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  <p:sldMasterId id="2147483679" r:id="rId3"/>
    <p:sldMasterId id="2147483697" r:id="rId4"/>
  </p:sldMasterIdLst>
  <p:notesMasterIdLst>
    <p:notesMasterId r:id="rId16"/>
  </p:notesMasterIdLst>
  <p:sldIdLst>
    <p:sldId id="258" r:id="rId5"/>
    <p:sldId id="259" r:id="rId6"/>
    <p:sldId id="271" r:id="rId7"/>
    <p:sldId id="272" r:id="rId8"/>
    <p:sldId id="273" r:id="rId9"/>
    <p:sldId id="262" r:id="rId10"/>
    <p:sldId id="274" r:id="rId11"/>
    <p:sldId id="275" r:id="rId12"/>
    <p:sldId id="265" r:id="rId13"/>
    <p:sldId id="276" r:id="rId14"/>
    <p:sldId id="266" r:id="rId15"/>
  </p:sldIdLst>
  <p:sldSz cx="9144000" cy="5143500" type="screen16x9"/>
  <p:notesSz cx="6858000" cy="9144000"/>
  <p:embeddedFontLst>
    <p:embeddedFont>
      <p:font typeface="Garamond" panose="02020404030301010803" pitchFamily="18" charset="0"/>
      <p:regular r:id="rId17"/>
      <p:bold r:id="rId18"/>
      <p:italic r:id="rId19"/>
    </p:embeddedFont>
    <p:embeddedFont>
      <p:font typeface="Montserrat" panose="00000500000000000000" pitchFamily="2" charset="-52"/>
      <p:regular r:id="rId20"/>
      <p:bold r:id="rId21"/>
      <p:italic r:id="rId22"/>
      <p:boldItalic r:id="rId23"/>
    </p:embeddedFont>
    <p:embeddedFont>
      <p:font typeface="Play" panose="020B0604020202020204" charset="0"/>
      <p:regular r:id="rId24"/>
      <p:bold r:id="rId25"/>
    </p:embeddedFont>
    <p:embeddedFont>
      <p:font typeface="Trebuchet MS" panose="020B0603020202020204" pitchFamily="34" charset="0"/>
      <p:regular r:id="rId26"/>
      <p:bold r:id="rId27"/>
      <p:italic r:id="rId28"/>
      <p:boldItalic r:id="rId29"/>
    </p:embeddedFont>
    <p:embeddedFont>
      <p:font typeface="Wingdings 3" panose="05040102010807070707" pitchFamily="18" charset="2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1">
          <p15:clr>
            <a:srgbClr val="A4A3A4"/>
          </p15:clr>
        </p15:guide>
        <p15:guide id="2" pos="276">
          <p15:clr>
            <a:srgbClr val="A4A3A4"/>
          </p15:clr>
        </p15:guide>
        <p15:guide id="3" pos="5593">
          <p15:clr>
            <a:srgbClr val="747775"/>
          </p15:clr>
        </p15:guide>
        <p15:guide id="4" pos="4461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hzyg6MZ9pyC7Ac4h2BIJhRs4aT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3C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5875C7A-27F4-406D-8EBC-4FB1CB1CEA00}">
  <a:tblStyle styleId="{E5875C7A-27F4-406D-8EBC-4FB1CB1CEA0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2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66" y="-264"/>
      </p:cViewPr>
      <p:guideLst>
        <p:guide orient="horz" pos="311"/>
        <p:guide pos="276"/>
        <p:guide pos="5593"/>
        <p:guide pos="44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customschemas.google.com/relationships/presentationmetadata" Target="meta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Play" panose="020B0604020202020204" charset="0"/>
        <a:ea typeface="Play" panose="020B0604020202020204" charset="0"/>
        <a:cs typeface="Arial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Play" panose="020B060402020202020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Play" panose="020B060402020202020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A80F8A6D-9B6C-3FB6-E4F2-2B31ED234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:notes">
            <a:extLst>
              <a:ext uri="{FF2B5EF4-FFF2-40B4-BE49-F238E27FC236}">
                <a16:creationId xmlns:a16="http://schemas.microsoft.com/office/drawing/2014/main" id="{C19A3D72-A6B1-B657-08BD-55F2FA92F6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5:notes">
            <a:extLst>
              <a:ext uri="{FF2B5EF4-FFF2-40B4-BE49-F238E27FC236}">
                <a16:creationId xmlns:a16="http://schemas.microsoft.com/office/drawing/2014/main" id="{A149774A-A853-FC56-82FE-3D4A91F7D0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Play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028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CDAED1E3-57B6-4D95-0A2F-DB40AE80C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:notes">
            <a:extLst>
              <a:ext uri="{FF2B5EF4-FFF2-40B4-BE49-F238E27FC236}">
                <a16:creationId xmlns:a16="http://schemas.microsoft.com/office/drawing/2014/main" id="{749421A0-62A5-5079-56A6-58949B96B8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5:notes">
            <a:extLst>
              <a:ext uri="{FF2B5EF4-FFF2-40B4-BE49-F238E27FC236}">
                <a16:creationId xmlns:a16="http://schemas.microsoft.com/office/drawing/2014/main" id="{90666BC4-57F3-ED7C-3914-28F6735EF1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Play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578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253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Play" panose="020B060402020202020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Play" panose="020B060402020202020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Play" panose="020B060402020202020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uide">
  <p:cSld name="CUSTOM_6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/>
          <p:nvPr/>
        </p:nvSpPr>
        <p:spPr>
          <a:xfrm>
            <a:off x="4560300" y="4403875"/>
            <a:ext cx="4272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000" b="1" i="0" u="none" strike="noStrike" cap="none">
                <a:solidFill>
                  <a:srgbClr val="005A2A"/>
                </a:solidFill>
                <a:latin typeface="Montserrat"/>
                <a:ea typeface="Montserrat"/>
                <a:cs typeface="Montserrat"/>
                <a:sym typeface="Montserrat"/>
              </a:rPr>
              <a:t>*Это слайд с рекомендациями и подсказками, удалите его перед демонстрацией презентации</a:t>
            </a:r>
            <a:endParaRPr sz="1000" b="1" i="0" u="none" strike="noStrike" cap="none">
              <a:solidFill>
                <a:srgbClr val="005A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Google Shape;20;p17"/>
          <p:cNvSpPr txBox="1">
            <a:spLocks noGrp="1"/>
          </p:cNvSpPr>
          <p:nvPr>
            <p:ph type="body" idx="1"/>
          </p:nvPr>
        </p:nvSpPr>
        <p:spPr>
          <a:xfrm>
            <a:off x="576700" y="1383725"/>
            <a:ext cx="4272000" cy="13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">
  <p:cSld name="CUSTOM_2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051" y="484737"/>
            <a:ext cx="1310617" cy="1218708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8"/>
          <p:cNvSpPr txBox="1"/>
          <p:nvPr/>
        </p:nvSpPr>
        <p:spPr>
          <a:xfrm>
            <a:off x="6932089" y="749848"/>
            <a:ext cx="1290300" cy="2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lay"/>
              <a:buNone/>
            </a:pPr>
            <a:r>
              <a:rPr lang="ru" sz="1000" b="1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OPUS.SK.RU</a:t>
            </a:r>
            <a:endParaRPr sz="1000" b="1" i="0" u="none" strike="noStrike" cap="non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5" name="Google Shape;25;p18"/>
          <p:cNvSpPr txBox="1">
            <a:spLocks noGrp="1"/>
          </p:cNvSpPr>
          <p:nvPr>
            <p:ph type="title"/>
          </p:nvPr>
        </p:nvSpPr>
        <p:spPr>
          <a:xfrm>
            <a:off x="1018975" y="2054150"/>
            <a:ext cx="7203300" cy="13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s ">
  <p:cSld name="CUSTOM_3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9"/>
          <p:cNvSpPr/>
          <p:nvPr/>
        </p:nvSpPr>
        <p:spPr>
          <a:xfrm flipH="1">
            <a:off x="122200" y="361750"/>
            <a:ext cx="355500" cy="355500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Play" panose="020B0604020202020204" charset="0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9"/>
          <p:cNvSpPr/>
          <p:nvPr/>
        </p:nvSpPr>
        <p:spPr>
          <a:xfrm rot="5400000" flipH="1">
            <a:off x="7630778" y="4600403"/>
            <a:ext cx="284400" cy="246300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Play" panose="020B0604020202020204" charset="0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9"/>
          <p:cNvSpPr/>
          <p:nvPr/>
        </p:nvSpPr>
        <p:spPr>
          <a:xfrm flipH="1">
            <a:off x="8523250" y="1485700"/>
            <a:ext cx="355500" cy="355500"/>
          </a:xfrm>
          <a:prstGeom prst="mathPlus">
            <a:avLst>
              <a:gd name="adj1" fmla="val 2352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Play" panose="020B0604020202020204" charset="0"/>
              <a:ea typeface="Arial"/>
              <a:cs typeface="Arial"/>
              <a:sym typeface="Arial"/>
            </a:endParaRPr>
          </a:p>
        </p:txBody>
      </p:sp>
      <p:cxnSp>
        <p:nvCxnSpPr>
          <p:cNvPr id="30" name="Google Shape;30;p19"/>
          <p:cNvCxnSpPr/>
          <p:nvPr/>
        </p:nvCxnSpPr>
        <p:spPr>
          <a:xfrm>
            <a:off x="299950" y="865100"/>
            <a:ext cx="0" cy="3622800"/>
          </a:xfrm>
          <a:prstGeom prst="straightConnector1">
            <a:avLst/>
          </a:prstGeom>
          <a:noFill/>
          <a:ln w="9525" cap="flat" cmpd="sng">
            <a:solidFill>
              <a:srgbClr val="2D3232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31" name="Google Shape;31;p19"/>
          <p:cNvSpPr/>
          <p:nvPr/>
        </p:nvSpPr>
        <p:spPr>
          <a:xfrm rot="-1799800">
            <a:off x="477677" y="4609346"/>
            <a:ext cx="228623" cy="228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Play" panose="020B0604020202020204" charset="0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9"/>
          <p:cNvSpPr/>
          <p:nvPr/>
        </p:nvSpPr>
        <p:spPr>
          <a:xfrm>
            <a:off x="2981450" y="4112575"/>
            <a:ext cx="228600" cy="228600"/>
          </a:xfrm>
          <a:prstGeom prst="rect">
            <a:avLst/>
          </a:prstGeom>
          <a:solidFill>
            <a:srgbClr val="BEFF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Play" panose="020B0604020202020204" charset="0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9"/>
          <p:cNvSpPr/>
          <p:nvPr/>
        </p:nvSpPr>
        <p:spPr>
          <a:xfrm>
            <a:off x="8706850" y="133150"/>
            <a:ext cx="228600" cy="228600"/>
          </a:xfrm>
          <a:prstGeom prst="rect">
            <a:avLst/>
          </a:prstGeom>
          <a:solidFill>
            <a:srgbClr val="BEFF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Play" panose="020B0604020202020204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CUSTOM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>
            <a:spLocks noGrp="1"/>
          </p:cNvSpPr>
          <p:nvPr>
            <p:ph type="title"/>
          </p:nvPr>
        </p:nvSpPr>
        <p:spPr>
          <a:xfrm>
            <a:off x="560250" y="541200"/>
            <a:ext cx="5991300" cy="5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">
  <p:cSld name="Custom Layou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593428" y="277693"/>
            <a:ext cx="163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Play" panose="020B0604020202020204" charset="0"/>
                <a:ea typeface="Play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pic>
        <p:nvPicPr>
          <p:cNvPr id="50" name="Google Shape;50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05108" y="669410"/>
            <a:ext cx="3881112" cy="3361043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23"/>
          <p:cNvSpPr txBox="1">
            <a:spLocks noGrp="1"/>
          </p:cNvSpPr>
          <p:nvPr>
            <p:ph type="body" idx="1"/>
          </p:nvPr>
        </p:nvSpPr>
        <p:spPr>
          <a:xfrm>
            <a:off x="576700" y="1383725"/>
            <a:ext cx="4128300" cy="13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title"/>
          </p:nvPr>
        </p:nvSpPr>
        <p:spPr>
          <a:xfrm>
            <a:off x="560250" y="541200"/>
            <a:ext cx="5991300" cy="5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eaker">
  <p:cSld name="CUSTOM_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24"/>
          <p:cNvPicPr preferRelativeResize="0"/>
          <p:nvPr/>
        </p:nvPicPr>
        <p:blipFill rotWithShape="1">
          <a:blip r:embed="rId3">
            <a:alphaModFix/>
          </a:blip>
          <a:srcRect t="19197"/>
          <a:stretch/>
        </p:blipFill>
        <p:spPr>
          <a:xfrm>
            <a:off x="763578" y="-1"/>
            <a:ext cx="3568671" cy="525335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24"/>
          <p:cNvSpPr txBox="1">
            <a:spLocks noGrp="1"/>
          </p:cNvSpPr>
          <p:nvPr>
            <p:ph type="title"/>
          </p:nvPr>
        </p:nvSpPr>
        <p:spPr>
          <a:xfrm>
            <a:off x="4332250" y="1006600"/>
            <a:ext cx="3925500" cy="37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title" idx="2"/>
          </p:nvPr>
        </p:nvSpPr>
        <p:spPr>
          <a:xfrm>
            <a:off x="1542775" y="2996950"/>
            <a:ext cx="2021700" cy="13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right">
  <p:cSld name="CUSTOM_2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>
            <a:spLocks noGrp="1"/>
          </p:cNvSpPr>
          <p:nvPr>
            <p:ph type="pic" idx="2"/>
          </p:nvPr>
        </p:nvSpPr>
        <p:spPr>
          <a:xfrm>
            <a:off x="4905425" y="-9525"/>
            <a:ext cx="42387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25"/>
          <p:cNvSpPr txBox="1">
            <a:spLocks noGrp="1"/>
          </p:cNvSpPr>
          <p:nvPr>
            <p:ph type="title"/>
          </p:nvPr>
        </p:nvSpPr>
        <p:spPr>
          <a:xfrm>
            <a:off x="560250" y="541200"/>
            <a:ext cx="4135800" cy="5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al titles ">
  <p:cSld name="CUSTOM_5">
    <p:bg>
      <p:bgPr>
        <a:solidFill>
          <a:srgbClr val="323232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/>
          <p:nvPr/>
        </p:nvSpPr>
        <p:spPr>
          <a:xfrm>
            <a:off x="0" y="4324050"/>
            <a:ext cx="9144000" cy="860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Play" panose="020B0604020202020204" charset="0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6"/>
          <p:cNvSpPr/>
          <p:nvPr/>
        </p:nvSpPr>
        <p:spPr>
          <a:xfrm>
            <a:off x="0" y="7750"/>
            <a:ext cx="9144000" cy="93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Play" panose="020B0604020202020204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_1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7"/>
          <p:cNvSpPr txBox="1">
            <a:spLocks noGrp="1"/>
          </p:cNvSpPr>
          <p:nvPr>
            <p:ph type="sldNum" idx="12"/>
          </p:nvPr>
        </p:nvSpPr>
        <p:spPr>
          <a:xfrm>
            <a:off x="8593428" y="277693"/>
            <a:ext cx="1635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lay" panose="020B0604020202020204" charset="0"/>
                <a:ea typeface="Play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829947333"/>
      </p:ext>
    </p:extLst>
  </p:cSld>
  <p:clrMapOvr>
    <a:masterClrMapping/>
  </p:clrMapOvr>
  <p:transition spd="slow">
    <p:fade/>
  </p:transition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626459604"/>
      </p:ext>
    </p:extLst>
  </p:cSld>
  <p:clrMapOvr>
    <a:masterClrMapping/>
  </p:clrMapOvr>
  <p:transition spd="slow">
    <p:fade/>
  </p:transition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700000335"/>
      </p:ext>
    </p:extLst>
  </p:cSld>
  <p:clrMapOvr>
    <a:masterClrMapping/>
  </p:clrMapOvr>
  <p:transition spd="slow">
    <p:fade/>
  </p:transition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712588-04B1-427B-82EE-E8DB90309F08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273690266"/>
      </p:ext>
    </p:extLst>
  </p:cSld>
  <p:clrMapOvr>
    <a:masterClrMapping/>
  </p:clrMapOvr>
  <p:transition spd="slow">
    <p:fade/>
  </p:transition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874684258"/>
      </p:ext>
    </p:extLst>
  </p:cSld>
  <p:clrMapOvr>
    <a:masterClrMapping/>
  </p:clrMapOvr>
  <p:transition spd="slow">
    <p:fade/>
  </p:transition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081336570"/>
      </p:ext>
    </p:extLst>
  </p:cSld>
  <p:clrMapOvr>
    <a:masterClrMapping/>
  </p:clrMapOvr>
  <p:transition spd="slow">
    <p:fade/>
  </p:transition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427122042"/>
      </p:ext>
    </p:extLst>
  </p:cSld>
  <p:clrMapOvr>
    <a:masterClrMapping/>
  </p:clrMapOvr>
  <p:transition spd="slow">
    <p:fade/>
  </p:transition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A54C80-263E-416B-A8E0-580EDEADCBDC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275518622"/>
      </p:ext>
    </p:extLst>
  </p:cSld>
  <p:clrMapOvr>
    <a:masterClrMapping/>
  </p:clrMapOvr>
  <p:transition spd="slow">
    <p:fade/>
  </p:transition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960737605"/>
      </p:ext>
    </p:extLst>
  </p:cSld>
  <p:clrMapOvr>
    <a:masterClrMapping/>
  </p:clrMapOvr>
  <p:transition spd="slow">
    <p:fade/>
  </p:transition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0184925"/>
      </p:ext>
    </p:extLst>
  </p:cSld>
  <p:clrMapOvr>
    <a:masterClrMapping/>
  </p:clrMapOvr>
  <p:transition spd="slow">
    <p:fade/>
  </p:transition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Play" panose="020B0604020202020204" charset="0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Play" panose="020B0604020202020204" charset="0"/>
              </a:rPr>
              <a:t>”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Play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667659"/>
      </p:ext>
    </p:extLst>
  </p:cSld>
  <p:clrMapOvr>
    <a:masterClrMapping/>
  </p:clrMapOvr>
  <p:transition spd="slow">
    <p:fade/>
  </p:transition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766049048"/>
      </p:ext>
    </p:extLst>
  </p:cSld>
  <p:clrMapOvr>
    <a:masterClrMapping/>
  </p:clrMapOvr>
  <p:transition spd="slow">
    <p:fade/>
  </p:transition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Play" panose="020B0604020202020204" charset="0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Play" panose="020B060402020202020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9383729"/>
      </p:ext>
    </p:extLst>
  </p:cSld>
  <p:clrMapOvr>
    <a:masterClrMapping/>
  </p:clrMapOvr>
  <p:transition spd="slow">
    <p:fade/>
  </p:transition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779279174"/>
      </p:ext>
    </p:extLst>
  </p:cSld>
  <p:clrMapOvr>
    <a:masterClrMapping/>
  </p:clrMapOvr>
  <p:transition spd="slow">
    <p:fade/>
  </p:transition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C6B4A9-1611-4792-9094-5F34BCA07E0B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504112760"/>
      </p:ext>
    </p:extLst>
  </p:cSld>
  <p:clrMapOvr>
    <a:masterClrMapping/>
  </p:clrMapOvr>
  <p:transition spd="slow">
    <p:fade/>
  </p:transition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21307511"/>
      </p:ext>
    </p:extLst>
  </p:cSld>
  <p:clrMapOvr>
    <a:masterClrMapping/>
  </p:clrMapOvr>
  <p:transition spd="slow">
    <p:fade/>
  </p:transition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s ">
  <p:cSld name="objects 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892806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636814150"/>
      </p:ext>
    </p:extLst>
  </p:cSld>
  <p:clrMapOvr>
    <a:masterClrMapping/>
  </p:clrMapOvr>
  <p:transition spd="slow">
    <p:fade/>
  </p:transition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149767704"/>
      </p:ext>
    </p:extLst>
  </p:cSld>
  <p:clrMapOvr>
    <a:masterClrMapping/>
  </p:clrMapOvr>
  <p:transition spd="slow">
    <p:fade/>
  </p:transition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516851989"/>
      </p:ext>
    </p:extLst>
  </p:cSld>
  <p:clrMapOvr>
    <a:masterClrMapping/>
  </p:clrMapOvr>
  <p:transition spd="slow">
    <p:fade/>
  </p:transition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712588-04B1-427B-82EE-E8DB90309F08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076046287"/>
      </p:ext>
    </p:extLst>
  </p:cSld>
  <p:clrMapOvr>
    <a:masterClrMapping/>
  </p:clrMapOvr>
  <p:transition spd="slow">
    <p:fade/>
  </p:transition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010786365"/>
      </p:ext>
    </p:extLst>
  </p:cSld>
  <p:clrMapOvr>
    <a:masterClrMapping/>
  </p:clrMapOvr>
  <p:transition spd="slow">
    <p:fade/>
  </p:transition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567175221"/>
      </p:ext>
    </p:extLst>
  </p:cSld>
  <p:clrMapOvr>
    <a:masterClrMapping/>
  </p:clrMapOvr>
  <p:transition spd="slow">
    <p:fade/>
  </p:transition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963757879"/>
      </p:ext>
    </p:extLst>
  </p:cSld>
  <p:clrMapOvr>
    <a:masterClrMapping/>
  </p:clrMapOvr>
  <p:transition spd="slow">
    <p:fade/>
  </p:transition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A54C80-263E-416B-A8E0-580EDEADCBDC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557277144"/>
      </p:ext>
    </p:extLst>
  </p:cSld>
  <p:clrMapOvr>
    <a:masterClrMapping/>
  </p:clrMapOvr>
  <p:transition spd="slow">
    <p:fade/>
  </p:transition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495932962"/>
      </p:ext>
    </p:extLst>
  </p:cSld>
  <p:clrMapOvr>
    <a:masterClrMapping/>
  </p:clrMapOvr>
  <p:transition spd="slow">
    <p:fade/>
  </p:transition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731488974"/>
      </p:ext>
    </p:extLst>
  </p:cSld>
  <p:clrMapOvr>
    <a:masterClrMapping/>
  </p:clrMapOvr>
  <p:transition spd="slow">
    <p:fade/>
  </p:transition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Play" panose="020B0604020202020204" charset="0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Play" panose="020B0604020202020204" charset="0"/>
              </a:rPr>
              <a:t>”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Play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122259"/>
      </p:ext>
    </p:extLst>
  </p:cSld>
  <p:clrMapOvr>
    <a:masterClrMapping/>
  </p:clrMapOvr>
  <p:transition spd="slow">
    <p:fade/>
  </p:transition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645135176"/>
      </p:ext>
    </p:extLst>
  </p:cSld>
  <p:clrMapOvr>
    <a:masterClrMapping/>
  </p:clrMapOvr>
  <p:transition spd="slow">
    <p:fade/>
  </p:transition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Play" panose="020B0604020202020204" charset="0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Play" panose="020B060402020202020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0714286"/>
      </p:ext>
    </p:extLst>
  </p:cSld>
  <p:clrMapOvr>
    <a:masterClrMapping/>
  </p:clrMapOvr>
  <p:transition spd="slow">
    <p:fade/>
  </p:transition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585346287"/>
      </p:ext>
    </p:extLst>
  </p:cSld>
  <p:clrMapOvr>
    <a:masterClrMapping/>
  </p:clrMapOvr>
  <p:transition spd="slow">
    <p:fade/>
  </p:transition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C6B4A9-1611-4792-9094-5F34BCA07E0B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407778544"/>
      </p:ext>
    </p:extLst>
  </p:cSld>
  <p:clrMapOvr>
    <a:masterClrMapping/>
  </p:clrMapOvr>
  <p:transition spd="slow">
    <p:fade/>
  </p:transition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98144978"/>
      </p:ext>
    </p:extLst>
  </p:cSld>
  <p:clrMapOvr>
    <a:masterClrMapping/>
  </p:clrMapOvr>
  <p:transition spd="slow">
    <p:fade/>
  </p:transition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7"/>
          <p:cNvSpPr txBox="1">
            <a:spLocks noGrp="1"/>
          </p:cNvSpPr>
          <p:nvPr>
            <p:ph type="sldNum" idx="12"/>
          </p:nvPr>
        </p:nvSpPr>
        <p:spPr>
          <a:xfrm>
            <a:off x="8593428" y="277693"/>
            <a:ext cx="1635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lay" panose="020B0604020202020204" charset="0"/>
                <a:ea typeface="Play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36233098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2700" y="0"/>
            <a:ext cx="9173370" cy="5142161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403349"/>
            <a:ext cx="5111752" cy="1136650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2743198"/>
            <a:ext cx="5111752" cy="9906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3778247"/>
            <a:ext cx="673100" cy="20955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3778247"/>
            <a:ext cx="3910976" cy="2095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3778247"/>
            <a:ext cx="413375" cy="209550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2641598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21924"/>
      </p:ext>
    </p:extLst>
  </p:cSld>
  <p:clrMapOvr>
    <a:masterClrMapping/>
  </p:clrMapOvr>
  <p:transition spd="slow">
    <p:fade/>
  </p:transition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4237657485"/>
      </p:ext>
    </p:extLst>
  </p:cSld>
  <p:clrMapOvr>
    <a:masterClrMapping/>
  </p:clrMapOvr>
  <p:transition spd="slow">
    <p:fade/>
  </p:transition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314454"/>
            <a:ext cx="6119016" cy="1366886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2884539"/>
            <a:ext cx="6119018" cy="71591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2782939"/>
            <a:ext cx="612253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38705"/>
      </p:ext>
    </p:extLst>
  </p:cSld>
  <p:clrMapOvr>
    <a:masterClrMapping/>
  </p:clrMapOvr>
  <p:transition spd="slow">
    <p:fade/>
  </p:transition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551043929"/>
      </p:ext>
    </p:extLst>
  </p:cSld>
  <p:clrMapOvr>
    <a:masterClrMapping/>
  </p:clrMapOvr>
  <p:transition spd="slow">
    <p:fade/>
  </p:transition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78254"/>
      </p:ext>
    </p:extLst>
  </p:cSld>
  <p:clrMapOvr>
    <a:masterClrMapping/>
  </p:clrMapOvr>
  <p:transition spd="slow">
    <p:fade/>
  </p:transition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751897"/>
      </p:ext>
    </p:extLst>
  </p:cSld>
  <p:clrMapOvr>
    <a:masterClrMapping/>
  </p:clrMapOvr>
  <p:transition spd="slow">
    <p:fade/>
  </p:transition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449424953"/>
      </p:ext>
    </p:extLst>
  </p:cSld>
  <p:clrMapOvr>
    <a:masterClrMapping/>
  </p:clrMapOvr>
  <p:transition spd="slow">
    <p:fade/>
  </p:transition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041401"/>
            <a:ext cx="2788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736599"/>
            <a:ext cx="4102100" cy="3670301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2273299"/>
            <a:ext cx="2788841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184400"/>
            <a:ext cx="26358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642273"/>
      </p:ext>
    </p:extLst>
  </p:cSld>
  <p:clrMapOvr>
    <a:masterClrMapping/>
  </p:clrMapOvr>
  <p:transition spd="slow">
    <p:fade/>
  </p:transition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412874"/>
            <a:ext cx="4681362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781050"/>
            <a:ext cx="2297510" cy="35814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441574"/>
            <a:ext cx="4681362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008409291"/>
      </p:ext>
    </p:extLst>
  </p:cSld>
  <p:clrMapOvr>
    <a:masterClrMapping/>
  </p:clrMapOvr>
  <p:transition spd="slow">
    <p:fade/>
  </p:transition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3611561"/>
            <a:ext cx="7207250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781050"/>
            <a:ext cx="7579479" cy="25019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4036615"/>
            <a:ext cx="7207250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4142982372"/>
      </p:ext>
    </p:extLst>
  </p:cSld>
  <p:clrMapOvr>
    <a:masterClrMapping/>
  </p:clrMapOvr>
  <p:transition spd="slow">
    <p:fade/>
  </p:transition>
  <p:hf sldNum="0"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736599"/>
            <a:ext cx="7194549" cy="2216151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3257550"/>
            <a:ext cx="7194549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666346"/>
      </p:ext>
    </p:extLst>
  </p:cSld>
  <p:clrMapOvr>
    <a:masterClrMapping/>
  </p:clrMapOvr>
  <p:transition spd="slow">
    <p:fade/>
  </p:transition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4381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257550"/>
            <a:ext cx="7207250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sp>
        <p:nvSpPr>
          <p:cNvPr id="14" name="TextBox 13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12090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123687"/>
      </p:ext>
    </p:extLst>
  </p:cSld>
  <p:clrMapOvr>
    <a:masterClrMapping/>
  </p:clrMapOvr>
  <p:transition spd="slow">
    <p:fade/>
  </p:transition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2481436"/>
            <a:ext cx="7207251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3036"/>
            <a:ext cx="7207251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607007202"/>
      </p:ext>
    </p:extLst>
  </p:cSld>
  <p:clrMapOvr>
    <a:masterClrMapping/>
  </p:clrMapOvr>
  <p:transition spd="slow">
    <p:fade/>
  </p:transition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9484"/>
            <a:ext cx="7207251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397250"/>
            <a:ext cx="7207251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sp>
        <p:nvSpPr>
          <p:cNvPr id="12" name="TextBox 11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1949446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6018898"/>
      </p:ext>
    </p:extLst>
  </p:cSld>
  <p:clrMapOvr>
    <a:masterClrMapping/>
  </p:clrMapOvr>
  <p:transition spd="slow">
    <p:fade/>
  </p:transition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736599"/>
            <a:ext cx="7207250" cy="16827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2626"/>
            <a:ext cx="7207251" cy="6309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352800"/>
            <a:ext cx="7207253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3070360"/>
      </p:ext>
    </p:extLst>
  </p:cSld>
  <p:clrMapOvr>
    <a:masterClrMapping/>
  </p:clrMapOvr>
  <p:transition spd="slow">
    <p:fade/>
  </p:transition>
  <p:hf sldNum="0"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126592"/>
      </p:ext>
    </p:extLst>
  </p:cSld>
  <p:clrMapOvr>
    <a:masterClrMapping/>
  </p:clrMapOvr>
  <p:transition spd="slow">
    <p:fade/>
  </p:transition>
  <p:hf sldNum="0"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736599"/>
            <a:ext cx="1418171" cy="36703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736599"/>
            <a:ext cx="5574769" cy="367030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742950"/>
            <a:ext cx="0" cy="36576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213050"/>
      </p:ext>
    </p:extLst>
  </p:cSld>
  <p:clrMapOvr>
    <a:masterClrMapping/>
  </p:clrMapOvr>
  <p:transition spd="slow">
    <p:fade/>
  </p:transition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">
  <p:cSld name="chapt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8"/>
          <p:cNvSpPr txBox="1">
            <a:spLocks noGrp="1"/>
          </p:cNvSpPr>
          <p:nvPr>
            <p:ph type="title"/>
          </p:nvPr>
        </p:nvSpPr>
        <p:spPr>
          <a:xfrm>
            <a:off x="1018975" y="2054150"/>
            <a:ext cx="7203300" cy="13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503575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46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  <a:defRPr sz="22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lay"/>
              <a:buChar char="●"/>
              <a:defRPr sz="18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lay"/>
              <a:buChar char="○"/>
              <a:def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lay"/>
              <a:buChar char="■"/>
              <a:def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lay"/>
              <a:buChar char="●"/>
              <a:def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lay"/>
              <a:buChar char="○"/>
              <a:def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lay"/>
              <a:buChar char="■"/>
              <a:def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lay"/>
              <a:buChar char="●"/>
              <a:def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lay"/>
              <a:buChar char="○"/>
              <a:def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lay"/>
              <a:buChar char="■"/>
              <a:def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lay" panose="020B0604020202020204" charset="0"/>
                <a:ea typeface="Play" panose="020B060402020202020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  <p:pic>
        <p:nvPicPr>
          <p:cNvPr id="9" name="Google Shape;9;p15"/>
          <p:cNvPicPr preferRelativeResize="0"/>
          <p:nvPr/>
        </p:nvPicPr>
        <p:blipFill rotWithShape="1">
          <a:blip r:embed="rId11">
            <a:alphaModFix amt="33000"/>
          </a:blip>
          <a:srcRect/>
          <a:stretch/>
        </p:blipFill>
        <p:spPr>
          <a:xfrm>
            <a:off x="4" y="5276841"/>
            <a:ext cx="423288" cy="393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  <a:latin typeface="Play" panose="020B0604020202020204" charset="0"/>
              </a:defRPr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  <a:latin typeface="Play" panose="020B060402020202020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  <a:latin typeface="Play" panose="020B0604020202020204" charset="0"/>
              </a:defRPr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48540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ransition spd="slow">
    <p:fade/>
  </p:transition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  <a:latin typeface="Play" panose="020B0604020202020204" charset="0"/>
              </a:defRPr>
            </a:lvl1pPr>
          </a:lstStyle>
          <a:p>
            <a:fld id="{B61BEF0D-F0BB-DE4B-95CE-6DB70DBA9567}" type="datetimeFigureOut">
              <a:rPr lang="en-US" smtClean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  <a:latin typeface="Play" panose="020B060402020202020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  <a:latin typeface="Play" panose="020B0604020202020204" charset="0"/>
              </a:defRPr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42647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p:transition spd="slow">
    <p:fade/>
  </p:transition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802" y="0"/>
            <a:ext cx="9172472" cy="5142161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736600"/>
            <a:ext cx="7200897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1917699"/>
            <a:ext cx="7200897" cy="248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4476750"/>
            <a:ext cx="120015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4476750"/>
            <a:ext cx="54794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4476750"/>
            <a:ext cx="40702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020696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</p:sldLayoutIdLst>
  <p:transition spd="slow">
    <p:fade/>
  </p:transition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C83379-0D48-4F68-B9E1-389C8FCE7CF6}"/>
              </a:ext>
            </a:extLst>
          </p:cNvPr>
          <p:cNvSpPr txBox="1"/>
          <p:nvPr/>
        </p:nvSpPr>
        <p:spPr>
          <a:xfrm>
            <a:off x="1017181" y="1514569"/>
            <a:ext cx="71096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>
                <a:solidFill>
                  <a:schemeClr val="tx1"/>
                </a:solidFill>
                <a:effectLst/>
                <a:latin typeface="Play" panose="020B0604020202020204" charset="0"/>
                <a:ea typeface="Microsoft JhengHei UI Light" panose="020B0304030504040204" pitchFamily="34" charset="-120"/>
              </a:rPr>
              <a:t>Welltive</a:t>
            </a:r>
            <a:r>
              <a:rPr lang="ru-RU" sz="2800" b="1" dirty="0">
                <a:solidFill>
                  <a:schemeClr val="tx1"/>
                </a:solidFill>
                <a:effectLst/>
                <a:latin typeface="Play" panose="020B0604020202020204" charset="0"/>
                <a:ea typeface="Microsoft JhengHei UI Light" panose="020B0304030504040204" pitchFamily="34" charset="-12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effectLst/>
                <a:latin typeface="Play" panose="020B0604020202020204" charset="0"/>
                <a:ea typeface="Microsoft JhengHei UI Light" panose="020B0304030504040204" pitchFamily="34" charset="-120"/>
              </a:rPr>
              <a:t>Bot</a:t>
            </a:r>
            <a:r>
              <a:rPr lang="ru-RU" sz="2800" b="1" dirty="0">
                <a:solidFill>
                  <a:schemeClr val="tx1"/>
                </a:solidFill>
                <a:latin typeface="Play" panose="020B0604020202020204" charset="0"/>
                <a:ea typeface="Microsoft JhengHei UI Light" panose="020B0304030504040204" pitchFamily="34" charset="-120"/>
              </a:rPr>
              <a:t> –</a:t>
            </a:r>
            <a:r>
              <a:rPr lang="ru-RU" sz="2800" b="1" dirty="0">
                <a:solidFill>
                  <a:schemeClr val="tx1"/>
                </a:solidFill>
                <a:effectLst/>
                <a:latin typeface="Play" panose="020B0604020202020204" charset="0"/>
                <a:ea typeface="Microsoft JhengHei UI Light" panose="020B0304030504040204" pitchFamily="34" charset="-120"/>
              </a:rPr>
              <a:t> AI-ассистент для сотрудников, который предотвращает выгорание и повышает продуктивность</a:t>
            </a:r>
            <a:endParaRPr lang="ru-RU" sz="2800" b="1" dirty="0">
              <a:solidFill>
                <a:schemeClr val="tx1"/>
              </a:solidFill>
              <a:latin typeface="Play" panose="020B0604020202020204" charset="0"/>
              <a:ea typeface="Microsoft JhengHei UI Light" panose="020B0304030504040204" pitchFamily="34" charset="-12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2F47DD-E7A5-46B8-A45B-4B21DD0B7100}"/>
              </a:ext>
            </a:extLst>
          </p:cNvPr>
          <p:cNvSpPr txBox="1"/>
          <p:nvPr/>
        </p:nvSpPr>
        <p:spPr>
          <a:xfrm>
            <a:off x="1320431" y="3617127"/>
            <a:ext cx="6503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Play" panose="020B0604020202020204" charset="0"/>
              </a:rPr>
              <a:t>Здоровый сотрудник — высокий </a:t>
            </a:r>
            <a:r>
              <a:rPr lang="en-US" sz="2400" b="1" dirty="0">
                <a:latin typeface="Play" panose="020B0604020202020204" charset="0"/>
              </a:rPr>
              <a:t>KPI</a:t>
            </a:r>
            <a:endParaRPr lang="ru-RU" sz="2400" b="1" dirty="0">
              <a:latin typeface="Play" panose="020B060402020202020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D973A07-BF80-497B-9AE9-5CAF36F8416A}"/>
              </a:ext>
            </a:extLst>
          </p:cNvPr>
          <p:cNvCxnSpPr>
            <a:cxnSpLocks/>
          </p:cNvCxnSpPr>
          <p:nvPr/>
        </p:nvCxnSpPr>
        <p:spPr>
          <a:xfrm>
            <a:off x="1527544" y="3510002"/>
            <a:ext cx="608891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 txBox="1">
            <a:spLocks noGrp="1"/>
          </p:cNvSpPr>
          <p:nvPr>
            <p:ph type="title" idx="4294967295"/>
          </p:nvPr>
        </p:nvSpPr>
        <p:spPr>
          <a:xfrm>
            <a:off x="533144" y="293318"/>
            <a:ext cx="3822700" cy="573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ru" sz="3000" dirty="0">
                <a:latin typeface="Play" panose="020B0604020202020204" charset="0"/>
                <a:ea typeface="Play"/>
                <a:cs typeface="Play"/>
                <a:sym typeface="Play"/>
              </a:rPr>
              <a:t>Суть идеи / гипотезы</a:t>
            </a:r>
            <a:endParaRPr dirty="0">
              <a:latin typeface="Play" panose="020B0604020202020204" charset="0"/>
            </a:endParaRPr>
          </a:p>
        </p:txBody>
      </p:sp>
      <p:sp>
        <p:nvSpPr>
          <p:cNvPr id="87" name="Google Shape;87;p4"/>
          <p:cNvSpPr txBox="1">
            <a:spLocks noGrp="1"/>
          </p:cNvSpPr>
          <p:nvPr>
            <p:ph type="body" idx="4294967295"/>
          </p:nvPr>
        </p:nvSpPr>
        <p:spPr>
          <a:xfrm>
            <a:off x="533144" y="1253956"/>
            <a:ext cx="6127750" cy="2376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-RU" sz="2000" b="1" dirty="0">
                <a:latin typeface="Play" panose="020B0604020202020204" charset="0"/>
              </a:rPr>
              <a:t>Гипотеза:</a:t>
            </a:r>
            <a:r>
              <a:rPr lang="ru-RU" sz="2000" dirty="0">
                <a:latin typeface="Play" panose="020B0604020202020204" charset="0"/>
              </a:rPr>
              <a:t> Прибыль компании снижается, так как из-за отсутствия физической нагрузки снижается эффективность работников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lang="ru-RU" sz="2000" dirty="0">
              <a:latin typeface="Play" panose="020B0604020202020204" charset="0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-RU" sz="2000" b="1" dirty="0">
                <a:latin typeface="Play" panose="020B0604020202020204" charset="0"/>
              </a:rPr>
              <a:t>Идея: </a:t>
            </a:r>
            <a:r>
              <a:rPr lang="ru-RU" sz="2000" dirty="0">
                <a:latin typeface="Play" panose="020B0604020202020204" charset="0"/>
              </a:rPr>
              <a:t>Наше решение помогает IT-компаниям бороться со снижением прибыли из-за падения эффективности команд. За счет коротких персонализированных активностей мы увеличиваем продуктивность сотрудников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lang="ru-RU" sz="2000" dirty="0">
              <a:latin typeface="Play" panose="020B0604020202020204" charset="0"/>
            </a:endParaRPr>
          </a:p>
        </p:txBody>
      </p:sp>
      <p:grpSp>
        <p:nvGrpSpPr>
          <p:cNvPr id="88" name="Google Shape;88;p4"/>
          <p:cNvGrpSpPr/>
          <p:nvPr/>
        </p:nvGrpSpPr>
        <p:grpSpPr>
          <a:xfrm>
            <a:off x="6660894" y="1779183"/>
            <a:ext cx="1947127" cy="1709734"/>
            <a:chOff x="860940" y="2746477"/>
            <a:chExt cx="371883" cy="365691"/>
          </a:xfrm>
        </p:grpSpPr>
        <p:sp>
          <p:nvSpPr>
            <p:cNvPr id="89" name="Google Shape;89;p4"/>
            <p:cNvSpPr/>
            <p:nvPr/>
          </p:nvSpPr>
          <p:spPr>
            <a:xfrm>
              <a:off x="908191" y="3026302"/>
              <a:ext cx="30294" cy="28961"/>
            </a:xfrm>
            <a:custGeom>
              <a:avLst/>
              <a:gdLst/>
              <a:ahLst/>
              <a:cxnLst/>
              <a:rect l="l" t="t" r="r" b="b"/>
              <a:pathLst>
                <a:path w="954" h="912" extrusionOk="0">
                  <a:moveTo>
                    <a:pt x="763" y="1"/>
                  </a:moveTo>
                  <a:cubicBezTo>
                    <a:pt x="718" y="1"/>
                    <a:pt x="674" y="16"/>
                    <a:pt x="644" y="45"/>
                  </a:cubicBezTo>
                  <a:lnTo>
                    <a:pt x="60" y="629"/>
                  </a:lnTo>
                  <a:cubicBezTo>
                    <a:pt x="1" y="688"/>
                    <a:pt x="1" y="807"/>
                    <a:pt x="60" y="867"/>
                  </a:cubicBezTo>
                  <a:cubicBezTo>
                    <a:pt x="90" y="897"/>
                    <a:pt x="135" y="911"/>
                    <a:pt x="179" y="911"/>
                  </a:cubicBezTo>
                  <a:cubicBezTo>
                    <a:pt x="224" y="911"/>
                    <a:pt x="269" y="897"/>
                    <a:pt x="299" y="867"/>
                  </a:cubicBezTo>
                  <a:lnTo>
                    <a:pt x="882" y="283"/>
                  </a:lnTo>
                  <a:cubicBezTo>
                    <a:pt x="953" y="224"/>
                    <a:pt x="953" y="105"/>
                    <a:pt x="882" y="45"/>
                  </a:cubicBezTo>
                  <a:cubicBezTo>
                    <a:pt x="852" y="16"/>
                    <a:pt x="807" y="1"/>
                    <a:pt x="7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Play" panose="020B0604020202020204" charset="0"/>
                <a:sym typeface="Arial"/>
              </a:endParaRPr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943757" y="3061836"/>
              <a:ext cx="30263" cy="28961"/>
            </a:xfrm>
            <a:custGeom>
              <a:avLst/>
              <a:gdLst/>
              <a:ahLst/>
              <a:cxnLst/>
              <a:rect l="l" t="t" r="r" b="b"/>
              <a:pathLst>
                <a:path w="953" h="912" extrusionOk="0">
                  <a:moveTo>
                    <a:pt x="762" y="1"/>
                  </a:moveTo>
                  <a:cubicBezTo>
                    <a:pt x="717" y="1"/>
                    <a:pt x="673" y="16"/>
                    <a:pt x="643" y="46"/>
                  </a:cubicBezTo>
                  <a:lnTo>
                    <a:pt x="60" y="629"/>
                  </a:lnTo>
                  <a:cubicBezTo>
                    <a:pt x="0" y="688"/>
                    <a:pt x="0" y="807"/>
                    <a:pt x="60" y="867"/>
                  </a:cubicBezTo>
                  <a:cubicBezTo>
                    <a:pt x="89" y="897"/>
                    <a:pt x="134" y="912"/>
                    <a:pt x="179" y="912"/>
                  </a:cubicBezTo>
                  <a:cubicBezTo>
                    <a:pt x="223" y="912"/>
                    <a:pt x="268" y="897"/>
                    <a:pt x="298" y="867"/>
                  </a:cubicBezTo>
                  <a:lnTo>
                    <a:pt x="881" y="284"/>
                  </a:lnTo>
                  <a:cubicBezTo>
                    <a:pt x="953" y="224"/>
                    <a:pt x="953" y="105"/>
                    <a:pt x="881" y="46"/>
                  </a:cubicBezTo>
                  <a:cubicBezTo>
                    <a:pt x="851" y="16"/>
                    <a:pt x="807" y="1"/>
                    <a:pt x="7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Play" panose="020B0604020202020204" charset="0"/>
                <a:sym typeface="Arial"/>
              </a:endParaRPr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926355" y="3044085"/>
              <a:ext cx="29881" cy="28579"/>
            </a:xfrm>
            <a:custGeom>
              <a:avLst/>
              <a:gdLst/>
              <a:ahLst/>
              <a:cxnLst/>
              <a:rect l="l" t="t" r="r" b="b"/>
              <a:pathLst>
                <a:path w="941" h="900" extrusionOk="0">
                  <a:moveTo>
                    <a:pt x="762" y="0"/>
                  </a:moveTo>
                  <a:cubicBezTo>
                    <a:pt x="718" y="0"/>
                    <a:pt x="673" y="15"/>
                    <a:pt x="643" y="45"/>
                  </a:cubicBezTo>
                  <a:lnTo>
                    <a:pt x="60" y="616"/>
                  </a:lnTo>
                  <a:cubicBezTo>
                    <a:pt x="0" y="676"/>
                    <a:pt x="0" y="795"/>
                    <a:pt x="60" y="855"/>
                  </a:cubicBezTo>
                  <a:cubicBezTo>
                    <a:pt x="90" y="884"/>
                    <a:pt x="134" y="899"/>
                    <a:pt x="179" y="899"/>
                  </a:cubicBezTo>
                  <a:cubicBezTo>
                    <a:pt x="224" y="899"/>
                    <a:pt x="268" y="884"/>
                    <a:pt x="298" y="855"/>
                  </a:cubicBezTo>
                  <a:lnTo>
                    <a:pt x="881" y="283"/>
                  </a:lnTo>
                  <a:cubicBezTo>
                    <a:pt x="941" y="224"/>
                    <a:pt x="941" y="116"/>
                    <a:pt x="881" y="45"/>
                  </a:cubicBezTo>
                  <a:cubicBezTo>
                    <a:pt x="852" y="15"/>
                    <a:pt x="807" y="0"/>
                    <a:pt x="7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Play" panose="020B0604020202020204" charset="0"/>
                <a:sym typeface="Arial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860940" y="2746477"/>
              <a:ext cx="371883" cy="365691"/>
            </a:xfrm>
            <a:custGeom>
              <a:avLst/>
              <a:gdLst/>
              <a:ahLst/>
              <a:cxnLst/>
              <a:rect l="l" t="t" r="r" b="b"/>
              <a:pathLst>
                <a:path w="11711" h="11516" extrusionOk="0">
                  <a:moveTo>
                    <a:pt x="11312" y="344"/>
                  </a:moveTo>
                  <a:lnTo>
                    <a:pt x="10835" y="1987"/>
                  </a:lnTo>
                  <a:lnTo>
                    <a:pt x="9680" y="821"/>
                  </a:lnTo>
                  <a:lnTo>
                    <a:pt x="11312" y="344"/>
                  </a:lnTo>
                  <a:close/>
                  <a:moveTo>
                    <a:pt x="4882" y="3821"/>
                  </a:moveTo>
                  <a:lnTo>
                    <a:pt x="2822" y="5881"/>
                  </a:lnTo>
                  <a:lnTo>
                    <a:pt x="477" y="5690"/>
                  </a:lnTo>
                  <a:cubicBezTo>
                    <a:pt x="453" y="5690"/>
                    <a:pt x="429" y="5643"/>
                    <a:pt x="465" y="5631"/>
                  </a:cubicBezTo>
                  <a:cubicBezTo>
                    <a:pt x="1477" y="4619"/>
                    <a:pt x="2822" y="4000"/>
                    <a:pt x="4227" y="3881"/>
                  </a:cubicBezTo>
                  <a:lnTo>
                    <a:pt x="4882" y="3821"/>
                  </a:lnTo>
                  <a:close/>
                  <a:moveTo>
                    <a:pt x="2894" y="6297"/>
                  </a:moveTo>
                  <a:lnTo>
                    <a:pt x="3811" y="7226"/>
                  </a:lnTo>
                  <a:lnTo>
                    <a:pt x="3477" y="7571"/>
                  </a:lnTo>
                  <a:lnTo>
                    <a:pt x="2549" y="6643"/>
                  </a:lnTo>
                  <a:lnTo>
                    <a:pt x="2894" y="6297"/>
                  </a:lnTo>
                  <a:close/>
                  <a:moveTo>
                    <a:pt x="2727" y="7333"/>
                  </a:moveTo>
                  <a:lnTo>
                    <a:pt x="3203" y="7810"/>
                  </a:lnTo>
                  <a:lnTo>
                    <a:pt x="2799" y="8226"/>
                  </a:lnTo>
                  <a:cubicBezTo>
                    <a:pt x="2787" y="8238"/>
                    <a:pt x="2763" y="8262"/>
                    <a:pt x="2739" y="8298"/>
                  </a:cubicBezTo>
                  <a:lnTo>
                    <a:pt x="2310" y="7869"/>
                  </a:lnTo>
                  <a:cubicBezTo>
                    <a:pt x="2287" y="7833"/>
                    <a:pt x="2287" y="7774"/>
                    <a:pt x="2310" y="7750"/>
                  </a:cubicBezTo>
                  <a:lnTo>
                    <a:pt x="2727" y="7333"/>
                  </a:lnTo>
                  <a:close/>
                  <a:moveTo>
                    <a:pt x="9311" y="916"/>
                  </a:moveTo>
                  <a:lnTo>
                    <a:pt x="10740" y="2345"/>
                  </a:lnTo>
                  <a:lnTo>
                    <a:pt x="10299" y="3821"/>
                  </a:lnTo>
                  <a:lnTo>
                    <a:pt x="5597" y="8524"/>
                  </a:lnTo>
                  <a:lnTo>
                    <a:pt x="4680" y="7595"/>
                  </a:lnTo>
                  <a:lnTo>
                    <a:pt x="6823" y="5452"/>
                  </a:lnTo>
                  <a:cubicBezTo>
                    <a:pt x="6966" y="5309"/>
                    <a:pt x="7001" y="5035"/>
                    <a:pt x="6811" y="4833"/>
                  </a:cubicBezTo>
                  <a:cubicBezTo>
                    <a:pt x="6728" y="4750"/>
                    <a:pt x="6617" y="4708"/>
                    <a:pt x="6506" y="4708"/>
                  </a:cubicBezTo>
                  <a:cubicBezTo>
                    <a:pt x="6394" y="4708"/>
                    <a:pt x="6281" y="4750"/>
                    <a:pt x="6192" y="4833"/>
                  </a:cubicBezTo>
                  <a:lnTo>
                    <a:pt x="4049" y="6976"/>
                  </a:lnTo>
                  <a:lnTo>
                    <a:pt x="3132" y="6047"/>
                  </a:lnTo>
                  <a:lnTo>
                    <a:pt x="7835" y="1344"/>
                  </a:lnTo>
                  <a:lnTo>
                    <a:pt x="9311" y="916"/>
                  </a:lnTo>
                  <a:close/>
                  <a:moveTo>
                    <a:pt x="6495" y="5047"/>
                  </a:moveTo>
                  <a:cubicBezTo>
                    <a:pt x="6522" y="5047"/>
                    <a:pt x="6549" y="5059"/>
                    <a:pt x="6573" y="5083"/>
                  </a:cubicBezTo>
                  <a:cubicBezTo>
                    <a:pt x="6609" y="5131"/>
                    <a:pt x="6609" y="5178"/>
                    <a:pt x="6573" y="5226"/>
                  </a:cubicBezTo>
                  <a:lnTo>
                    <a:pt x="4311" y="7488"/>
                  </a:lnTo>
                  <a:lnTo>
                    <a:pt x="3203" y="8595"/>
                  </a:lnTo>
                  <a:cubicBezTo>
                    <a:pt x="3180" y="8619"/>
                    <a:pt x="3153" y="8631"/>
                    <a:pt x="3127" y="8631"/>
                  </a:cubicBezTo>
                  <a:cubicBezTo>
                    <a:pt x="3102" y="8631"/>
                    <a:pt x="3078" y="8619"/>
                    <a:pt x="3060" y="8595"/>
                  </a:cubicBezTo>
                  <a:cubicBezTo>
                    <a:pt x="3013" y="8548"/>
                    <a:pt x="3013" y="8488"/>
                    <a:pt x="3060" y="8441"/>
                  </a:cubicBezTo>
                  <a:lnTo>
                    <a:pt x="6418" y="5083"/>
                  </a:lnTo>
                  <a:cubicBezTo>
                    <a:pt x="6442" y="5059"/>
                    <a:pt x="6469" y="5047"/>
                    <a:pt x="6495" y="5047"/>
                  </a:cubicBezTo>
                  <a:close/>
                  <a:moveTo>
                    <a:pt x="4430" y="7857"/>
                  </a:moveTo>
                  <a:lnTo>
                    <a:pt x="5346" y="8786"/>
                  </a:lnTo>
                  <a:lnTo>
                    <a:pt x="5001" y="9119"/>
                  </a:lnTo>
                  <a:lnTo>
                    <a:pt x="4989" y="9119"/>
                  </a:lnTo>
                  <a:lnTo>
                    <a:pt x="4084" y="8202"/>
                  </a:lnTo>
                  <a:lnTo>
                    <a:pt x="4430" y="7857"/>
                  </a:lnTo>
                  <a:close/>
                  <a:moveTo>
                    <a:pt x="3846" y="8429"/>
                  </a:moveTo>
                  <a:lnTo>
                    <a:pt x="4323" y="8905"/>
                  </a:lnTo>
                  <a:lnTo>
                    <a:pt x="3906" y="9322"/>
                  </a:lnTo>
                  <a:cubicBezTo>
                    <a:pt x="3894" y="9334"/>
                    <a:pt x="3858" y="9357"/>
                    <a:pt x="3846" y="9357"/>
                  </a:cubicBezTo>
                  <a:cubicBezTo>
                    <a:pt x="3834" y="9357"/>
                    <a:pt x="3811" y="9357"/>
                    <a:pt x="3787" y="9322"/>
                  </a:cubicBezTo>
                  <a:lnTo>
                    <a:pt x="3358" y="8905"/>
                  </a:lnTo>
                  <a:cubicBezTo>
                    <a:pt x="3382" y="8893"/>
                    <a:pt x="3394" y="8881"/>
                    <a:pt x="3430" y="8845"/>
                  </a:cubicBezTo>
                  <a:lnTo>
                    <a:pt x="3846" y="8429"/>
                  </a:lnTo>
                  <a:close/>
                  <a:moveTo>
                    <a:pt x="11322" y="1"/>
                  </a:moveTo>
                  <a:cubicBezTo>
                    <a:pt x="11295" y="1"/>
                    <a:pt x="11267" y="4"/>
                    <a:pt x="11240" y="11"/>
                  </a:cubicBezTo>
                  <a:cubicBezTo>
                    <a:pt x="10514" y="213"/>
                    <a:pt x="8394" y="844"/>
                    <a:pt x="7704" y="1035"/>
                  </a:cubicBezTo>
                  <a:cubicBezTo>
                    <a:pt x="7668" y="1047"/>
                    <a:pt x="7656" y="1059"/>
                    <a:pt x="7621" y="1083"/>
                  </a:cubicBezTo>
                  <a:lnTo>
                    <a:pt x="5263" y="3440"/>
                  </a:lnTo>
                  <a:lnTo>
                    <a:pt x="4203" y="3535"/>
                  </a:lnTo>
                  <a:cubicBezTo>
                    <a:pt x="2703" y="3654"/>
                    <a:pt x="1286" y="4321"/>
                    <a:pt x="227" y="5381"/>
                  </a:cubicBezTo>
                  <a:cubicBezTo>
                    <a:pt x="1" y="5595"/>
                    <a:pt x="143" y="5988"/>
                    <a:pt x="465" y="6024"/>
                  </a:cubicBezTo>
                  <a:lnTo>
                    <a:pt x="2525" y="6190"/>
                  </a:lnTo>
                  <a:lnTo>
                    <a:pt x="2310" y="6405"/>
                  </a:lnTo>
                  <a:cubicBezTo>
                    <a:pt x="2179" y="6536"/>
                    <a:pt x="2179" y="6750"/>
                    <a:pt x="2310" y="6881"/>
                  </a:cubicBezTo>
                  <a:lnTo>
                    <a:pt x="2525" y="7083"/>
                  </a:lnTo>
                  <a:lnTo>
                    <a:pt x="2108" y="7500"/>
                  </a:lnTo>
                  <a:cubicBezTo>
                    <a:pt x="1941" y="7667"/>
                    <a:pt x="1941" y="7941"/>
                    <a:pt x="2108" y="8095"/>
                  </a:cubicBezTo>
                  <a:lnTo>
                    <a:pt x="3561" y="9560"/>
                  </a:lnTo>
                  <a:cubicBezTo>
                    <a:pt x="3644" y="9643"/>
                    <a:pt x="3751" y="9685"/>
                    <a:pt x="3858" y="9685"/>
                  </a:cubicBezTo>
                  <a:cubicBezTo>
                    <a:pt x="3965" y="9685"/>
                    <a:pt x="4073" y="9643"/>
                    <a:pt x="4156" y="9560"/>
                  </a:cubicBezTo>
                  <a:lnTo>
                    <a:pt x="4573" y="9143"/>
                  </a:lnTo>
                  <a:lnTo>
                    <a:pt x="4763" y="9334"/>
                  </a:lnTo>
                  <a:cubicBezTo>
                    <a:pt x="4835" y="9399"/>
                    <a:pt x="4924" y="9432"/>
                    <a:pt x="5015" y="9432"/>
                  </a:cubicBezTo>
                  <a:cubicBezTo>
                    <a:pt x="5105" y="9432"/>
                    <a:pt x="5198" y="9399"/>
                    <a:pt x="5275" y="9334"/>
                  </a:cubicBezTo>
                  <a:lnTo>
                    <a:pt x="5477" y="9131"/>
                  </a:lnTo>
                  <a:lnTo>
                    <a:pt x="5656" y="11179"/>
                  </a:lnTo>
                  <a:cubicBezTo>
                    <a:pt x="5680" y="11334"/>
                    <a:pt x="5763" y="11453"/>
                    <a:pt x="5894" y="11500"/>
                  </a:cubicBezTo>
                  <a:cubicBezTo>
                    <a:pt x="5935" y="11511"/>
                    <a:pt x="5975" y="11516"/>
                    <a:pt x="6015" y="11516"/>
                  </a:cubicBezTo>
                  <a:cubicBezTo>
                    <a:pt x="6115" y="11516"/>
                    <a:pt x="6210" y="11482"/>
                    <a:pt x="6287" y="11405"/>
                  </a:cubicBezTo>
                  <a:cubicBezTo>
                    <a:pt x="6942" y="10750"/>
                    <a:pt x="7430" y="9977"/>
                    <a:pt x="7763" y="9119"/>
                  </a:cubicBezTo>
                  <a:cubicBezTo>
                    <a:pt x="7787" y="9024"/>
                    <a:pt x="7740" y="8941"/>
                    <a:pt x="7656" y="8893"/>
                  </a:cubicBezTo>
                  <a:cubicBezTo>
                    <a:pt x="7635" y="8885"/>
                    <a:pt x="7614" y="8881"/>
                    <a:pt x="7594" y="8881"/>
                  </a:cubicBezTo>
                  <a:cubicBezTo>
                    <a:pt x="7525" y="8881"/>
                    <a:pt x="7467" y="8926"/>
                    <a:pt x="7430" y="9000"/>
                  </a:cubicBezTo>
                  <a:cubicBezTo>
                    <a:pt x="7132" y="9810"/>
                    <a:pt x="6656" y="10560"/>
                    <a:pt x="6037" y="11167"/>
                  </a:cubicBezTo>
                  <a:cubicBezTo>
                    <a:pt x="6027" y="11172"/>
                    <a:pt x="6015" y="11175"/>
                    <a:pt x="6005" y="11175"/>
                  </a:cubicBezTo>
                  <a:cubicBezTo>
                    <a:pt x="5990" y="11175"/>
                    <a:pt x="5978" y="11169"/>
                    <a:pt x="5978" y="11155"/>
                  </a:cubicBezTo>
                  <a:lnTo>
                    <a:pt x="5763" y="8822"/>
                  </a:lnTo>
                  <a:lnTo>
                    <a:pt x="7835" y="6750"/>
                  </a:lnTo>
                  <a:lnTo>
                    <a:pt x="7835" y="6750"/>
                  </a:lnTo>
                  <a:cubicBezTo>
                    <a:pt x="7763" y="7583"/>
                    <a:pt x="7740" y="7810"/>
                    <a:pt x="7656" y="8238"/>
                  </a:cubicBezTo>
                  <a:cubicBezTo>
                    <a:pt x="7644" y="8322"/>
                    <a:pt x="7680" y="8417"/>
                    <a:pt x="7787" y="8441"/>
                  </a:cubicBezTo>
                  <a:cubicBezTo>
                    <a:pt x="7803" y="8445"/>
                    <a:pt x="7819" y="8447"/>
                    <a:pt x="7834" y="8447"/>
                  </a:cubicBezTo>
                  <a:cubicBezTo>
                    <a:pt x="7909" y="8447"/>
                    <a:pt x="7972" y="8399"/>
                    <a:pt x="8002" y="8310"/>
                  </a:cubicBezTo>
                  <a:cubicBezTo>
                    <a:pt x="8121" y="7786"/>
                    <a:pt x="8121" y="7548"/>
                    <a:pt x="8216" y="6393"/>
                  </a:cubicBezTo>
                  <a:lnTo>
                    <a:pt x="10585" y="4023"/>
                  </a:lnTo>
                  <a:cubicBezTo>
                    <a:pt x="10597" y="4011"/>
                    <a:pt x="10621" y="3976"/>
                    <a:pt x="10633" y="3952"/>
                  </a:cubicBezTo>
                  <a:lnTo>
                    <a:pt x="11109" y="2345"/>
                  </a:lnTo>
                  <a:lnTo>
                    <a:pt x="11669" y="404"/>
                  </a:lnTo>
                  <a:cubicBezTo>
                    <a:pt x="11711" y="193"/>
                    <a:pt x="11529" y="1"/>
                    <a:pt x="11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Play" panose="020B0604020202020204" charset="0"/>
                <a:sym typeface="Arial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1070396" y="2832057"/>
              <a:ext cx="90406" cy="69035"/>
            </a:xfrm>
            <a:custGeom>
              <a:avLst/>
              <a:gdLst/>
              <a:ahLst/>
              <a:cxnLst/>
              <a:rect l="l" t="t" r="r" b="b"/>
              <a:pathLst>
                <a:path w="2847" h="2174" extrusionOk="0">
                  <a:moveTo>
                    <a:pt x="1730" y="0"/>
                  </a:moveTo>
                  <a:cubicBezTo>
                    <a:pt x="1668" y="0"/>
                    <a:pt x="1610" y="44"/>
                    <a:pt x="1584" y="114"/>
                  </a:cubicBezTo>
                  <a:cubicBezTo>
                    <a:pt x="1537" y="197"/>
                    <a:pt x="1584" y="293"/>
                    <a:pt x="1668" y="328"/>
                  </a:cubicBezTo>
                  <a:cubicBezTo>
                    <a:pt x="2179" y="554"/>
                    <a:pt x="2299" y="1221"/>
                    <a:pt x="1906" y="1614"/>
                  </a:cubicBezTo>
                  <a:cubicBezTo>
                    <a:pt x="1751" y="1769"/>
                    <a:pt x="1551" y="1846"/>
                    <a:pt x="1350" y="1846"/>
                  </a:cubicBezTo>
                  <a:cubicBezTo>
                    <a:pt x="1150" y="1846"/>
                    <a:pt x="947" y="1769"/>
                    <a:pt x="786" y="1614"/>
                  </a:cubicBezTo>
                  <a:cubicBezTo>
                    <a:pt x="405" y="1221"/>
                    <a:pt x="525" y="566"/>
                    <a:pt x="1025" y="328"/>
                  </a:cubicBezTo>
                  <a:cubicBezTo>
                    <a:pt x="1120" y="293"/>
                    <a:pt x="1144" y="197"/>
                    <a:pt x="1120" y="114"/>
                  </a:cubicBezTo>
                  <a:cubicBezTo>
                    <a:pt x="1083" y="41"/>
                    <a:pt x="1019" y="10"/>
                    <a:pt x="954" y="10"/>
                  </a:cubicBezTo>
                  <a:cubicBezTo>
                    <a:pt x="934" y="10"/>
                    <a:pt x="913" y="13"/>
                    <a:pt x="894" y="19"/>
                  </a:cubicBezTo>
                  <a:cubicBezTo>
                    <a:pt x="179" y="352"/>
                    <a:pt x="1" y="1281"/>
                    <a:pt x="572" y="1852"/>
                  </a:cubicBezTo>
                  <a:cubicBezTo>
                    <a:pt x="786" y="2078"/>
                    <a:pt x="1072" y="2174"/>
                    <a:pt x="1370" y="2174"/>
                  </a:cubicBezTo>
                  <a:cubicBezTo>
                    <a:pt x="2334" y="2162"/>
                    <a:pt x="2846" y="947"/>
                    <a:pt x="2132" y="245"/>
                  </a:cubicBezTo>
                  <a:cubicBezTo>
                    <a:pt x="2037" y="150"/>
                    <a:pt x="1918" y="66"/>
                    <a:pt x="1798" y="19"/>
                  </a:cubicBezTo>
                  <a:cubicBezTo>
                    <a:pt x="1776" y="6"/>
                    <a:pt x="1753" y="0"/>
                    <a:pt x="17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Play" panose="020B0604020202020204" charset="0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13DE4B7D-856E-F664-65BB-B28C07159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>
            <a:extLst>
              <a:ext uri="{FF2B5EF4-FFF2-40B4-BE49-F238E27FC236}">
                <a16:creationId xmlns:a16="http://schemas.microsoft.com/office/drawing/2014/main" id="{C8AD3680-09DE-D6EE-97A2-A499592BABB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3717" y="281914"/>
            <a:ext cx="5314950" cy="573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ru" sz="2800" b="1" dirty="0">
                <a:solidFill>
                  <a:srgbClr val="2C3C43"/>
                </a:solidFill>
                <a:latin typeface="Play" panose="020B0604020202020204" charset="0"/>
                <a:ea typeface="Play"/>
                <a:cs typeface="Play"/>
                <a:sym typeface="Play"/>
              </a:rPr>
              <a:t>Проблема</a:t>
            </a:r>
            <a:endParaRPr sz="2800" b="1" dirty="0">
              <a:solidFill>
                <a:srgbClr val="2C3C43"/>
              </a:solidFill>
              <a:latin typeface="Play" panose="020B0604020202020204" charset="0"/>
            </a:endParaRPr>
          </a:p>
        </p:txBody>
      </p:sp>
      <p:grpSp>
        <p:nvGrpSpPr>
          <p:cNvPr id="100" name="Google Shape;100;p5">
            <a:extLst>
              <a:ext uri="{FF2B5EF4-FFF2-40B4-BE49-F238E27FC236}">
                <a16:creationId xmlns:a16="http://schemas.microsoft.com/office/drawing/2014/main" id="{6966C5D5-58C8-E3F3-C413-3E83AC230492}"/>
              </a:ext>
            </a:extLst>
          </p:cNvPr>
          <p:cNvGrpSpPr/>
          <p:nvPr/>
        </p:nvGrpSpPr>
        <p:grpSpPr>
          <a:xfrm>
            <a:off x="5992367" y="3431665"/>
            <a:ext cx="1907101" cy="1711835"/>
            <a:chOff x="1749728" y="2894777"/>
            <a:chExt cx="386927" cy="363438"/>
          </a:xfrm>
        </p:grpSpPr>
        <p:sp>
          <p:nvSpPr>
            <p:cNvPr id="101" name="Google Shape;101;p5">
              <a:extLst>
                <a:ext uri="{FF2B5EF4-FFF2-40B4-BE49-F238E27FC236}">
                  <a16:creationId xmlns:a16="http://schemas.microsoft.com/office/drawing/2014/main" id="{544FF97C-10E8-A7B8-0EC6-F125EB031912}"/>
                </a:ext>
              </a:extLst>
            </p:cNvPr>
            <p:cNvSpPr/>
            <p:nvPr/>
          </p:nvSpPr>
          <p:spPr>
            <a:xfrm>
              <a:off x="1809595" y="3025333"/>
              <a:ext cx="97424" cy="32432"/>
            </a:xfrm>
            <a:custGeom>
              <a:avLst/>
              <a:gdLst/>
              <a:ahLst/>
              <a:cxnLst/>
              <a:rect l="l" t="t" r="r" b="b"/>
              <a:pathLst>
                <a:path w="3061" h="1019" extrusionOk="0">
                  <a:moveTo>
                    <a:pt x="1208" y="0"/>
                  </a:moveTo>
                  <a:cubicBezTo>
                    <a:pt x="852" y="0"/>
                    <a:pt x="531" y="35"/>
                    <a:pt x="322" y="66"/>
                  </a:cubicBezTo>
                  <a:cubicBezTo>
                    <a:pt x="143" y="101"/>
                    <a:pt x="1" y="244"/>
                    <a:pt x="1" y="423"/>
                  </a:cubicBezTo>
                  <a:lnTo>
                    <a:pt x="1" y="840"/>
                  </a:lnTo>
                  <a:cubicBezTo>
                    <a:pt x="1" y="947"/>
                    <a:pt x="84" y="1018"/>
                    <a:pt x="179" y="1018"/>
                  </a:cubicBezTo>
                  <a:cubicBezTo>
                    <a:pt x="286" y="1018"/>
                    <a:pt x="358" y="947"/>
                    <a:pt x="358" y="840"/>
                  </a:cubicBezTo>
                  <a:lnTo>
                    <a:pt x="358" y="423"/>
                  </a:lnTo>
                  <a:cubicBezTo>
                    <a:pt x="358" y="423"/>
                    <a:pt x="358" y="411"/>
                    <a:pt x="382" y="411"/>
                  </a:cubicBezTo>
                  <a:cubicBezTo>
                    <a:pt x="549" y="383"/>
                    <a:pt x="870" y="340"/>
                    <a:pt x="1231" y="340"/>
                  </a:cubicBezTo>
                  <a:cubicBezTo>
                    <a:pt x="1330" y="340"/>
                    <a:pt x="1433" y="344"/>
                    <a:pt x="1536" y="351"/>
                  </a:cubicBezTo>
                  <a:cubicBezTo>
                    <a:pt x="2084" y="387"/>
                    <a:pt x="2489" y="530"/>
                    <a:pt x="2727" y="768"/>
                  </a:cubicBezTo>
                  <a:cubicBezTo>
                    <a:pt x="2763" y="804"/>
                    <a:pt x="2807" y="822"/>
                    <a:pt x="2852" y="822"/>
                  </a:cubicBezTo>
                  <a:cubicBezTo>
                    <a:pt x="2897" y="822"/>
                    <a:pt x="2941" y="804"/>
                    <a:pt x="2977" y="768"/>
                  </a:cubicBezTo>
                  <a:cubicBezTo>
                    <a:pt x="3060" y="709"/>
                    <a:pt x="3060" y="590"/>
                    <a:pt x="2977" y="530"/>
                  </a:cubicBezTo>
                  <a:cubicBezTo>
                    <a:pt x="2554" y="107"/>
                    <a:pt x="1828" y="0"/>
                    <a:pt x="12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Play" panose="020B0604020202020204" charset="0"/>
                <a:sym typeface="Arial"/>
              </a:endParaRPr>
            </a:p>
          </p:txBody>
        </p:sp>
        <p:sp>
          <p:nvSpPr>
            <p:cNvPr id="102" name="Google Shape;102;p5">
              <a:extLst>
                <a:ext uri="{FF2B5EF4-FFF2-40B4-BE49-F238E27FC236}">
                  <a16:creationId xmlns:a16="http://schemas.microsoft.com/office/drawing/2014/main" id="{D0DB2D8F-9995-578F-4F2A-61197DD9C89E}"/>
                </a:ext>
              </a:extLst>
            </p:cNvPr>
            <p:cNvSpPr/>
            <p:nvPr/>
          </p:nvSpPr>
          <p:spPr>
            <a:xfrm>
              <a:off x="1749728" y="2974346"/>
              <a:ext cx="216777" cy="283869"/>
            </a:xfrm>
            <a:custGeom>
              <a:avLst/>
              <a:gdLst/>
              <a:ahLst/>
              <a:cxnLst/>
              <a:rect l="l" t="t" r="r" b="b"/>
              <a:pathLst>
                <a:path w="6811" h="8919" extrusionOk="0">
                  <a:moveTo>
                    <a:pt x="5311" y="334"/>
                  </a:moveTo>
                  <a:lnTo>
                    <a:pt x="5311" y="2061"/>
                  </a:lnTo>
                  <a:cubicBezTo>
                    <a:pt x="5311" y="2311"/>
                    <a:pt x="5251" y="2561"/>
                    <a:pt x="5132" y="2799"/>
                  </a:cubicBezTo>
                  <a:cubicBezTo>
                    <a:pt x="5120" y="2835"/>
                    <a:pt x="5120" y="2846"/>
                    <a:pt x="5120" y="2882"/>
                  </a:cubicBezTo>
                  <a:lnTo>
                    <a:pt x="5120" y="3382"/>
                  </a:lnTo>
                  <a:cubicBezTo>
                    <a:pt x="5120" y="3858"/>
                    <a:pt x="4918" y="4311"/>
                    <a:pt x="4560" y="4644"/>
                  </a:cubicBezTo>
                  <a:cubicBezTo>
                    <a:pt x="4227" y="4955"/>
                    <a:pt x="3811" y="5111"/>
                    <a:pt x="3369" y="5111"/>
                  </a:cubicBezTo>
                  <a:cubicBezTo>
                    <a:pt x="3338" y="5111"/>
                    <a:pt x="3306" y="5110"/>
                    <a:pt x="3275" y="5109"/>
                  </a:cubicBezTo>
                  <a:cubicBezTo>
                    <a:pt x="2382" y="5061"/>
                    <a:pt x="1679" y="4275"/>
                    <a:pt x="1679" y="3323"/>
                  </a:cubicBezTo>
                  <a:lnTo>
                    <a:pt x="1679" y="2882"/>
                  </a:lnTo>
                  <a:cubicBezTo>
                    <a:pt x="1679" y="2846"/>
                    <a:pt x="1679" y="2823"/>
                    <a:pt x="1667" y="2799"/>
                  </a:cubicBezTo>
                  <a:cubicBezTo>
                    <a:pt x="1548" y="2561"/>
                    <a:pt x="1489" y="2311"/>
                    <a:pt x="1489" y="2061"/>
                  </a:cubicBezTo>
                  <a:lnTo>
                    <a:pt x="1489" y="1668"/>
                  </a:lnTo>
                  <a:cubicBezTo>
                    <a:pt x="1489" y="930"/>
                    <a:pt x="2096" y="334"/>
                    <a:pt x="2822" y="334"/>
                  </a:cubicBezTo>
                  <a:close/>
                  <a:moveTo>
                    <a:pt x="4358" y="5240"/>
                  </a:moveTo>
                  <a:lnTo>
                    <a:pt x="4358" y="5573"/>
                  </a:lnTo>
                  <a:lnTo>
                    <a:pt x="3406" y="6228"/>
                  </a:lnTo>
                  <a:lnTo>
                    <a:pt x="2441" y="5573"/>
                  </a:lnTo>
                  <a:lnTo>
                    <a:pt x="2441" y="5240"/>
                  </a:lnTo>
                  <a:cubicBezTo>
                    <a:pt x="2691" y="5371"/>
                    <a:pt x="2977" y="5466"/>
                    <a:pt x="3251" y="5478"/>
                  </a:cubicBezTo>
                  <a:lnTo>
                    <a:pt x="3394" y="5478"/>
                  </a:lnTo>
                  <a:cubicBezTo>
                    <a:pt x="3727" y="5478"/>
                    <a:pt x="4060" y="5406"/>
                    <a:pt x="4358" y="5240"/>
                  </a:cubicBezTo>
                  <a:close/>
                  <a:moveTo>
                    <a:pt x="2286" y="5883"/>
                  </a:moveTo>
                  <a:lnTo>
                    <a:pt x="3120" y="6466"/>
                  </a:lnTo>
                  <a:lnTo>
                    <a:pt x="2679" y="6906"/>
                  </a:lnTo>
                  <a:lnTo>
                    <a:pt x="2655" y="6906"/>
                  </a:lnTo>
                  <a:lnTo>
                    <a:pt x="2108" y="6073"/>
                  </a:lnTo>
                  <a:lnTo>
                    <a:pt x="2286" y="5883"/>
                  </a:lnTo>
                  <a:close/>
                  <a:moveTo>
                    <a:pt x="4525" y="5883"/>
                  </a:moveTo>
                  <a:lnTo>
                    <a:pt x="4703" y="6073"/>
                  </a:lnTo>
                  <a:lnTo>
                    <a:pt x="4144" y="6906"/>
                  </a:lnTo>
                  <a:lnTo>
                    <a:pt x="4132" y="6906"/>
                  </a:lnTo>
                  <a:lnTo>
                    <a:pt x="3691" y="6466"/>
                  </a:lnTo>
                  <a:lnTo>
                    <a:pt x="4525" y="5883"/>
                  </a:lnTo>
                  <a:close/>
                  <a:moveTo>
                    <a:pt x="2834" y="1"/>
                  </a:moveTo>
                  <a:cubicBezTo>
                    <a:pt x="1905" y="1"/>
                    <a:pt x="1143" y="763"/>
                    <a:pt x="1143" y="1703"/>
                  </a:cubicBezTo>
                  <a:lnTo>
                    <a:pt x="1143" y="2084"/>
                  </a:lnTo>
                  <a:cubicBezTo>
                    <a:pt x="1143" y="2382"/>
                    <a:pt x="1203" y="2680"/>
                    <a:pt x="1334" y="2954"/>
                  </a:cubicBezTo>
                  <a:lnTo>
                    <a:pt x="1334" y="3358"/>
                  </a:lnTo>
                  <a:cubicBezTo>
                    <a:pt x="1334" y="4025"/>
                    <a:pt x="1631" y="4620"/>
                    <a:pt x="2096" y="5025"/>
                  </a:cubicBezTo>
                  <a:lnTo>
                    <a:pt x="2096" y="5621"/>
                  </a:lnTo>
                  <a:lnTo>
                    <a:pt x="1762" y="5954"/>
                  </a:lnTo>
                  <a:cubicBezTo>
                    <a:pt x="1739" y="6002"/>
                    <a:pt x="1703" y="6049"/>
                    <a:pt x="1727" y="6097"/>
                  </a:cubicBezTo>
                  <a:lnTo>
                    <a:pt x="619" y="6490"/>
                  </a:lnTo>
                  <a:cubicBezTo>
                    <a:pt x="250" y="6633"/>
                    <a:pt x="0" y="6990"/>
                    <a:pt x="0" y="7371"/>
                  </a:cubicBezTo>
                  <a:lnTo>
                    <a:pt x="0" y="8740"/>
                  </a:lnTo>
                  <a:cubicBezTo>
                    <a:pt x="0" y="8847"/>
                    <a:pt x="72" y="8919"/>
                    <a:pt x="179" y="8919"/>
                  </a:cubicBezTo>
                  <a:cubicBezTo>
                    <a:pt x="274" y="8919"/>
                    <a:pt x="358" y="8847"/>
                    <a:pt x="358" y="8740"/>
                  </a:cubicBezTo>
                  <a:lnTo>
                    <a:pt x="358" y="7371"/>
                  </a:lnTo>
                  <a:cubicBezTo>
                    <a:pt x="358" y="7133"/>
                    <a:pt x="500" y="6906"/>
                    <a:pt x="739" y="6823"/>
                  </a:cubicBezTo>
                  <a:lnTo>
                    <a:pt x="1905" y="6406"/>
                  </a:lnTo>
                  <a:lnTo>
                    <a:pt x="2382" y="7121"/>
                  </a:lnTo>
                  <a:cubicBezTo>
                    <a:pt x="2441" y="7204"/>
                    <a:pt x="2536" y="7264"/>
                    <a:pt x="2644" y="7287"/>
                  </a:cubicBezTo>
                  <a:lnTo>
                    <a:pt x="2679" y="7287"/>
                  </a:lnTo>
                  <a:cubicBezTo>
                    <a:pt x="2774" y="7287"/>
                    <a:pt x="2870" y="7240"/>
                    <a:pt x="2929" y="7180"/>
                  </a:cubicBezTo>
                  <a:lnTo>
                    <a:pt x="3227" y="6883"/>
                  </a:lnTo>
                  <a:lnTo>
                    <a:pt x="3227" y="8740"/>
                  </a:lnTo>
                  <a:cubicBezTo>
                    <a:pt x="3227" y="8847"/>
                    <a:pt x="3298" y="8919"/>
                    <a:pt x="3406" y="8919"/>
                  </a:cubicBezTo>
                  <a:cubicBezTo>
                    <a:pt x="3513" y="8919"/>
                    <a:pt x="3584" y="8847"/>
                    <a:pt x="3584" y="8740"/>
                  </a:cubicBezTo>
                  <a:lnTo>
                    <a:pt x="3584" y="6883"/>
                  </a:lnTo>
                  <a:lnTo>
                    <a:pt x="3882" y="7180"/>
                  </a:lnTo>
                  <a:cubicBezTo>
                    <a:pt x="3953" y="7252"/>
                    <a:pt x="4048" y="7287"/>
                    <a:pt x="4132" y="7287"/>
                  </a:cubicBezTo>
                  <a:lnTo>
                    <a:pt x="4168" y="7287"/>
                  </a:lnTo>
                  <a:cubicBezTo>
                    <a:pt x="4263" y="7264"/>
                    <a:pt x="4370" y="7204"/>
                    <a:pt x="4429" y="7121"/>
                  </a:cubicBezTo>
                  <a:lnTo>
                    <a:pt x="4906" y="6406"/>
                  </a:lnTo>
                  <a:lnTo>
                    <a:pt x="6073" y="6823"/>
                  </a:lnTo>
                  <a:cubicBezTo>
                    <a:pt x="6287" y="6906"/>
                    <a:pt x="6454" y="7121"/>
                    <a:pt x="6454" y="7371"/>
                  </a:cubicBezTo>
                  <a:lnTo>
                    <a:pt x="6454" y="8740"/>
                  </a:lnTo>
                  <a:cubicBezTo>
                    <a:pt x="6454" y="8847"/>
                    <a:pt x="6525" y="8919"/>
                    <a:pt x="6632" y="8919"/>
                  </a:cubicBezTo>
                  <a:cubicBezTo>
                    <a:pt x="6739" y="8919"/>
                    <a:pt x="6811" y="8847"/>
                    <a:pt x="6811" y="8740"/>
                  </a:cubicBezTo>
                  <a:lnTo>
                    <a:pt x="6811" y="7371"/>
                  </a:lnTo>
                  <a:cubicBezTo>
                    <a:pt x="6811" y="6954"/>
                    <a:pt x="6573" y="6609"/>
                    <a:pt x="6203" y="6478"/>
                  </a:cubicBezTo>
                  <a:lnTo>
                    <a:pt x="5096" y="6073"/>
                  </a:lnTo>
                  <a:cubicBezTo>
                    <a:pt x="5096" y="6037"/>
                    <a:pt x="5084" y="5966"/>
                    <a:pt x="5060" y="5942"/>
                  </a:cubicBezTo>
                  <a:lnTo>
                    <a:pt x="4727" y="5597"/>
                  </a:lnTo>
                  <a:lnTo>
                    <a:pt x="4727" y="5025"/>
                  </a:lnTo>
                  <a:cubicBezTo>
                    <a:pt x="4763" y="4990"/>
                    <a:pt x="4799" y="4966"/>
                    <a:pt x="4834" y="4930"/>
                  </a:cubicBezTo>
                  <a:cubicBezTo>
                    <a:pt x="5251" y="4549"/>
                    <a:pt x="5489" y="3978"/>
                    <a:pt x="5489" y="3418"/>
                  </a:cubicBezTo>
                  <a:lnTo>
                    <a:pt x="5489" y="2954"/>
                  </a:lnTo>
                  <a:cubicBezTo>
                    <a:pt x="5608" y="2680"/>
                    <a:pt x="5680" y="2382"/>
                    <a:pt x="5680" y="2084"/>
                  </a:cubicBezTo>
                  <a:lnTo>
                    <a:pt x="5680" y="179"/>
                  </a:lnTo>
                  <a:cubicBezTo>
                    <a:pt x="5680" y="84"/>
                    <a:pt x="5608" y="1"/>
                    <a:pt x="55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Play" panose="020B0604020202020204" charset="0"/>
                <a:sym typeface="Arial"/>
              </a:endParaRPr>
            </a:p>
          </p:txBody>
        </p:sp>
        <p:sp>
          <p:nvSpPr>
            <p:cNvPr id="103" name="Google Shape;103;p5">
              <a:extLst>
                <a:ext uri="{FF2B5EF4-FFF2-40B4-BE49-F238E27FC236}">
                  <a16:creationId xmlns:a16="http://schemas.microsoft.com/office/drawing/2014/main" id="{8DE06093-8F23-AE3C-6F8D-2F870A1B512B}"/>
                </a:ext>
              </a:extLst>
            </p:cNvPr>
            <p:cNvSpPr/>
            <p:nvPr/>
          </p:nvSpPr>
          <p:spPr>
            <a:xfrm>
              <a:off x="1785725" y="3222186"/>
              <a:ext cx="11394" cy="35647"/>
            </a:xfrm>
            <a:custGeom>
              <a:avLst/>
              <a:gdLst/>
              <a:ahLst/>
              <a:cxnLst/>
              <a:rect l="l" t="t" r="r" b="b"/>
              <a:pathLst>
                <a:path w="358" h="112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941"/>
                  </a:lnTo>
                  <a:cubicBezTo>
                    <a:pt x="0" y="1048"/>
                    <a:pt x="72" y="1120"/>
                    <a:pt x="179" y="1120"/>
                  </a:cubicBezTo>
                  <a:cubicBezTo>
                    <a:pt x="274" y="1120"/>
                    <a:pt x="358" y="1048"/>
                    <a:pt x="358" y="941"/>
                  </a:cubicBezTo>
                  <a:lnTo>
                    <a:pt x="358" y="179"/>
                  </a:lnTo>
                  <a:cubicBezTo>
                    <a:pt x="358" y="72"/>
                    <a:pt x="274" y="0"/>
                    <a:pt x="1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Play" panose="020B0604020202020204" charset="0"/>
                <a:sym typeface="Arial"/>
              </a:endParaRPr>
            </a:p>
          </p:txBody>
        </p:sp>
        <p:sp>
          <p:nvSpPr>
            <p:cNvPr id="104" name="Google Shape;104;p5">
              <a:extLst>
                <a:ext uri="{FF2B5EF4-FFF2-40B4-BE49-F238E27FC236}">
                  <a16:creationId xmlns:a16="http://schemas.microsoft.com/office/drawing/2014/main" id="{6EA4AF7E-5AC4-C2D2-C84D-1F7DC8825359}"/>
                </a:ext>
              </a:extLst>
            </p:cNvPr>
            <p:cNvSpPr/>
            <p:nvPr/>
          </p:nvSpPr>
          <p:spPr>
            <a:xfrm>
              <a:off x="1919114" y="3222186"/>
              <a:ext cx="11394" cy="35647"/>
            </a:xfrm>
            <a:custGeom>
              <a:avLst/>
              <a:gdLst/>
              <a:ahLst/>
              <a:cxnLst/>
              <a:rect l="l" t="t" r="r" b="b"/>
              <a:pathLst>
                <a:path w="358" h="112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941"/>
                  </a:lnTo>
                  <a:cubicBezTo>
                    <a:pt x="0" y="1048"/>
                    <a:pt x="72" y="1120"/>
                    <a:pt x="179" y="1120"/>
                  </a:cubicBezTo>
                  <a:cubicBezTo>
                    <a:pt x="286" y="1120"/>
                    <a:pt x="358" y="1048"/>
                    <a:pt x="358" y="941"/>
                  </a:cubicBezTo>
                  <a:lnTo>
                    <a:pt x="358" y="179"/>
                  </a:lnTo>
                  <a:cubicBezTo>
                    <a:pt x="358" y="72"/>
                    <a:pt x="274" y="0"/>
                    <a:pt x="1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Play" panose="020B0604020202020204" charset="0"/>
                <a:sym typeface="Arial"/>
              </a:endParaRPr>
            </a:p>
          </p:txBody>
        </p:sp>
        <p:sp>
          <p:nvSpPr>
            <p:cNvPr id="105" name="Google Shape;105;p5">
              <a:extLst>
                <a:ext uri="{FF2B5EF4-FFF2-40B4-BE49-F238E27FC236}">
                  <a16:creationId xmlns:a16="http://schemas.microsoft.com/office/drawing/2014/main" id="{845E4355-569E-C000-6ACD-8DD4BF42BE54}"/>
                </a:ext>
              </a:extLst>
            </p:cNvPr>
            <p:cNvSpPr/>
            <p:nvPr/>
          </p:nvSpPr>
          <p:spPr>
            <a:xfrm>
              <a:off x="1956257" y="2931156"/>
              <a:ext cx="180398" cy="188737"/>
            </a:xfrm>
            <a:custGeom>
              <a:avLst/>
              <a:gdLst/>
              <a:ahLst/>
              <a:cxnLst/>
              <a:rect l="l" t="t" r="r" b="b"/>
              <a:pathLst>
                <a:path w="5668" h="5930" extrusionOk="0">
                  <a:moveTo>
                    <a:pt x="738" y="1"/>
                  </a:moveTo>
                  <a:cubicBezTo>
                    <a:pt x="322" y="1"/>
                    <a:pt x="0" y="346"/>
                    <a:pt x="0" y="751"/>
                  </a:cubicBezTo>
                  <a:lnTo>
                    <a:pt x="0" y="3799"/>
                  </a:lnTo>
                  <a:cubicBezTo>
                    <a:pt x="0" y="4215"/>
                    <a:pt x="334" y="4549"/>
                    <a:pt x="738" y="4549"/>
                  </a:cubicBezTo>
                  <a:lnTo>
                    <a:pt x="1084" y="4549"/>
                  </a:lnTo>
                  <a:lnTo>
                    <a:pt x="810" y="5585"/>
                  </a:lnTo>
                  <a:cubicBezTo>
                    <a:pt x="786" y="5704"/>
                    <a:pt x="834" y="5811"/>
                    <a:pt x="929" y="5882"/>
                  </a:cubicBezTo>
                  <a:cubicBezTo>
                    <a:pt x="977" y="5918"/>
                    <a:pt x="1036" y="5930"/>
                    <a:pt x="1084" y="5930"/>
                  </a:cubicBezTo>
                  <a:cubicBezTo>
                    <a:pt x="1143" y="5930"/>
                    <a:pt x="1203" y="5918"/>
                    <a:pt x="1250" y="5870"/>
                  </a:cubicBezTo>
                  <a:lnTo>
                    <a:pt x="3072" y="4525"/>
                  </a:lnTo>
                  <a:lnTo>
                    <a:pt x="4918" y="4525"/>
                  </a:lnTo>
                  <a:cubicBezTo>
                    <a:pt x="5334" y="4525"/>
                    <a:pt x="5668" y="4192"/>
                    <a:pt x="5668" y="3787"/>
                  </a:cubicBezTo>
                  <a:lnTo>
                    <a:pt x="5668" y="751"/>
                  </a:lnTo>
                  <a:cubicBezTo>
                    <a:pt x="5656" y="334"/>
                    <a:pt x="5322" y="12"/>
                    <a:pt x="4906" y="12"/>
                  </a:cubicBezTo>
                  <a:lnTo>
                    <a:pt x="3953" y="12"/>
                  </a:lnTo>
                  <a:cubicBezTo>
                    <a:pt x="3846" y="12"/>
                    <a:pt x="3775" y="84"/>
                    <a:pt x="3775" y="191"/>
                  </a:cubicBezTo>
                  <a:cubicBezTo>
                    <a:pt x="3775" y="286"/>
                    <a:pt x="3846" y="370"/>
                    <a:pt x="3953" y="370"/>
                  </a:cubicBezTo>
                  <a:lnTo>
                    <a:pt x="4906" y="370"/>
                  </a:lnTo>
                  <a:cubicBezTo>
                    <a:pt x="5132" y="370"/>
                    <a:pt x="5299" y="548"/>
                    <a:pt x="5299" y="751"/>
                  </a:cubicBezTo>
                  <a:lnTo>
                    <a:pt x="5299" y="3799"/>
                  </a:lnTo>
                  <a:cubicBezTo>
                    <a:pt x="5299" y="4025"/>
                    <a:pt x="5120" y="4192"/>
                    <a:pt x="4906" y="4192"/>
                  </a:cubicBezTo>
                  <a:lnTo>
                    <a:pt x="3001" y="4192"/>
                  </a:lnTo>
                  <a:cubicBezTo>
                    <a:pt x="2953" y="4192"/>
                    <a:pt x="2929" y="4203"/>
                    <a:pt x="2893" y="4215"/>
                  </a:cubicBezTo>
                  <a:lnTo>
                    <a:pt x="1203" y="5454"/>
                  </a:lnTo>
                  <a:lnTo>
                    <a:pt x="1203" y="5454"/>
                  </a:lnTo>
                  <a:lnTo>
                    <a:pt x="1465" y="4418"/>
                  </a:lnTo>
                  <a:cubicBezTo>
                    <a:pt x="1489" y="4358"/>
                    <a:pt x="1465" y="4311"/>
                    <a:pt x="1441" y="4263"/>
                  </a:cubicBezTo>
                  <a:cubicBezTo>
                    <a:pt x="1405" y="4215"/>
                    <a:pt x="1346" y="4192"/>
                    <a:pt x="1310" y="4192"/>
                  </a:cubicBezTo>
                  <a:lnTo>
                    <a:pt x="738" y="4192"/>
                  </a:lnTo>
                  <a:cubicBezTo>
                    <a:pt x="512" y="4192"/>
                    <a:pt x="357" y="4013"/>
                    <a:pt x="357" y="3799"/>
                  </a:cubicBezTo>
                  <a:lnTo>
                    <a:pt x="357" y="751"/>
                  </a:lnTo>
                  <a:cubicBezTo>
                    <a:pt x="357" y="524"/>
                    <a:pt x="536" y="370"/>
                    <a:pt x="738" y="370"/>
                  </a:cubicBezTo>
                  <a:lnTo>
                    <a:pt x="1691" y="370"/>
                  </a:lnTo>
                  <a:cubicBezTo>
                    <a:pt x="1798" y="370"/>
                    <a:pt x="1870" y="286"/>
                    <a:pt x="1870" y="179"/>
                  </a:cubicBezTo>
                  <a:cubicBezTo>
                    <a:pt x="1870" y="84"/>
                    <a:pt x="1798" y="1"/>
                    <a:pt x="16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Play" panose="020B0604020202020204" charset="0"/>
                <a:sym typeface="Arial"/>
              </a:endParaRPr>
            </a:p>
          </p:txBody>
        </p:sp>
        <p:sp>
          <p:nvSpPr>
            <p:cNvPr id="106" name="Google Shape;106;p5">
              <a:extLst>
                <a:ext uri="{FF2B5EF4-FFF2-40B4-BE49-F238E27FC236}">
                  <a16:creationId xmlns:a16="http://schemas.microsoft.com/office/drawing/2014/main" id="{C3A7428C-72CF-7168-6EA6-D21B2DB130A1}"/>
                </a:ext>
              </a:extLst>
            </p:cNvPr>
            <p:cNvSpPr/>
            <p:nvPr/>
          </p:nvSpPr>
          <p:spPr>
            <a:xfrm>
              <a:off x="2027487" y="2894777"/>
              <a:ext cx="36029" cy="108786"/>
            </a:xfrm>
            <a:custGeom>
              <a:avLst/>
              <a:gdLst/>
              <a:ahLst/>
              <a:cxnLst/>
              <a:rect l="l" t="t" r="r" b="b"/>
              <a:pathLst>
                <a:path w="1132" h="3418" extrusionOk="0">
                  <a:moveTo>
                    <a:pt x="775" y="358"/>
                  </a:moveTo>
                  <a:lnTo>
                    <a:pt x="596" y="3049"/>
                  </a:lnTo>
                  <a:lnTo>
                    <a:pt x="560" y="3049"/>
                  </a:lnTo>
                  <a:lnTo>
                    <a:pt x="394" y="358"/>
                  </a:lnTo>
                  <a:close/>
                  <a:moveTo>
                    <a:pt x="179" y="1"/>
                  </a:moveTo>
                  <a:cubicBezTo>
                    <a:pt x="143" y="1"/>
                    <a:pt x="96" y="24"/>
                    <a:pt x="48" y="60"/>
                  </a:cubicBezTo>
                  <a:cubicBezTo>
                    <a:pt x="24" y="96"/>
                    <a:pt x="1" y="155"/>
                    <a:pt x="1" y="203"/>
                  </a:cubicBezTo>
                  <a:lnTo>
                    <a:pt x="203" y="3251"/>
                  </a:lnTo>
                  <a:cubicBezTo>
                    <a:pt x="203" y="3334"/>
                    <a:pt x="286" y="3418"/>
                    <a:pt x="382" y="3418"/>
                  </a:cubicBezTo>
                  <a:lnTo>
                    <a:pt x="763" y="3418"/>
                  </a:lnTo>
                  <a:cubicBezTo>
                    <a:pt x="858" y="3418"/>
                    <a:pt x="941" y="3334"/>
                    <a:pt x="941" y="3251"/>
                  </a:cubicBezTo>
                  <a:lnTo>
                    <a:pt x="1132" y="203"/>
                  </a:lnTo>
                  <a:cubicBezTo>
                    <a:pt x="1132" y="155"/>
                    <a:pt x="1120" y="96"/>
                    <a:pt x="1072" y="60"/>
                  </a:cubicBezTo>
                  <a:cubicBezTo>
                    <a:pt x="1048" y="36"/>
                    <a:pt x="1001" y="1"/>
                    <a:pt x="9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Play" panose="020B0604020202020204" charset="0"/>
                <a:sym typeface="Arial"/>
              </a:endParaRPr>
            </a:p>
          </p:txBody>
        </p:sp>
        <p:sp>
          <p:nvSpPr>
            <p:cNvPr id="107" name="Google Shape;107;p5">
              <a:extLst>
                <a:ext uri="{FF2B5EF4-FFF2-40B4-BE49-F238E27FC236}">
                  <a16:creationId xmlns:a16="http://schemas.microsoft.com/office/drawing/2014/main" id="{7F24D99F-295A-A8F9-AEBA-2F5FF9883286}"/>
                </a:ext>
              </a:extLst>
            </p:cNvPr>
            <p:cNvSpPr/>
            <p:nvPr/>
          </p:nvSpPr>
          <p:spPr>
            <a:xfrm>
              <a:off x="2027487" y="3009992"/>
              <a:ext cx="36029" cy="36029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345"/>
                  </a:moveTo>
                  <a:cubicBezTo>
                    <a:pt x="691" y="345"/>
                    <a:pt x="775" y="429"/>
                    <a:pt x="775" y="548"/>
                  </a:cubicBezTo>
                  <a:cubicBezTo>
                    <a:pt x="775" y="667"/>
                    <a:pt x="691" y="762"/>
                    <a:pt x="572" y="762"/>
                  </a:cubicBezTo>
                  <a:cubicBezTo>
                    <a:pt x="453" y="762"/>
                    <a:pt x="358" y="667"/>
                    <a:pt x="358" y="548"/>
                  </a:cubicBezTo>
                  <a:cubicBezTo>
                    <a:pt x="358" y="429"/>
                    <a:pt x="453" y="345"/>
                    <a:pt x="572" y="345"/>
                  </a:cubicBezTo>
                  <a:close/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Play" panose="020B0604020202020204" charset="0"/>
                <a:sym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AC1BE44-CBCA-7FD8-C284-D3DDD16796B0}"/>
              </a:ext>
            </a:extLst>
          </p:cNvPr>
          <p:cNvSpPr txBox="1"/>
          <p:nvPr/>
        </p:nvSpPr>
        <p:spPr>
          <a:xfrm>
            <a:off x="323717" y="1136676"/>
            <a:ext cx="86774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Play" panose="020B0604020202020204" charset="0"/>
              </a:rPr>
              <a:t>Усталость, снижение мотивации, эмоциональное выгорание и постоянные болезни в команде — часто за этим стоит банальная физическая неактивность.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2238B-3AA3-BBD0-E9B8-E6ED8996C4B6}"/>
              </a:ext>
            </a:extLst>
          </p:cNvPr>
          <p:cNvSpPr txBox="1"/>
          <p:nvPr/>
        </p:nvSpPr>
        <p:spPr>
          <a:xfrm>
            <a:off x="323717" y="2369845"/>
            <a:ext cx="56686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Play" panose="020B0604020202020204" charset="0"/>
              </a:rPr>
              <a:t>По данным ВОЗ, гиподинамия входит в топ-5 причин хронических заболеваний и потери работоспособности.</a:t>
            </a:r>
          </a:p>
        </p:txBody>
      </p:sp>
    </p:spTree>
    <p:extLst>
      <p:ext uri="{BB962C8B-B14F-4D97-AF65-F5344CB8AC3E}">
        <p14:creationId xmlns:p14="http://schemas.microsoft.com/office/powerpoint/2010/main" val="3676838244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17C4673E-D56E-F800-7807-934AB45F6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>
            <a:extLst>
              <a:ext uri="{FF2B5EF4-FFF2-40B4-BE49-F238E27FC236}">
                <a16:creationId xmlns:a16="http://schemas.microsoft.com/office/drawing/2014/main" id="{BC2A4A82-87B8-2F98-220D-A7FF1B6578D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5781" y="255588"/>
            <a:ext cx="5314950" cy="573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ru" sz="3000" dirty="0">
                <a:latin typeface="Play" panose="020B0604020202020204" charset="0"/>
              </a:rPr>
              <a:t>Т</a:t>
            </a:r>
            <a:r>
              <a:rPr lang="ru" sz="3000" dirty="0">
                <a:latin typeface="Play" panose="020B0604020202020204" charset="0"/>
                <a:ea typeface="Play"/>
                <a:cs typeface="Play"/>
                <a:sym typeface="Play"/>
              </a:rPr>
              <a:t>екущие решения</a:t>
            </a:r>
            <a:endParaRPr sz="1100" b="0" dirty="0">
              <a:latin typeface="Play" panose="020B0604020202020204" charset="0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 dirty="0">
              <a:latin typeface="Play" panose="020B060402020202020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36DE89-7B68-D86F-0C44-3CD4E019A79A}"/>
              </a:ext>
            </a:extLst>
          </p:cNvPr>
          <p:cNvSpPr txBox="1"/>
          <p:nvPr/>
        </p:nvSpPr>
        <p:spPr>
          <a:xfrm>
            <a:off x="483451" y="1144049"/>
            <a:ext cx="7059699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sz="2000" dirty="0">
                <a:latin typeface="Play" panose="020B0604020202020204" charset="0"/>
              </a:rPr>
              <a:t>Корпоративный абонемент в фитнес-клубы/бассейны</a:t>
            </a:r>
          </a:p>
          <a:p>
            <a:pPr marL="342900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sz="2000" dirty="0">
                <a:latin typeface="Play" panose="020B0604020202020204" charset="0"/>
              </a:rPr>
              <a:t>Корпоративные спортивные команды и события</a:t>
            </a:r>
          </a:p>
          <a:p>
            <a:pPr marL="342900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sz="2000" dirty="0">
                <a:latin typeface="Play" panose="020B0604020202020204" charset="0"/>
              </a:rPr>
              <a:t>«Активные перерывы»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Play" panose="020B0604020202020204" charset="0"/>
              </a:rPr>
              <a:t>Стимулирование движения по офису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ru-RU" sz="2000" dirty="0">
              <a:latin typeface="Play" panose="020B0604020202020204" charset="0"/>
            </a:endParaRPr>
          </a:p>
          <a:p>
            <a:r>
              <a:rPr lang="ru-RU" sz="2000" dirty="0">
                <a:latin typeface="Play" panose="020B0604020202020204" charset="0"/>
              </a:rPr>
              <a:t>Все решения имеют проблему – низкую вовлеченность сотрудников.</a:t>
            </a:r>
          </a:p>
        </p:txBody>
      </p:sp>
    </p:spTree>
    <p:extLst>
      <p:ext uri="{BB962C8B-B14F-4D97-AF65-F5344CB8AC3E}">
        <p14:creationId xmlns:p14="http://schemas.microsoft.com/office/powerpoint/2010/main" val="419463152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8;p5">
            <a:extLst>
              <a:ext uri="{FF2B5EF4-FFF2-40B4-BE49-F238E27FC236}">
                <a16:creationId xmlns:a16="http://schemas.microsoft.com/office/drawing/2014/main" id="{33E11B74-D2C6-CF73-606A-35C0A6A96EAE}"/>
              </a:ext>
            </a:extLst>
          </p:cNvPr>
          <p:cNvSpPr txBox="1">
            <a:spLocks/>
          </p:cNvSpPr>
          <p:nvPr/>
        </p:nvSpPr>
        <p:spPr>
          <a:xfrm>
            <a:off x="177209" y="0"/>
            <a:ext cx="3458460" cy="48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  <a:defRPr sz="22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ct val="36666"/>
              <a:buFont typeface="Arial"/>
              <a:buNone/>
            </a:pPr>
            <a:r>
              <a:rPr lang="ru-RU" sz="2400" dirty="0">
                <a:latin typeface="Play" panose="020B0604020202020204" charset="0"/>
                <a:ea typeface="Arial"/>
                <a:cs typeface="Arial"/>
                <a:sym typeface="Arial"/>
              </a:rPr>
              <a:t>Прирост показателей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9BE56A2-ED36-9FF9-86C5-535D5F159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909" y="741714"/>
            <a:ext cx="6064182" cy="35183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33698E-B9C5-4F25-BE62-54EBD321DE1E}"/>
              </a:ext>
            </a:extLst>
          </p:cNvPr>
          <p:cNvSpPr txBox="1"/>
          <p:nvPr/>
        </p:nvSpPr>
        <p:spPr>
          <a:xfrm>
            <a:off x="177209" y="4493935"/>
            <a:ext cx="71060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Play" panose="020B0604020202020204" charset="0"/>
              </a:rPr>
              <a:t>Также замечается снижение текучести кадров на 41%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C16E4AB-F622-4C2E-8A1E-D9A66911D34E}"/>
              </a:ext>
            </a:extLst>
          </p:cNvPr>
          <p:cNvCxnSpPr>
            <a:cxnSpLocks/>
          </p:cNvCxnSpPr>
          <p:nvPr/>
        </p:nvCxnSpPr>
        <p:spPr>
          <a:xfrm>
            <a:off x="0" y="426002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98101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"/>
          <p:cNvSpPr txBox="1">
            <a:spLocks noGrp="1"/>
          </p:cNvSpPr>
          <p:nvPr>
            <p:ph type="title" idx="4294967295"/>
          </p:nvPr>
        </p:nvSpPr>
        <p:spPr>
          <a:xfrm>
            <a:off x="2295464" y="151571"/>
            <a:ext cx="4111625" cy="63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ru" sz="3000" b="1" dirty="0">
                <a:solidFill>
                  <a:schemeClr val="tx1"/>
                </a:solidFill>
                <a:latin typeface="Play" panose="020B0604020202020204" charset="0"/>
                <a:ea typeface="Play"/>
                <a:cs typeface="Play"/>
                <a:sym typeface="Play"/>
              </a:rPr>
              <a:t>Решение и технология</a:t>
            </a:r>
            <a:endParaRPr b="1" dirty="0">
              <a:solidFill>
                <a:schemeClr val="tx1"/>
              </a:solidFill>
              <a:latin typeface="Play" panose="020B0604020202020204" charset="0"/>
            </a:endParaRPr>
          </a:p>
        </p:txBody>
      </p:sp>
      <p:grpSp>
        <p:nvGrpSpPr>
          <p:cNvPr id="108" name="Группа 107">
            <a:extLst>
              <a:ext uri="{FF2B5EF4-FFF2-40B4-BE49-F238E27FC236}">
                <a16:creationId xmlns:a16="http://schemas.microsoft.com/office/drawing/2014/main" id="{B947F437-E7B1-4CF0-B8AC-A234617B8D26}"/>
              </a:ext>
            </a:extLst>
          </p:cNvPr>
          <p:cNvGrpSpPr/>
          <p:nvPr/>
        </p:nvGrpSpPr>
        <p:grpSpPr>
          <a:xfrm>
            <a:off x="115373" y="1256347"/>
            <a:ext cx="8913254" cy="2630805"/>
            <a:chOff x="230746" y="726358"/>
            <a:chExt cx="8913254" cy="2630805"/>
          </a:xfrm>
        </p:grpSpPr>
        <p:grpSp>
          <p:nvGrpSpPr>
            <p:cNvPr id="99" name="Группа 98">
              <a:extLst>
                <a:ext uri="{FF2B5EF4-FFF2-40B4-BE49-F238E27FC236}">
                  <a16:creationId xmlns:a16="http://schemas.microsoft.com/office/drawing/2014/main" id="{CDCCCFB7-22B6-4139-A270-45FD3FE2D03D}"/>
                </a:ext>
              </a:extLst>
            </p:cNvPr>
            <p:cNvGrpSpPr/>
            <p:nvPr/>
          </p:nvGrpSpPr>
          <p:grpSpPr>
            <a:xfrm>
              <a:off x="230746" y="726358"/>
              <a:ext cx="8913254" cy="1254423"/>
              <a:chOff x="98851" y="694119"/>
              <a:chExt cx="8913254" cy="1254423"/>
            </a:xfrm>
          </p:grpSpPr>
          <p:sp>
            <p:nvSpPr>
              <p:cNvPr id="4" name="Прямоугольник: скругленные углы 3">
                <a:extLst>
                  <a:ext uri="{FF2B5EF4-FFF2-40B4-BE49-F238E27FC236}">
                    <a16:creationId xmlns:a16="http://schemas.microsoft.com/office/drawing/2014/main" id="{2A9994A6-EFB0-42A9-AF86-45A37DB3621B}"/>
                  </a:ext>
                </a:extLst>
              </p:cNvPr>
              <p:cNvSpPr/>
              <p:nvPr/>
            </p:nvSpPr>
            <p:spPr>
              <a:xfrm>
                <a:off x="98851" y="1054107"/>
                <a:ext cx="1647309" cy="878174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Компания получает доступ к боту</a:t>
                </a:r>
              </a:p>
            </p:txBody>
          </p:sp>
          <p:sp>
            <p:nvSpPr>
              <p:cNvPr id="5" name="Стрелка: штриховая вправо 4">
                <a:extLst>
                  <a:ext uri="{FF2B5EF4-FFF2-40B4-BE49-F238E27FC236}">
                    <a16:creationId xmlns:a16="http://schemas.microsoft.com/office/drawing/2014/main" id="{114ACF00-1ABC-4710-9D52-51E3688DEC82}"/>
                  </a:ext>
                </a:extLst>
              </p:cNvPr>
              <p:cNvSpPr/>
              <p:nvPr/>
            </p:nvSpPr>
            <p:spPr>
              <a:xfrm>
                <a:off x="1817509" y="1404473"/>
                <a:ext cx="361507" cy="168807"/>
              </a:xfrm>
              <a:prstGeom prst="striped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1" name="Прямоугольник: скругленные углы 10">
                <a:extLst>
                  <a:ext uri="{FF2B5EF4-FFF2-40B4-BE49-F238E27FC236}">
                    <a16:creationId xmlns:a16="http://schemas.microsoft.com/office/drawing/2014/main" id="{1EA3CF66-4701-4E97-BDD4-78B72D637DE9}"/>
                  </a:ext>
                </a:extLst>
              </p:cNvPr>
              <p:cNvSpPr/>
              <p:nvPr/>
            </p:nvSpPr>
            <p:spPr>
              <a:xfrm>
                <a:off x="2260073" y="1049552"/>
                <a:ext cx="1817207" cy="882729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Сотрудники пользуются</a:t>
                </a:r>
              </a:p>
            </p:txBody>
          </p:sp>
          <p:sp>
            <p:nvSpPr>
              <p:cNvPr id="12" name="Стрелка: штриховая вправо 11">
                <a:extLst>
                  <a:ext uri="{FF2B5EF4-FFF2-40B4-BE49-F238E27FC236}">
                    <a16:creationId xmlns:a16="http://schemas.microsoft.com/office/drawing/2014/main" id="{9DFC51AB-3132-4BB0-95AD-97FCDE4DE38E}"/>
                  </a:ext>
                </a:extLst>
              </p:cNvPr>
              <p:cNvSpPr/>
              <p:nvPr/>
            </p:nvSpPr>
            <p:spPr>
              <a:xfrm>
                <a:off x="4153483" y="1411302"/>
                <a:ext cx="361507" cy="168807"/>
              </a:xfrm>
              <a:prstGeom prst="striped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ACC18DA9-623C-4C25-BF2D-0514453FED06}"/>
                  </a:ext>
                </a:extLst>
              </p:cNvPr>
              <p:cNvSpPr/>
              <p:nvPr/>
            </p:nvSpPr>
            <p:spPr>
              <a:xfrm>
                <a:off x="4591193" y="1049552"/>
                <a:ext cx="1858260" cy="898990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Повышается продуктивность</a:t>
                </a:r>
              </a:p>
            </p:txBody>
          </p:sp>
          <p:sp>
            <p:nvSpPr>
              <p:cNvPr id="15" name="Стрелка: штриховая вправо 14">
                <a:extLst>
                  <a:ext uri="{FF2B5EF4-FFF2-40B4-BE49-F238E27FC236}">
                    <a16:creationId xmlns:a16="http://schemas.microsoft.com/office/drawing/2014/main" id="{ED066AAD-D313-4011-9588-5A70013F27AF}"/>
                  </a:ext>
                </a:extLst>
              </p:cNvPr>
              <p:cNvSpPr/>
              <p:nvPr/>
            </p:nvSpPr>
            <p:spPr>
              <a:xfrm>
                <a:off x="6525656" y="1404473"/>
                <a:ext cx="361507" cy="168807"/>
              </a:xfrm>
              <a:prstGeom prst="striped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6" name="Прямоугольник: скругленные углы 15">
                <a:extLst>
                  <a:ext uri="{FF2B5EF4-FFF2-40B4-BE49-F238E27FC236}">
                    <a16:creationId xmlns:a16="http://schemas.microsoft.com/office/drawing/2014/main" id="{A10E8087-EC19-4184-A2F1-3879902DD138}"/>
                  </a:ext>
                </a:extLst>
              </p:cNvPr>
              <p:cNvSpPr/>
              <p:nvPr/>
            </p:nvSpPr>
            <p:spPr>
              <a:xfrm>
                <a:off x="6963366" y="1049552"/>
                <a:ext cx="1858260" cy="898990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Прибыль растет</a:t>
                </a:r>
              </a:p>
            </p:txBody>
          </p:sp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2770D018-2B17-402C-8E70-BF39848BC9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06093" y="814180"/>
                <a:ext cx="538600" cy="538600"/>
              </a:xfrm>
              <a:prstGeom prst="rect">
                <a:avLst/>
              </a:prstGeom>
            </p:spPr>
          </p:pic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8597AC45-7928-4D9B-88CE-11418D2203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54293" y="836888"/>
                <a:ext cx="460918" cy="460918"/>
              </a:xfrm>
              <a:prstGeom prst="rect">
                <a:avLst/>
              </a:prstGeom>
            </p:spPr>
          </p:pic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577482A3-ECA7-481C-A57E-201CD7DAF9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58891" y="694119"/>
                <a:ext cx="635061" cy="635061"/>
              </a:xfrm>
              <a:prstGeom prst="rect">
                <a:avLst/>
              </a:prstGeom>
            </p:spPr>
          </p:pic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C7BAE0A5-61DE-46F5-9CEF-0551B890C3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73505" y="790580"/>
                <a:ext cx="538600" cy="538600"/>
              </a:xfrm>
              <a:prstGeom prst="rect">
                <a:avLst/>
              </a:prstGeom>
            </p:spPr>
          </p:pic>
        </p:grpSp>
        <p:sp>
          <p:nvSpPr>
            <p:cNvPr id="37" name="Стрелка: штриховая вправо 36">
              <a:extLst>
                <a:ext uri="{FF2B5EF4-FFF2-40B4-BE49-F238E27FC236}">
                  <a16:creationId xmlns:a16="http://schemas.microsoft.com/office/drawing/2014/main" id="{8A363B2A-C6AC-4316-8E3D-A5354F624AAD}"/>
                </a:ext>
              </a:extLst>
            </p:cNvPr>
            <p:cNvSpPr/>
            <p:nvPr/>
          </p:nvSpPr>
          <p:spPr>
            <a:xfrm rot="5400000">
              <a:off x="3117595" y="2131749"/>
              <a:ext cx="361507" cy="168807"/>
            </a:xfrm>
            <a:prstGeom prst="striped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766AC853-4552-4506-9C38-7575625F1D11}"/>
                </a:ext>
              </a:extLst>
            </p:cNvPr>
            <p:cNvSpPr/>
            <p:nvPr/>
          </p:nvSpPr>
          <p:spPr>
            <a:xfrm>
              <a:off x="2396413" y="2474434"/>
              <a:ext cx="1812762" cy="882729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Сбор и анализ данных</a:t>
              </a:r>
            </a:p>
          </p:txBody>
        </p:sp>
        <p:sp>
          <p:nvSpPr>
            <p:cNvPr id="40" name="Стрелка: штриховая вправо 39">
              <a:extLst>
                <a:ext uri="{FF2B5EF4-FFF2-40B4-BE49-F238E27FC236}">
                  <a16:creationId xmlns:a16="http://schemas.microsoft.com/office/drawing/2014/main" id="{3C9D6449-C581-41DA-8362-A25671165FA2}"/>
                </a:ext>
              </a:extLst>
            </p:cNvPr>
            <p:cNvSpPr/>
            <p:nvPr/>
          </p:nvSpPr>
          <p:spPr>
            <a:xfrm>
              <a:off x="4285378" y="2784271"/>
              <a:ext cx="361507" cy="168807"/>
            </a:xfrm>
            <a:prstGeom prst="striped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C6741D61-4497-40CE-AB60-0F3FD867FFBD}"/>
                </a:ext>
              </a:extLst>
            </p:cNvPr>
            <p:cNvSpPr/>
            <p:nvPr/>
          </p:nvSpPr>
          <p:spPr>
            <a:xfrm>
              <a:off x="4723088" y="2464855"/>
              <a:ext cx="1817207" cy="882729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Выявление рисков и рекомендации</a:t>
              </a:r>
            </a:p>
          </p:txBody>
        </p:sp>
        <p:sp>
          <p:nvSpPr>
            <p:cNvPr id="42" name="Стрелка: штриховая вправо 41">
              <a:extLst>
                <a:ext uri="{FF2B5EF4-FFF2-40B4-BE49-F238E27FC236}">
                  <a16:creationId xmlns:a16="http://schemas.microsoft.com/office/drawing/2014/main" id="{8EA7E8DD-A3E1-4C27-99CF-870D79714735}"/>
                </a:ext>
              </a:extLst>
            </p:cNvPr>
            <p:cNvSpPr/>
            <p:nvPr/>
          </p:nvSpPr>
          <p:spPr>
            <a:xfrm rot="16200000">
              <a:off x="5450937" y="2131749"/>
              <a:ext cx="361507" cy="168807"/>
            </a:xfrm>
            <a:prstGeom prst="striped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pic>
          <p:nvPicPr>
            <p:cNvPr id="103" name="Рисунок 102">
              <a:extLst>
                <a:ext uri="{FF2B5EF4-FFF2-40B4-BE49-F238E27FC236}">
                  <a16:creationId xmlns:a16="http://schemas.microsoft.com/office/drawing/2014/main" id="{4F1E58A2-123B-478A-BE37-B3E83756F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58094" y="2205134"/>
              <a:ext cx="538600" cy="538600"/>
            </a:xfrm>
            <a:prstGeom prst="rect">
              <a:avLst/>
            </a:prstGeom>
          </p:spPr>
        </p:pic>
        <p:pic>
          <p:nvPicPr>
            <p:cNvPr id="107" name="Рисунок 106">
              <a:extLst>
                <a:ext uri="{FF2B5EF4-FFF2-40B4-BE49-F238E27FC236}">
                  <a16:creationId xmlns:a16="http://schemas.microsoft.com/office/drawing/2014/main" id="{A7E60E4C-8731-4F09-ADC8-392DB6DEB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49049" y="2195555"/>
              <a:ext cx="538600" cy="53860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8BF5CD-D386-43C9-9E05-6D000249F9F8}"/>
              </a:ext>
            </a:extLst>
          </p:cNvPr>
          <p:cNvSpPr txBox="1"/>
          <p:nvPr/>
        </p:nvSpPr>
        <p:spPr>
          <a:xfrm>
            <a:off x="231829" y="1277847"/>
            <a:ext cx="7926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1"/>
                </a:solidFill>
                <a:latin typeface="Play" panose="020B0604020202020204" charset="0"/>
              </a:rPr>
              <a:t>Технология: </a:t>
            </a:r>
            <a:r>
              <a:rPr lang="en-US" sz="2000" b="1" dirty="0">
                <a:solidFill>
                  <a:schemeClr val="tx1"/>
                </a:solidFill>
                <a:latin typeface="Play" panose="020B0604020202020204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 panose="020B0604020202020204" charset="0"/>
              </a:rPr>
              <a:t>AI API + Predictive Analytics + Telegram API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lay" panose="020B060402020202020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61205B-85F0-4735-AE6A-D96A7969F8BF}"/>
              </a:ext>
            </a:extLst>
          </p:cNvPr>
          <p:cNvSpPr txBox="1"/>
          <p:nvPr/>
        </p:nvSpPr>
        <p:spPr>
          <a:xfrm>
            <a:off x="231829" y="1829681"/>
            <a:ext cx="75101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b="1" dirty="0">
                <a:latin typeface="Play" panose="020B0604020202020204" charset="0"/>
              </a:rPr>
              <a:t>Наше решение:</a:t>
            </a:r>
          </a:p>
        </p:txBody>
      </p:sp>
      <p:sp>
        <p:nvSpPr>
          <p:cNvPr id="4" name="Google Shape;117;p7">
            <a:extLst>
              <a:ext uri="{FF2B5EF4-FFF2-40B4-BE49-F238E27FC236}">
                <a16:creationId xmlns:a16="http://schemas.microsoft.com/office/drawing/2014/main" id="{47E5477F-4490-4474-A1D4-6C77ADE99212}"/>
              </a:ext>
            </a:extLst>
          </p:cNvPr>
          <p:cNvSpPr txBox="1">
            <a:spLocks/>
          </p:cNvSpPr>
          <p:nvPr/>
        </p:nvSpPr>
        <p:spPr>
          <a:xfrm>
            <a:off x="2233703" y="189456"/>
            <a:ext cx="4111625" cy="6318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ct val="100000"/>
              <a:buFont typeface="Play"/>
              <a:buNone/>
            </a:pPr>
            <a:r>
              <a:rPr lang="ru-RU" sz="3000" b="1" dirty="0">
                <a:solidFill>
                  <a:schemeClr val="tx1"/>
                </a:solidFill>
                <a:latin typeface="Play" panose="020B0604020202020204" charset="0"/>
                <a:ea typeface="Play"/>
                <a:cs typeface="Play"/>
                <a:sym typeface="Play"/>
              </a:rPr>
              <a:t>Решение и технология</a:t>
            </a:r>
            <a:endParaRPr lang="ru-RU" b="1" dirty="0">
              <a:solidFill>
                <a:schemeClr val="tx1"/>
              </a:solidFill>
              <a:latin typeface="Play" panose="020B060402020202020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D72914-355E-4525-9C6B-CDB669CA8AB5}"/>
              </a:ext>
            </a:extLst>
          </p:cNvPr>
          <p:cNvSpPr txBox="1"/>
          <p:nvPr/>
        </p:nvSpPr>
        <p:spPr>
          <a:xfrm>
            <a:off x="534448" y="2122581"/>
            <a:ext cx="7510134" cy="1420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5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 panose="020B0604020202020204" charset="0"/>
              </a:rPr>
              <a:t>Не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 panose="020B0604020202020204" charset="0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 panose="020B0604020202020204" charset="0"/>
              </a:rPr>
              <a:t>требует установки отдельного приложения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 panose="020B0604020202020204" charset="0"/>
              </a:rPr>
              <a:t>Дает персонализированные рекомендации м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 panose="020B0604020202020204" charset="0"/>
              </a:rPr>
              <a:t>Предоставляет HR аналитику по вовлеченности команд</a:t>
            </a:r>
          </a:p>
        </p:txBody>
      </p:sp>
    </p:spTree>
    <p:extLst>
      <p:ext uri="{BB962C8B-B14F-4D97-AF65-F5344CB8AC3E}">
        <p14:creationId xmlns:p14="http://schemas.microsoft.com/office/powerpoint/2010/main" val="157197416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35;p9">
            <a:extLst>
              <a:ext uri="{FF2B5EF4-FFF2-40B4-BE49-F238E27FC236}">
                <a16:creationId xmlns:a16="http://schemas.microsoft.com/office/drawing/2014/main" id="{FCD8D8E2-FF02-4619-93EF-799E5919AF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6325" y="350136"/>
            <a:ext cx="5852327" cy="53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ru" sz="2800" b="1" dirty="0">
                <a:solidFill>
                  <a:schemeClr val="tx1"/>
                </a:solidFill>
                <a:latin typeface="Play" panose="020B0604020202020204" charset="0"/>
                <a:ea typeface="Play"/>
                <a:cs typeface="Play"/>
                <a:sym typeface="Play"/>
              </a:rPr>
              <a:t>Целевая аудитория</a:t>
            </a:r>
            <a:r>
              <a:rPr lang="ru" sz="2800" b="1" dirty="0">
                <a:solidFill>
                  <a:schemeClr val="tx1"/>
                </a:solidFill>
                <a:latin typeface="Play" panose="020B0604020202020204" charset="0"/>
              </a:rPr>
              <a:t> и </a:t>
            </a:r>
            <a:r>
              <a:rPr lang="ru" sz="2800" b="1" dirty="0">
                <a:solidFill>
                  <a:schemeClr val="tx1"/>
                </a:solidFill>
                <a:latin typeface="Play" panose="020B0604020202020204" charset="0"/>
                <a:ea typeface="Play"/>
                <a:cs typeface="Play"/>
                <a:sym typeface="Play"/>
              </a:rPr>
              <a:t>клиенты</a:t>
            </a:r>
            <a:endParaRPr sz="2800" b="1" dirty="0">
              <a:solidFill>
                <a:schemeClr val="tx1"/>
              </a:solidFill>
              <a:latin typeface="Play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1A0617-C8DE-49CD-AED9-50205153B437}"/>
              </a:ext>
            </a:extLst>
          </p:cNvPr>
          <p:cNvSpPr txBox="1"/>
          <p:nvPr/>
        </p:nvSpPr>
        <p:spPr>
          <a:xfrm>
            <a:off x="456325" y="1109209"/>
            <a:ext cx="8205666" cy="9587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b="1" dirty="0">
                <a:latin typeface="Play" panose="020B0604020202020204" charset="0"/>
              </a:rPr>
              <a:t>Наш клиент: </a:t>
            </a:r>
            <a:r>
              <a:rPr lang="ru-RU" sz="2000" dirty="0">
                <a:latin typeface="Play" panose="020B0604020202020204" charset="0"/>
              </a:rPr>
              <a:t>Компании с традиционным бизнесом с классическим корпоративным сектором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F563E9D5-185B-423E-AF6C-860D9B035681}"/>
              </a:ext>
            </a:extLst>
          </p:cNvPr>
          <p:cNvGrpSpPr/>
          <p:nvPr/>
        </p:nvGrpSpPr>
        <p:grpSpPr>
          <a:xfrm>
            <a:off x="1232502" y="2294631"/>
            <a:ext cx="6653311" cy="2622696"/>
            <a:chOff x="456325" y="2294631"/>
            <a:chExt cx="6653311" cy="2622696"/>
          </a:xfrm>
        </p:grpSpPr>
        <p:sp>
          <p:nvSpPr>
            <p:cNvPr id="17" name="Рамка 16">
              <a:extLst>
                <a:ext uri="{FF2B5EF4-FFF2-40B4-BE49-F238E27FC236}">
                  <a16:creationId xmlns:a16="http://schemas.microsoft.com/office/drawing/2014/main" id="{6F8B0541-98C5-4E8A-A0A3-89468E69009F}"/>
                </a:ext>
              </a:extLst>
            </p:cNvPr>
            <p:cNvSpPr/>
            <p:nvPr/>
          </p:nvSpPr>
          <p:spPr>
            <a:xfrm>
              <a:off x="456325" y="2294631"/>
              <a:ext cx="2537636" cy="816492"/>
            </a:xfrm>
            <a:prstGeom prst="frame">
              <a:avLst>
                <a:gd name="adj1" fmla="val 3466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  <a:latin typeface="Play" panose="020B0604020202020204" charset="0"/>
                </a:rPr>
                <a:t>Падение эффективности</a:t>
              </a:r>
            </a:p>
          </p:txBody>
        </p:sp>
        <p:sp>
          <p:nvSpPr>
            <p:cNvPr id="20" name="Рамка 19">
              <a:extLst>
                <a:ext uri="{FF2B5EF4-FFF2-40B4-BE49-F238E27FC236}">
                  <a16:creationId xmlns:a16="http://schemas.microsoft.com/office/drawing/2014/main" id="{F1969155-F86E-4E11-A65C-8A5DBC61A152}"/>
                </a:ext>
              </a:extLst>
            </p:cNvPr>
            <p:cNvSpPr/>
            <p:nvPr/>
          </p:nvSpPr>
          <p:spPr>
            <a:xfrm>
              <a:off x="456326" y="3187765"/>
              <a:ext cx="2537636" cy="816492"/>
            </a:xfrm>
            <a:prstGeom prst="frame">
              <a:avLst>
                <a:gd name="adj1" fmla="val 3466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  <a:latin typeface="Play" panose="020B0604020202020204" charset="0"/>
                </a:rPr>
                <a:t>Проблемы с бюджетом для здоровья сотрудников</a:t>
              </a:r>
            </a:p>
          </p:txBody>
        </p:sp>
        <p:sp>
          <p:nvSpPr>
            <p:cNvPr id="21" name="Рамка 20">
              <a:extLst>
                <a:ext uri="{FF2B5EF4-FFF2-40B4-BE49-F238E27FC236}">
                  <a16:creationId xmlns:a16="http://schemas.microsoft.com/office/drawing/2014/main" id="{CD03EB01-E72C-4F60-848E-E419FAC87C81}"/>
                </a:ext>
              </a:extLst>
            </p:cNvPr>
            <p:cNvSpPr/>
            <p:nvPr/>
          </p:nvSpPr>
          <p:spPr>
            <a:xfrm>
              <a:off x="456325" y="4100835"/>
              <a:ext cx="2537636" cy="816492"/>
            </a:xfrm>
            <a:prstGeom prst="frame">
              <a:avLst>
                <a:gd name="adj1" fmla="val 3466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  <a:latin typeface="Play" panose="020B0604020202020204" charset="0"/>
                </a:rPr>
                <a:t>Выгорание сотрудников</a:t>
              </a:r>
            </a:p>
          </p:txBody>
        </p:sp>
        <p:sp>
          <p:nvSpPr>
            <p:cNvPr id="23" name="Стрелка: штриховая вправо 22">
              <a:extLst>
                <a:ext uri="{FF2B5EF4-FFF2-40B4-BE49-F238E27FC236}">
                  <a16:creationId xmlns:a16="http://schemas.microsoft.com/office/drawing/2014/main" id="{8060A15C-7A0F-41E7-BB49-E6D2C2792C8C}"/>
                </a:ext>
              </a:extLst>
            </p:cNvPr>
            <p:cNvSpPr/>
            <p:nvPr/>
          </p:nvSpPr>
          <p:spPr>
            <a:xfrm>
              <a:off x="3331535" y="3423684"/>
              <a:ext cx="907312" cy="335359"/>
            </a:xfrm>
            <a:prstGeom prst="striped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Рамка 23">
              <a:extLst>
                <a:ext uri="{FF2B5EF4-FFF2-40B4-BE49-F238E27FC236}">
                  <a16:creationId xmlns:a16="http://schemas.microsoft.com/office/drawing/2014/main" id="{BE22C0A6-7CB7-40BC-92CC-DE339233B85E}"/>
                </a:ext>
              </a:extLst>
            </p:cNvPr>
            <p:cNvSpPr/>
            <p:nvPr/>
          </p:nvSpPr>
          <p:spPr>
            <a:xfrm>
              <a:off x="4572000" y="3183117"/>
              <a:ext cx="2537636" cy="816492"/>
            </a:xfrm>
            <a:prstGeom prst="frame">
              <a:avLst>
                <a:gd name="adj1" fmla="val 3466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  <a:latin typeface="Play" panose="020B0604020202020204" charset="0"/>
                </a:rPr>
                <a:t>Снижение прибыли компании</a:t>
              </a:r>
            </a:p>
          </p:txBody>
        </p:sp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6E398B9-770C-4C77-BD59-F6A16FB80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385" y="4034291"/>
            <a:ext cx="1227219" cy="1094681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E976941-7FCD-4D48-A972-0846213D3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880" y="616356"/>
            <a:ext cx="1510163" cy="151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6306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5;p9">
            <a:extLst>
              <a:ext uri="{FF2B5EF4-FFF2-40B4-BE49-F238E27FC236}">
                <a16:creationId xmlns:a16="http://schemas.microsoft.com/office/drawing/2014/main" id="{608D87ED-D320-4449-872F-DB29866E8332}"/>
              </a:ext>
            </a:extLst>
          </p:cNvPr>
          <p:cNvSpPr txBox="1">
            <a:spLocks/>
          </p:cNvSpPr>
          <p:nvPr/>
        </p:nvSpPr>
        <p:spPr>
          <a:xfrm>
            <a:off x="1573057" y="149451"/>
            <a:ext cx="5649994" cy="573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  <a:defRPr sz="22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2400" b="1" dirty="0">
                <a:latin typeface="Play" panose="020B0604020202020204" charset="0"/>
              </a:rPr>
              <a:t>Данные с рекрутинговых платформ</a:t>
            </a:r>
            <a:endParaRPr lang="ru-RU" sz="2400" dirty="0">
              <a:latin typeface="Play" panose="020B060402020202020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9F2FD3-EECC-4DA4-8AEB-5E3DC539F3A0}"/>
              </a:ext>
            </a:extLst>
          </p:cNvPr>
          <p:cNvSpPr txBox="1"/>
          <p:nvPr/>
        </p:nvSpPr>
        <p:spPr>
          <a:xfrm>
            <a:off x="448199" y="1092082"/>
            <a:ext cx="8247601" cy="2959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000" b="1" dirty="0">
                <a:latin typeface="Play" panose="020B0604020202020204" charset="0"/>
              </a:rPr>
              <a:t>59% </a:t>
            </a:r>
            <a:r>
              <a:rPr lang="ru-RU" sz="2000" dirty="0">
                <a:latin typeface="Play" panose="020B0604020202020204" charset="0"/>
              </a:rPr>
              <a:t>сотрудников по всему миру сообщают о типичных </a:t>
            </a:r>
            <a:r>
              <a:rPr lang="ru-RU" sz="2000" b="1" dirty="0">
                <a:latin typeface="Play" panose="020B0604020202020204" charset="0"/>
              </a:rPr>
              <a:t>симптомах выгорания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000" b="1" dirty="0">
                <a:latin typeface="Play" panose="020B0604020202020204" charset="0"/>
              </a:rPr>
              <a:t>52% </a:t>
            </a:r>
            <a:r>
              <a:rPr lang="ru-RU" sz="2000" dirty="0">
                <a:latin typeface="Play" panose="020B0604020202020204" charset="0"/>
              </a:rPr>
              <a:t>крупных компаний в России за последние 2 года запустили новые </a:t>
            </a:r>
            <a:r>
              <a:rPr lang="ru-RU" sz="2000" b="1" dirty="0">
                <a:latin typeface="Play" panose="020B0604020202020204" charset="0"/>
              </a:rPr>
              <a:t>программы поддержки ментального здоровья</a:t>
            </a:r>
            <a:endParaRPr lang="ru-RU" sz="2000" dirty="0">
              <a:latin typeface="Play" panose="020B060402020202020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000" dirty="0">
                <a:latin typeface="Play" panose="020B0604020202020204" charset="0"/>
              </a:rPr>
              <a:t>Компании из топ-100 по выручке в России увеличили расходы на </a:t>
            </a:r>
            <a:r>
              <a:rPr lang="ru-RU" sz="2000" b="1" dirty="0">
                <a:latin typeface="Play" panose="020B0604020202020204" charset="0"/>
              </a:rPr>
              <a:t>«нестандартные» методы мотивации и здоровья на 15-30%</a:t>
            </a: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l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9A617B-8718-44D9-B617-43510684F1BC}"/>
              </a:ext>
            </a:extLst>
          </p:cNvPr>
          <p:cNvSpPr txBox="1"/>
          <p:nvPr/>
        </p:nvSpPr>
        <p:spPr>
          <a:xfrm>
            <a:off x="871869" y="4384542"/>
            <a:ext cx="74002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Play" panose="020B0604020202020204" charset="0"/>
              </a:rPr>
              <a:t>Welltive</a:t>
            </a:r>
            <a:r>
              <a:rPr lang="ru-RU" sz="2000" b="1" dirty="0">
                <a:latin typeface="Play" panose="020B0604020202020204" charset="0"/>
              </a:rPr>
              <a:t> </a:t>
            </a:r>
            <a:r>
              <a:rPr lang="en-US" sz="2000" b="1" dirty="0">
                <a:latin typeface="Play" panose="020B0604020202020204" charset="0"/>
              </a:rPr>
              <a:t>– </a:t>
            </a:r>
            <a:r>
              <a:rPr lang="ru-RU" sz="2000" b="1" dirty="0">
                <a:latin typeface="Play" panose="020B0604020202020204" charset="0"/>
              </a:rPr>
              <a:t>это не расходы, а инвестиции с измеримым ROI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044D65-EA61-42E2-8B90-7C53361CEC85}"/>
              </a:ext>
            </a:extLst>
          </p:cNvPr>
          <p:cNvSpPr txBox="1"/>
          <p:nvPr/>
        </p:nvSpPr>
        <p:spPr>
          <a:xfrm>
            <a:off x="313660" y="1494532"/>
            <a:ext cx="5289698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Play" panose="020B0604020202020204" charset="0"/>
              </a:rPr>
              <a:t>Готовое решение для повышения продуктивности команд на 15-25%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ru-RU" sz="700" dirty="0">
              <a:latin typeface="Play" panose="020B060402020202020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Play" panose="020B0604020202020204" charset="0"/>
              </a:rPr>
              <a:t>Измеримый результат через снижение текучки и рост KPI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ru-RU" sz="700" dirty="0">
              <a:latin typeface="Play" panose="020B060402020202020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Play" panose="020B0604020202020204" charset="0"/>
              </a:rPr>
              <a:t>Быстрый старт – внедрение за 1 день в существующие рабочие процессы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3EBFEB-1317-4AC0-A863-7FE03627F4BD}"/>
              </a:ext>
            </a:extLst>
          </p:cNvPr>
          <p:cNvSpPr txBox="1"/>
          <p:nvPr/>
        </p:nvSpPr>
        <p:spPr>
          <a:xfrm>
            <a:off x="2271824" y="330495"/>
            <a:ext cx="460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Play" panose="020B0604020202020204" charset="0"/>
              </a:rPr>
              <a:t>Мы предлагаем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7D89DD38-9871-4C26-8349-54B052D40DB9}"/>
              </a:ext>
            </a:extLst>
          </p:cNvPr>
          <p:cNvGrpSpPr/>
          <p:nvPr/>
        </p:nvGrpSpPr>
        <p:grpSpPr>
          <a:xfrm>
            <a:off x="5493488" y="358848"/>
            <a:ext cx="3159642" cy="3929617"/>
            <a:chOff x="5934737" y="592105"/>
            <a:chExt cx="2961170" cy="3792437"/>
          </a:xfrm>
          <a:blipFill>
            <a:blip r:embed="rId2"/>
            <a:stretch>
              <a:fillRect/>
            </a:stretch>
          </a:blipFill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753D9DDD-DE27-4377-9B4E-4149C2876A6B}"/>
                </a:ext>
              </a:extLst>
            </p:cNvPr>
            <p:cNvSpPr/>
            <p:nvPr/>
          </p:nvSpPr>
          <p:spPr>
            <a:xfrm>
              <a:off x="7981507" y="592105"/>
              <a:ext cx="914400" cy="294013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FFE84638-9792-422D-9A61-5BEF06F1C9C8}"/>
                </a:ext>
              </a:extLst>
            </p:cNvPr>
            <p:cNvSpPr/>
            <p:nvPr/>
          </p:nvSpPr>
          <p:spPr>
            <a:xfrm>
              <a:off x="5934737" y="1444411"/>
              <a:ext cx="914400" cy="294013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2526BBD2-7198-4FA1-96C1-3291815B90AA}"/>
                </a:ext>
              </a:extLst>
            </p:cNvPr>
            <p:cNvSpPr/>
            <p:nvPr/>
          </p:nvSpPr>
          <p:spPr>
            <a:xfrm>
              <a:off x="6958122" y="1101684"/>
              <a:ext cx="914400" cy="294013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43ADD5E-95DC-42CB-A929-4FC5025C5C91}"/>
              </a:ext>
            </a:extLst>
          </p:cNvPr>
          <p:cNvSpPr txBox="1"/>
          <p:nvPr/>
        </p:nvSpPr>
        <p:spPr>
          <a:xfrm>
            <a:off x="2271824" y="332310"/>
            <a:ext cx="460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Play" panose="020B0604020202020204" charset="0"/>
              </a:rPr>
              <a:t>Мы предлагаем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A9486350-0A17-40E1-96FA-5D7416BFBB86}"/>
              </a:ext>
            </a:extLst>
          </p:cNvPr>
          <p:cNvSpPr/>
          <p:nvPr/>
        </p:nvSpPr>
        <p:spPr>
          <a:xfrm>
            <a:off x="5934737" y="1446226"/>
            <a:ext cx="914400" cy="294013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3222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"/>
          <p:cNvSpPr txBox="1">
            <a:spLocks noGrp="1"/>
          </p:cNvSpPr>
          <p:nvPr>
            <p:ph type="title" idx="4294967295"/>
          </p:nvPr>
        </p:nvSpPr>
        <p:spPr>
          <a:xfrm>
            <a:off x="3731179" y="218890"/>
            <a:ext cx="1681642" cy="573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ru" sz="3000" dirty="0">
                <a:latin typeface="Play" panose="020B0604020202020204" charset="0"/>
                <a:ea typeface="Play"/>
                <a:cs typeface="Play"/>
                <a:sym typeface="Play"/>
              </a:rPr>
              <a:t>Команда</a:t>
            </a:r>
            <a:endParaRPr dirty="0">
              <a:latin typeface="Play" panose="020B060402020202020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5B92D2-205A-4AF7-8385-8C5DCB0BCB72}"/>
              </a:ext>
            </a:extLst>
          </p:cNvPr>
          <p:cNvSpPr txBox="1"/>
          <p:nvPr/>
        </p:nvSpPr>
        <p:spPr>
          <a:xfrm>
            <a:off x="765181" y="791977"/>
            <a:ext cx="5663374" cy="3967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Play" panose="020B060402020202020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latin typeface="Play" panose="020B0604020202020204" charset="0"/>
              </a:rPr>
              <a:t>Матвей</a:t>
            </a:r>
            <a:r>
              <a:rPr lang="ru-RU" sz="2000" dirty="0">
                <a:latin typeface="Play" panose="020B0604020202020204" charset="0"/>
              </a:rPr>
              <a:t> - лидер, аналитик-технолог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latin typeface="Play" panose="020B0604020202020204" charset="0"/>
              </a:rPr>
              <a:t>Максим</a:t>
            </a:r>
            <a:r>
              <a:rPr lang="ru-RU" sz="2000" dirty="0">
                <a:latin typeface="Play" panose="020B0604020202020204" charset="0"/>
              </a:rPr>
              <a:t> — аналитик, менеджер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latin typeface="Play" panose="020B0604020202020204" charset="0"/>
              </a:rPr>
              <a:t>Андрей</a:t>
            </a:r>
            <a:r>
              <a:rPr lang="ru-RU" sz="2000" dirty="0">
                <a:latin typeface="Play" panose="020B0604020202020204" charset="0"/>
              </a:rPr>
              <a:t> — вдохновитель, коммуникатор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sz="2000" b="1" dirty="0">
                <a:latin typeface="Play" panose="020B0604020202020204" charset="0"/>
              </a:rPr>
              <a:t>Си</a:t>
            </a:r>
            <a:r>
              <a:rPr lang="ru-RU" sz="2000" dirty="0">
                <a:latin typeface="Play" panose="020B0604020202020204" charset="0"/>
              </a:rPr>
              <a:t> — аналитик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sz="2000" b="1" dirty="0" err="1">
                <a:latin typeface="Play" panose="020B0604020202020204" charset="0"/>
              </a:rPr>
              <a:t>Сянси</a:t>
            </a:r>
            <a:r>
              <a:rPr lang="ru-RU" sz="2000" dirty="0">
                <a:latin typeface="Play" panose="020B0604020202020204" charset="0"/>
              </a:rPr>
              <a:t> — вдохновитель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sz="2000" b="1" dirty="0" err="1">
                <a:latin typeface="Play" panose="020B0604020202020204" charset="0"/>
              </a:rPr>
              <a:t>Шаньцэ</a:t>
            </a:r>
            <a:r>
              <a:rPr lang="ru-RU" sz="2000" dirty="0">
                <a:latin typeface="Play" panose="020B0604020202020204" charset="0"/>
              </a:rPr>
              <a:t> — контролер, вдохновитель</a:t>
            </a:r>
          </a:p>
        </p:txBody>
      </p:sp>
    </p:spTree>
  </p:cSld>
  <p:clrMapOvr>
    <a:masterClrMapping/>
  </p:clrMapOvr>
  <p:transition spd="slow">
    <p:fade/>
  </p:transition>
</p:sld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SkLab 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7FDD14"/>
      </a:accent1>
      <a:accent2>
        <a:srgbClr val="212121"/>
      </a:accent2>
      <a:accent3>
        <a:srgbClr val="B2FF5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1_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312</TotalTime>
  <Words>340</Words>
  <Application>Microsoft Office PowerPoint</Application>
  <PresentationFormat>Экран (16:9)</PresentationFormat>
  <Paragraphs>57</Paragraphs>
  <Slides>11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Garamond</vt:lpstr>
      <vt:lpstr>Wingdings 3</vt:lpstr>
      <vt:lpstr>Wingdings</vt:lpstr>
      <vt:lpstr>Arial</vt:lpstr>
      <vt:lpstr>Courier New</vt:lpstr>
      <vt:lpstr>Trebuchet MS</vt:lpstr>
      <vt:lpstr>Play</vt:lpstr>
      <vt:lpstr>Montserrat</vt:lpstr>
      <vt:lpstr>SkLab </vt:lpstr>
      <vt:lpstr>Аспект</vt:lpstr>
      <vt:lpstr>1_Аспект</vt:lpstr>
      <vt:lpstr>Натуральные материалы</vt:lpstr>
      <vt:lpstr>Презентация PowerPoint</vt:lpstr>
      <vt:lpstr>Суть идеи / гипотезы</vt:lpstr>
      <vt:lpstr>Проблема</vt:lpstr>
      <vt:lpstr>Текущие решения </vt:lpstr>
      <vt:lpstr>Презентация PowerPoint</vt:lpstr>
      <vt:lpstr>Решение и технология</vt:lpstr>
      <vt:lpstr>Презентация PowerPoint</vt:lpstr>
      <vt:lpstr>Целевая аудитория и клиенты</vt:lpstr>
      <vt:lpstr>Презентация PowerPoint</vt:lpstr>
      <vt:lpstr>Презентация PowerPoint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 по генерации предпринимательских идей</dc:title>
  <dc:creator>Shiva</dc:creator>
  <cp:lastModifiedBy>Shiva</cp:lastModifiedBy>
  <cp:revision>19</cp:revision>
  <dcterms:modified xsi:type="dcterms:W3CDTF">2025-11-02T07:55:23Z</dcterms:modified>
</cp:coreProperties>
</file>