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1.xml.rels" ContentType="application/vnd.openxmlformats-package.relationships+xml"/>
  <Override PartName="/customXml/_rels/item2.xml.rels" ContentType="application/vnd.openxmlformats-package.relationships+xml"/>
  <Override PartName="/customXml/_rels/item3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1.png" ContentType="image/png"/>
  <Override PartName="/ppt/media/image31.png" ContentType="image/png"/>
  <Override PartName="/ppt/media/image7.jpeg" ContentType="image/jpeg"/>
  <Override PartName="/ppt/media/image56.jpeg" ContentType="image/jpeg"/>
  <Override PartName="/ppt/media/image2.png" ContentType="image/png"/>
  <Override PartName="/ppt/media/image4.jpeg" ContentType="image/jpeg"/>
  <Override PartName="/ppt/media/image3.png" ContentType="image/png"/>
  <Override PartName="/ppt/media/image5.png" ContentType="image/png"/>
  <Override PartName="/ppt/media/image6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29.jpeg" ContentType="image/jpeg"/>
  <Override PartName="/ppt/media/image11.jpeg" ContentType="image/jpe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jpeg" ContentType="image/jpeg"/>
  <Override PartName="/ppt/media/image49.png" ContentType="image/png"/>
  <Override PartName="/ppt/media/image17.png" ContentType="image/png"/>
  <Override PartName="/ppt/media/image18.png" ContentType="image/png"/>
  <Override PartName="/ppt/media/image52.jpeg" ContentType="image/jpeg"/>
  <Override PartName="/ppt/media/image19.png" ContentType="image/png"/>
  <Override PartName="/ppt/media/image20.png" ContentType="image/png"/>
  <Override PartName="/ppt/media/image40.jpeg" ContentType="image/jpeg"/>
  <Override PartName="/ppt/media/image21.jpeg" ContentType="image/jpeg"/>
  <Override PartName="/ppt/media/image54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jpeg" ContentType="image/jpeg"/>
  <Override PartName="/ppt/media/image27.png" ContentType="image/png"/>
  <Override PartName="/ppt/media/image26.png" ContentType="image/png"/>
  <Override PartName="/ppt/media/image28.png" ContentType="image/png"/>
  <Override PartName="/ppt/media/image30.png" ContentType="image/png"/>
  <Override PartName="/ppt/media/image32.png" ContentType="image/png"/>
  <Override PartName="/ppt/media/image33.jpeg" ContentType="image/jpeg"/>
  <Override PartName="/ppt/media/image34.png" ContentType="image/png"/>
  <Override PartName="/ppt/media/image35.png" ContentType="image/png"/>
  <Override PartName="/ppt/media/image37.jpeg" ContentType="image/jpeg"/>
  <Override PartName="/ppt/media/image36.png" ContentType="image/png"/>
  <Override PartName="/ppt/media/image38.png" ContentType="image/png"/>
  <Override PartName="/ppt/media/image39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jpeg" ContentType="image/jpeg"/>
  <Override PartName="/ppt/media/image50.png" ContentType="image/png"/>
  <Override PartName="/ppt/media/image51.png" ContentType="image/png"/>
  <Override PartName="/ppt/media/image53.png" ContentType="image/png"/>
  <Override PartName="/ppt/media/image55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74DFF5C8-2C41-488F-8D85-FAEE095F0833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6840"/>
          </a:xfrm>
          <a:prstGeom prst="rect">
            <a:avLst/>
          </a:prstGeom>
          <a:ln w="0">
            <a:noFill/>
          </a:ln>
        </p:spPr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1100" spc="-1" strike="noStrike">
                <a:latin typeface="Arial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B13DA0C-529A-4C5A-86F9-8A516EB02B9D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7C29032-566A-40D4-99C1-61532CF4AE4D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8E5EC1D-D497-4F6D-9371-91CFD8433855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4ECBC46-C132-40FB-A642-044845F69CF9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5816116-0DD1-469B-AA38-2D9FE25837D0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1FD0B83-436D-4FB2-9840-588653E0A939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EBB71C8-DE38-4451-9048-1931C9AE5FBD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BB934C5-23B6-48BA-8470-E9347F6BDE3A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D9BCF76-C583-4A9A-B1E0-216D908B71B0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851B8F9-DACC-4DB1-9BC9-00EAE7BF5184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132FAF7-2452-4A1E-976F-DFC642B2BC02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5FE485B-5458-44EF-8275-5AD3D30F543F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BA2A274-B4D4-4FA2-85CB-D9417B4AA7AE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8C8E576-9F13-47DD-B658-D555A3C26C98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38984FD-34A0-42D4-A037-FBED4E6DC173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BBE5F9-1DDB-4977-BA85-8155788083C0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D94247-E840-4E32-B944-0B0F38709E70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55D617-31EF-4FDA-B84F-404DCBDE5DC9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B840936-6DA0-4097-991B-93C233A50E5D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2ABBB3-787E-45BC-8D80-A907A2CAB5A5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740B73-D650-4A4C-82EC-DFCE7D79E6CB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99E340-C3A5-4749-9F76-CB37048F4854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7FB452B-1962-421A-8B90-9F2165699BDD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E390E3-6726-42D0-81D0-A15EE1E5CE35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6480" cy="39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ru" sz="1000" spc="-1" strike="noStrike">
                <a:solidFill>
                  <a:srgbClr val="595959"/>
                </a:solidFill>
                <a:latin typeface="Arial"/>
                <a:ea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926F75F9-84AE-40BA-817B-5C432E69DFBD}" type="slidenum">
              <a:rPr b="0" lang="ru" sz="1000" spc="-1" strike="noStrike">
                <a:solidFill>
                  <a:srgbClr val="595959"/>
                </a:solidFill>
                <a:latin typeface="Arial"/>
                <a:ea typeface="Arial"/>
              </a:rPr>
              <a:t>9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6480" cy="39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ru" sz="1000" spc="-1" strike="noStrike">
                <a:solidFill>
                  <a:srgbClr val="595959"/>
                </a:solidFill>
                <a:latin typeface="Arial"/>
                <a:ea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5CB1A6A-5BCB-467B-A45A-2C146C75C35F}" type="slidenum">
              <a:rPr b="0" lang="ru" sz="1000" spc="-1" strike="noStrike">
                <a:solidFill>
                  <a:srgbClr val="595959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jpeg"/><Relationship Id="rId4" Type="http://schemas.openxmlformats.org/officeDocument/2006/relationships/image" Target="../media/image30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3.jpe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jpe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slideLayout" Target="../slideLayouts/slideLayout13.xml"/><Relationship Id="rId10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jpeg"/><Relationship Id="rId4" Type="http://schemas.openxmlformats.org/officeDocument/2006/relationships/image" Target="../media/image49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jpeg"/><Relationship Id="rId4" Type="http://schemas.openxmlformats.org/officeDocument/2006/relationships/image" Target="../media/image53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jpe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5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581400" y="325080"/>
            <a:ext cx="829800" cy="567000"/>
          </a:xfrm>
          <a:prstGeom prst="rect">
            <a:avLst/>
          </a:prstGeom>
          <a:ln w="0">
            <a:noFill/>
          </a:ln>
        </p:spPr>
      </p:pic>
      <p:sp>
        <p:nvSpPr>
          <p:cNvPr id="85" name="Прямоугольник 9"/>
          <p:cNvSpPr/>
          <p:nvPr/>
        </p:nvSpPr>
        <p:spPr>
          <a:xfrm>
            <a:off x="0" y="2934360"/>
            <a:ext cx="9141840" cy="455040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6" name="Рисунок 15" descr=""/>
          <p:cNvPicPr/>
          <p:nvPr/>
        </p:nvPicPr>
        <p:blipFill>
          <a:blip r:embed="rId2"/>
          <a:stretch/>
        </p:blipFill>
        <p:spPr>
          <a:xfrm>
            <a:off x="1701000" y="263880"/>
            <a:ext cx="681120" cy="632520"/>
          </a:xfrm>
          <a:prstGeom prst="rect">
            <a:avLst/>
          </a:prstGeom>
          <a:ln w="0">
            <a:noFill/>
          </a:ln>
        </p:spPr>
      </p:pic>
      <p:sp>
        <p:nvSpPr>
          <p:cNvPr id="87" name="Прямоугольник 16"/>
          <p:cNvSpPr/>
          <p:nvPr/>
        </p:nvSpPr>
        <p:spPr>
          <a:xfrm>
            <a:off x="0" y="1379520"/>
            <a:ext cx="6118920" cy="933120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58240" y="1379520"/>
            <a:ext cx="5260680" cy="93312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ffffff"/>
                </a:solidFill>
                <a:latin typeface="Calibri Light"/>
                <a:ea typeface="Arial"/>
              </a:rPr>
              <a:t>SBS </a:t>
            </a:r>
            <a:r>
              <a:rPr b="1" lang="ru-RU" sz="2400" spc="-1" strike="noStrike">
                <a:solidFill>
                  <a:srgbClr val="ffffff"/>
                </a:solidFill>
                <a:latin typeface="Calibri Light"/>
                <a:ea typeface="Arial"/>
              </a:rPr>
              <a:t>2 А11 Дизайн компактного жилого модуля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9" name="TextBox 3"/>
          <p:cNvSpPr/>
          <p:nvPr/>
        </p:nvSpPr>
        <p:spPr>
          <a:xfrm>
            <a:off x="920160" y="3467880"/>
            <a:ext cx="3649680" cy="8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8d00fe"/>
                </a:solidFill>
                <a:latin typeface="Calibri"/>
                <a:ea typeface="Arial"/>
              </a:rPr>
              <a:t>ИТА ЮФУ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8d00fe"/>
                </a:solidFill>
                <a:latin typeface="Calibri"/>
                <a:ea typeface="Arial"/>
              </a:rPr>
              <a:t>Институт компьютерных технологий и информационной безопасности</a:t>
            </a:r>
            <a:r>
              <a:rPr b="0" lang="ru-RU" sz="1600" spc="-1" strike="noStrike">
                <a:solidFill>
                  <a:srgbClr val="0543e8"/>
                </a:solidFill>
                <a:latin typeface="Calibri"/>
                <a:ea typeface="Arial"/>
              </a:rPr>
              <a:t> </a:t>
            </a:r>
            <a:r>
              <a:rPr b="0" lang="ru-RU" sz="1600" spc="-1" strike="noStrike">
                <a:solidFill>
                  <a:srgbClr val="8d00fe"/>
                </a:solidFill>
                <a:latin typeface="Calibri"/>
                <a:ea typeface="Arial"/>
              </a:rPr>
              <a:t>  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90" name="Рисунок 4" descr=""/>
          <p:cNvPicPr/>
          <p:nvPr/>
        </p:nvPicPr>
        <p:blipFill>
          <a:blip r:embed="rId3"/>
          <a:stretch/>
        </p:blipFill>
        <p:spPr>
          <a:xfrm>
            <a:off x="5000760" y="2429280"/>
            <a:ext cx="4029480" cy="2484360"/>
          </a:xfrm>
          <a:prstGeom prst="rect">
            <a:avLst/>
          </a:prstGeom>
          <a:ln w="0">
            <a:noFill/>
          </a:ln>
        </p:spPr>
      </p:pic>
      <p:sp>
        <p:nvSpPr>
          <p:cNvPr id="91" name="Google Shape;54;p13"/>
          <p:cNvSpPr/>
          <p:nvPr/>
        </p:nvSpPr>
        <p:spPr>
          <a:xfrm>
            <a:off x="6284880" y="1379520"/>
            <a:ext cx="2686320" cy="93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ff0000"/>
                </a:solidFill>
                <a:latin typeface="Calibri Light"/>
                <a:ea typeface="Arial"/>
              </a:rPr>
              <a:t>Демо-день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92" name="Рисунок 13" descr=""/>
          <p:cNvPicPr/>
          <p:nvPr/>
        </p:nvPicPr>
        <p:blipFill>
          <a:blip r:embed="rId4"/>
          <a:stretch/>
        </p:blipFill>
        <p:spPr>
          <a:xfrm>
            <a:off x="2642400" y="327960"/>
            <a:ext cx="946080" cy="568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83840" y="15192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Bahnschrift SemiBold"/>
                <a:ea typeface="Arial"/>
              </a:rPr>
              <a:t>Краткое описание проекта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94" name="Рисунок 2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92120" y="864000"/>
            <a:ext cx="7786080" cy="17982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808080"/>
                </a:solidFill>
                <a:latin typeface="Bahnschrift SemiLight"/>
                <a:ea typeface="Calibri"/>
              </a:rPr>
              <a:t>Модульный дом :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pc="-1" strike="noStrike">
                <a:solidFill>
                  <a:srgbClr val="808080"/>
                </a:solidFill>
                <a:latin typeface="Bahnschrift SemiLight"/>
                <a:ea typeface="Calibri"/>
              </a:rPr>
              <a:t>жилое помещение,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pc="-1" strike="noStrike">
                <a:solidFill>
                  <a:srgbClr val="808080"/>
                </a:solidFill>
                <a:latin typeface="Bahnschrift SemiLight"/>
                <a:ea typeface="Calibri"/>
              </a:rPr>
              <a:t>не строится на земельном участке с помощью стройматериалов, 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pc="-1" strike="noStrike">
                <a:solidFill>
                  <a:srgbClr val="808080"/>
                </a:solidFill>
                <a:latin typeface="Bahnschrift SemiLight"/>
                <a:ea typeface="Calibri"/>
              </a:rPr>
              <a:t>собирается на заводе.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  <p:pic>
        <p:nvPicPr>
          <p:cNvPr id="97" name="Рисунок 1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sp>
        <p:nvSpPr>
          <p:cNvPr id="98" name=""/>
          <p:cNvSpPr/>
          <p:nvPr/>
        </p:nvSpPr>
        <p:spPr>
          <a:xfrm>
            <a:off x="6120000" y="3240000"/>
            <a:ext cx="269820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100" spc="-1" strike="noStrike">
                <a:solidFill>
                  <a:srgbClr val="808080"/>
                </a:solidFill>
                <a:latin typeface="Bahnschrift SemiLight"/>
                <a:ea typeface="DejaVu Sans"/>
              </a:rPr>
              <a:t>Кому будет интересен: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100" spc="-1" strike="noStrike">
                <a:solidFill>
                  <a:srgbClr val="808080"/>
                </a:solidFill>
                <a:latin typeface="Bahnschrift SemiLight"/>
                <a:ea typeface="DejaVu Sans"/>
              </a:rPr>
              <a:t>Предпринимателям, заинтересованным в создании бизнеса в сфере глэмпинга.</a:t>
            </a:r>
            <a:endParaRPr b="0" lang="ru-RU" sz="11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808080"/>
                </a:solidFill>
                <a:latin typeface="Bahnschrift SemiLight"/>
                <a:ea typeface="Calibri"/>
              </a:rPr>
              <a:t>производствам уже занимающимся на </a:t>
            </a:r>
            <a:r>
              <a:rPr b="0" lang="ru-RU" sz="1100" spc="-1" strike="noStrike">
                <a:solidFill>
                  <a:srgbClr val="808080"/>
                </a:solidFill>
                <a:latin typeface="Bahnschrift SemiLight"/>
                <a:ea typeface="Calibri"/>
              </a:rPr>
              <a:t>прозводстве</a:t>
            </a:r>
            <a:r>
              <a:rPr b="0" lang="en-US" sz="1100" spc="-1" strike="noStrike">
                <a:solidFill>
                  <a:srgbClr val="808080"/>
                </a:solidFill>
                <a:latin typeface="Bahnschrift SemiLight"/>
                <a:ea typeface="Calibri"/>
              </a:rPr>
              <a:t> компактных модулей, заинтересованных в пополнении своего ассотримента. </a:t>
            </a:r>
            <a:endParaRPr b="0" lang="ru-RU" sz="1100" spc="-1" strike="noStrike">
              <a:latin typeface="Arial"/>
            </a:endParaRPr>
          </a:p>
        </p:txBody>
      </p:sp>
      <p:pic>
        <p:nvPicPr>
          <p:cNvPr id="99" name="" descr=""/>
          <p:cNvPicPr/>
          <p:nvPr/>
        </p:nvPicPr>
        <p:blipFill>
          <a:blip r:embed="rId4"/>
          <a:stretch/>
        </p:blipFill>
        <p:spPr>
          <a:xfrm>
            <a:off x="53640" y="1980000"/>
            <a:ext cx="6246000" cy="3512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83840" y="15192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Bahnschrift SemiBold"/>
                <a:ea typeface="Arial"/>
              </a:rPr>
              <a:t>Краткое описание проекта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01" name="Рисунок 6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02" name="Рисунок 7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03" name="Рисунок 8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pic>
        <p:nvPicPr>
          <p:cNvPr id="104" name="" descr=""/>
          <p:cNvPicPr/>
          <p:nvPr/>
        </p:nvPicPr>
        <p:blipFill>
          <a:blip r:embed="rId4"/>
          <a:stretch/>
        </p:blipFill>
        <p:spPr>
          <a:xfrm>
            <a:off x="720000" y="722520"/>
            <a:ext cx="7560000" cy="4390200"/>
          </a:xfrm>
          <a:prstGeom prst="rect">
            <a:avLst/>
          </a:prstGeom>
          <a:ln w="0">
            <a:noFill/>
          </a:ln>
        </p:spPr>
      </p:pic>
      <p:pic>
        <p:nvPicPr>
          <p:cNvPr id="105" name="" descr=""/>
          <p:cNvPicPr/>
          <p:nvPr/>
        </p:nvPicPr>
        <p:blipFill>
          <a:blip r:embed="rId5"/>
          <a:stretch/>
        </p:blipFill>
        <p:spPr>
          <a:xfrm>
            <a:off x="5400000" y="2477880"/>
            <a:ext cx="2160000" cy="2562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Bahnschrift SemiBold"/>
                <a:ea typeface="Arial"/>
              </a:rPr>
              <a:t>Целевая аудитория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82760" y="801000"/>
            <a:ext cx="7205400" cy="3414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marL="177840" indent="-177840">
              <a:lnSpc>
                <a:spcPct val="115000"/>
              </a:lnSpc>
              <a:spcAft>
                <a:spcPts val="1199"/>
              </a:spcAft>
              <a:buClr>
                <a:srgbClr val="ff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595959"/>
                </a:solidFill>
                <a:latin typeface="Bahnschrift SemiLight"/>
                <a:ea typeface="Arial"/>
              </a:rPr>
              <a:t>На рынке жилых модулей существует множество вариантов форм, но нет модулей в форме соты. Данная форма позволяет увеличить площадь жилого помещения и создать различные варианты дизайна, также данная конструкция позволяет коммуникации для 6 модулей подводить в одну точку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15000"/>
              </a:lnSpc>
              <a:spcAft>
                <a:spcPts val="1199"/>
              </a:spcAft>
              <a:buNone/>
            </a:pPr>
            <a:endParaRPr b="0" lang="ru-RU" sz="1600" spc="-1" strike="noStrike">
              <a:latin typeface="Arial"/>
            </a:endParaRPr>
          </a:p>
        </p:txBody>
      </p:sp>
      <p:pic>
        <p:nvPicPr>
          <p:cNvPr id="108" name="Рисунок 1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09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10" name="Рисунок 4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pic>
        <p:nvPicPr>
          <p:cNvPr id="111" name="" descr=""/>
          <p:cNvPicPr/>
          <p:nvPr/>
        </p:nvPicPr>
        <p:blipFill>
          <a:blip r:embed="rId4"/>
          <a:stretch/>
        </p:blipFill>
        <p:spPr>
          <a:xfrm>
            <a:off x="103320" y="2700000"/>
            <a:ext cx="4682880" cy="1978200"/>
          </a:xfrm>
          <a:prstGeom prst="rect">
            <a:avLst/>
          </a:prstGeom>
          <a:ln w="0">
            <a:noFill/>
          </a:ln>
        </p:spPr>
      </p:pic>
      <p:pic>
        <p:nvPicPr>
          <p:cNvPr id="112" name="" descr=""/>
          <p:cNvPicPr/>
          <p:nvPr/>
        </p:nvPicPr>
        <p:blipFill>
          <a:blip r:embed="rId5"/>
          <a:stretch/>
        </p:blipFill>
        <p:spPr>
          <a:xfrm>
            <a:off x="4788000" y="2700000"/>
            <a:ext cx="4335480" cy="1978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Calibri"/>
                <a:ea typeface="Arial"/>
              </a:rPr>
              <a:t>Конкурентный анализ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14" name="Рисунок 1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15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16" name="Рисунок 4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7" name=""/>
          <p:cNvGraphicFramePr/>
          <p:nvPr/>
        </p:nvGraphicFramePr>
        <p:xfrm>
          <a:off x="1898640" y="4932720"/>
          <a:ext cx="8100000" cy="3114360"/>
        </p:xfrm>
        <a:graphic>
          <a:graphicData uri="http://schemas.openxmlformats.org/drawingml/2006/table">
            <a:tbl>
              <a:tblPr/>
              <a:tblGrid>
                <a:gridCol w="1926360"/>
                <a:gridCol w="3473640"/>
                <a:gridCol w="2700000"/>
              </a:tblGrid>
              <a:tr h="21600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Конкурент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Преимущества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Недостатки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1117800">
                <a:tc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Преимущество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Недостаток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9920">
                <a:tc rowSpan="3"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GlampRus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Большой выбор модулей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При стыковке модулей коммуникации подводятся отдельно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49920">
                <a:tc vMerge="1">
                  <a:tcPr anchor="t"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Разный ценовой сегмент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Нет солнечных батарей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9920">
                <a:tc vMerge="1">
                  <a:tcPr anchor="t"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Опыт работы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pic>
        <p:nvPicPr>
          <p:cNvPr id="118" name="" descr=""/>
          <p:cNvPicPr/>
          <p:nvPr/>
        </p:nvPicPr>
        <p:blipFill>
          <a:blip r:embed="rId4"/>
          <a:stretch/>
        </p:blipFill>
        <p:spPr>
          <a:xfrm>
            <a:off x="6120000" y="791640"/>
            <a:ext cx="2792520" cy="4068360"/>
          </a:xfrm>
          <a:prstGeom prst="rect">
            <a:avLst/>
          </a:prstGeom>
          <a:ln w="0">
            <a:noFill/>
          </a:ln>
        </p:spPr>
      </p:pic>
      <p:sp>
        <p:nvSpPr>
          <p:cNvPr id="119" name=""/>
          <p:cNvSpPr txBox="1"/>
          <p:nvPr/>
        </p:nvSpPr>
        <p:spPr>
          <a:xfrm>
            <a:off x="537840" y="873360"/>
            <a:ext cx="4682160" cy="3130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GlumpRus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+ большой выбор моделей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+ разный ценовой сигмент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+ опыт работы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- не стыкуются между собой 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- коммуникации нужно подводить к разным местам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- нет солнечных батарей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Calibri"/>
                <a:ea typeface="Arial"/>
              </a:rPr>
              <a:t>Конкурентный анализ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21" name="Рисунок 9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22" name="Рисунок 10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23" name="Рисунок 11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pic>
        <p:nvPicPr>
          <p:cNvPr id="124" name="" descr=""/>
          <p:cNvPicPr/>
          <p:nvPr/>
        </p:nvPicPr>
        <p:blipFill>
          <a:blip r:embed="rId4"/>
          <a:stretch/>
        </p:blipFill>
        <p:spPr>
          <a:xfrm>
            <a:off x="6186960" y="695160"/>
            <a:ext cx="2453040" cy="4091760"/>
          </a:xfrm>
          <a:prstGeom prst="rect">
            <a:avLst/>
          </a:prstGeom>
          <a:ln w="0">
            <a:noFill/>
          </a:ln>
        </p:spPr>
      </p:pic>
      <p:sp>
        <p:nvSpPr>
          <p:cNvPr id="125" name=""/>
          <p:cNvSpPr txBox="1"/>
          <p:nvPr/>
        </p:nvSpPr>
        <p:spPr>
          <a:xfrm>
            <a:off x="537840" y="873360"/>
            <a:ext cx="4682160" cy="3130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ГК КОНСТРУКТОР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+ разные варианты стыковок модулей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+ наличие планировок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+ при стыковке контейнеров, модуль становится многокомнатным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- модули не стыкуются между собой 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- коммуникации нужно подводить к разным местам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26" name=""/>
          <p:cNvSpPr txBox="1"/>
          <p:nvPr/>
        </p:nvSpPr>
        <p:spPr>
          <a:xfrm>
            <a:off x="6120000" y="4847040"/>
            <a:ext cx="2921040" cy="296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600" spc="-1" strike="noStrike">
                <a:latin typeface="Arial"/>
              </a:rPr>
              <a:t>https://constructor.ooo/dacha?utm_referer=geoadv_direct&amp;utm_ya_campaign=170911574341</a:t>
            </a:r>
            <a:endParaRPr b="0" lang="ru-RU" sz="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Calibri"/>
                <a:ea typeface="Arial"/>
              </a:rPr>
              <a:t>Конкурентное преимущество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82760" y="1053000"/>
            <a:ext cx="4196880" cy="3414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3000"/>
          </a:bodyPr>
          <a:p>
            <a:pPr marL="177840" indent="-177840" algn="just">
              <a:lnSpc>
                <a:spcPct val="115000"/>
              </a:lnSpc>
              <a:spcAft>
                <a:spcPts val="1199"/>
              </a:spcAft>
              <a:buClr>
                <a:srgbClr val="ff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Уникальный форм-фактор жилого модуля “6 соток” позволяет объединять их в разнообразные комбинации, а благодаря продуманной системе коммуникаций, все необходимые подключения выполняются всего в одной точке. Наш жилой модуль предлагает множество вариантов внутреннего оформления, которые могут быть адаптированы под различные потребности, события и культурные традиции регионов. Таким образом, модуль “6 соток” является идеальным решением для тех, кто ценит комфорт, стиль и гибкость в организации жилого пространства.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29" name="Рисунок 1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30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31" name="Рисунок 4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pic>
        <p:nvPicPr>
          <p:cNvPr id="132" name="" descr=""/>
          <p:cNvPicPr/>
          <p:nvPr/>
        </p:nvPicPr>
        <p:blipFill>
          <a:blip r:embed="rId4"/>
          <a:stretch/>
        </p:blipFill>
        <p:spPr>
          <a:xfrm>
            <a:off x="4878720" y="1260000"/>
            <a:ext cx="4120920" cy="3071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Calibri"/>
                <a:ea typeface="Arial"/>
              </a:rPr>
              <a:t>Модели монетизации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34" name="Рисунок 1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35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36" name="Рисунок 12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sp>
        <p:nvSpPr>
          <p:cNvPr id="137" name=""/>
          <p:cNvSpPr/>
          <p:nvPr/>
        </p:nvSpPr>
        <p:spPr>
          <a:xfrm>
            <a:off x="540000" y="1080000"/>
            <a:ext cx="7559280" cy="77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600" spc="-1" strike="noStrike">
                <a:solidFill>
                  <a:srgbClr val="f5af33"/>
                </a:solidFill>
                <a:latin typeface="Calibri"/>
                <a:ea typeface="Arial"/>
              </a:rPr>
              <a:t>B2P (buy to play)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Продажа осуществляется один раз (продаем заводу изготовителю и дальнейшей не занимаемся ).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f5af33"/>
                </a:solidFill>
                <a:latin typeface="Calibri"/>
                <a:ea typeface="Arial"/>
              </a:rPr>
              <a:t>B2C (business to consumer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бизнес-модель, при которой компания продаёт конечному потребителю. В B2C больше онлайн-продаж, высокая конкуренция, а производство массовое. Большую роль для покупателей играют эмоции, местоположение и уровень сервиса.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ffbf00"/>
                </a:solidFill>
                <a:latin typeface="Calibri"/>
                <a:ea typeface="Arial"/>
              </a:rPr>
              <a:t>B2B (business-to-business) 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Это бизнес-модель, при которой одна компания продаёт продукцию другим компаниям. Продажи в B2B масштабные, сложные, с длительным циклом сделки. Часто продажи в B2B длятся несколько недель и сопровождаются различными обсуждениями.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>
            <a:off x="70920" y="5418360"/>
            <a:ext cx="17964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" sz="2000" spc="-1" strike="noStrike">
                <a:solidFill>
                  <a:srgbClr val="8d00fe"/>
                </a:solidFill>
                <a:latin typeface="Calibri"/>
                <a:ea typeface="Arial"/>
              </a:rPr>
              <a:t>Каналы продвижения ( для B2C)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40" name="Picture 3" descr=""/>
          <p:cNvPicPr/>
          <p:nvPr/>
        </p:nvPicPr>
        <p:blipFill>
          <a:blip r:embed="rId1"/>
          <a:stretch/>
        </p:blipFill>
        <p:spPr>
          <a:xfrm>
            <a:off x="1406520" y="1321200"/>
            <a:ext cx="6333480" cy="3358800"/>
          </a:xfrm>
          <a:prstGeom prst="rect">
            <a:avLst/>
          </a:prstGeom>
          <a:ln w="0">
            <a:noFill/>
          </a:ln>
        </p:spPr>
      </p:pic>
      <p:pic>
        <p:nvPicPr>
          <p:cNvPr id="141" name="Рисунок 1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42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3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43" name="Рисунок 5" descr=""/>
          <p:cNvPicPr/>
          <p:nvPr/>
        </p:nvPicPr>
        <p:blipFill>
          <a:blip r:embed="rId4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8d00fe"/>
                </a:solidFill>
                <a:latin typeface="Calibri"/>
                <a:ea typeface="Arial"/>
              </a:rPr>
              <a:t>UNIT-</a:t>
            </a:r>
            <a:r>
              <a:rPr b="1" lang="ru-RU" sz="2000" spc="-1" strike="noStrike">
                <a:solidFill>
                  <a:srgbClr val="8d00fe"/>
                </a:solidFill>
                <a:latin typeface="Calibri"/>
                <a:ea typeface="Arial"/>
              </a:rPr>
              <a:t> экономика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45" name="Рисунок 3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46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47" name="Рисунок 5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pic>
        <p:nvPicPr>
          <p:cNvPr id="148" name="" descr=""/>
          <p:cNvPicPr/>
          <p:nvPr/>
        </p:nvPicPr>
        <p:blipFill>
          <a:blip r:embed="rId4"/>
          <a:srcRect l="57286" t="0" r="0" b="0"/>
          <a:stretch/>
        </p:blipFill>
        <p:spPr>
          <a:xfrm>
            <a:off x="6120000" y="1620360"/>
            <a:ext cx="1619640" cy="2699640"/>
          </a:xfrm>
          <a:prstGeom prst="rect">
            <a:avLst/>
          </a:prstGeom>
          <a:ln w="0">
            <a:noFill/>
          </a:ln>
        </p:spPr>
      </p:pic>
      <p:pic>
        <p:nvPicPr>
          <p:cNvPr id="149" name="" descr=""/>
          <p:cNvPicPr/>
          <p:nvPr/>
        </p:nvPicPr>
        <p:blipFill>
          <a:blip r:embed="rId5"/>
          <a:stretch/>
        </p:blipFill>
        <p:spPr>
          <a:xfrm>
            <a:off x="180000" y="1367280"/>
            <a:ext cx="4782960" cy="3312360"/>
          </a:xfrm>
          <a:prstGeom prst="rect">
            <a:avLst/>
          </a:prstGeom>
          <a:ln w="0">
            <a:noFill/>
          </a:ln>
        </p:spPr>
      </p:pic>
      <p:pic>
        <p:nvPicPr>
          <p:cNvPr id="150" name="" descr=""/>
          <p:cNvPicPr/>
          <p:nvPr/>
        </p:nvPicPr>
        <p:blipFill>
          <a:blip r:embed="rId6"/>
          <a:srcRect l="57286" t="0" r="0" b="0"/>
          <a:stretch/>
        </p:blipFill>
        <p:spPr>
          <a:xfrm>
            <a:off x="6120000" y="900000"/>
            <a:ext cx="2340000" cy="3900240"/>
          </a:xfrm>
          <a:prstGeom prst="rect">
            <a:avLst/>
          </a:prstGeom>
          <a:ln w="0">
            <a:noFill/>
          </a:ln>
        </p:spPr>
      </p:pic>
      <p:pic>
        <p:nvPicPr>
          <p:cNvPr id="151" name="" descr=""/>
          <p:cNvPicPr/>
          <p:nvPr/>
        </p:nvPicPr>
        <p:blipFill>
          <a:blip r:embed="rId7"/>
          <a:srcRect l="57286" t="0" r="0" b="0"/>
          <a:stretch/>
        </p:blipFill>
        <p:spPr>
          <a:xfrm>
            <a:off x="6444000" y="959760"/>
            <a:ext cx="2016000" cy="3360240"/>
          </a:xfrm>
          <a:prstGeom prst="rect">
            <a:avLst/>
          </a:prstGeom>
          <a:ln w="0">
            <a:noFill/>
          </a:ln>
        </p:spPr>
      </p:pic>
      <p:pic>
        <p:nvPicPr>
          <p:cNvPr id="152" name="" descr=""/>
          <p:cNvPicPr/>
          <p:nvPr/>
        </p:nvPicPr>
        <p:blipFill>
          <a:blip r:embed="rId8"/>
          <a:stretch/>
        </p:blipFill>
        <p:spPr>
          <a:xfrm>
            <a:off x="180000" y="815400"/>
            <a:ext cx="5580000" cy="386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8d00fe"/>
                </a:solidFill>
                <a:latin typeface="Calibri"/>
                <a:ea typeface="Arial"/>
              </a:rPr>
              <a:t>Что уже сделано и перспективы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82760" y="1053000"/>
            <a:ext cx="7786080" cy="3414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marL="177840" indent="-177840">
              <a:lnSpc>
                <a:spcPct val="115000"/>
              </a:lnSpc>
              <a:spcAft>
                <a:spcPts val="1199"/>
              </a:spcAft>
              <a:buClr>
                <a:srgbClr val="ff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На данный момент был разработан дизайн сайта, и наши программисты уже приступили к его разработке</a:t>
            </a:r>
            <a:br>
              <a:rPr sz="1600"/>
            </a:br>
            <a:r>
              <a:rPr b="0" i="1" lang="ru-RU" sz="1600" spc="-1" strike="noStrike">
                <a:solidFill>
                  <a:srgbClr val="8d00fe"/>
                </a:solidFill>
                <a:latin typeface="Calibri"/>
                <a:ea typeface="Arial"/>
              </a:rPr>
              <a:t>http://6sotok.tilda.ws/glavnaya</a:t>
            </a:r>
            <a:endParaRPr b="0" lang="ru-RU" sz="1600" spc="-1" strike="noStrike">
              <a:latin typeface="Arial"/>
            </a:endParaRPr>
          </a:p>
          <a:p>
            <a:pPr marL="177840" indent="-177840">
              <a:lnSpc>
                <a:spcPct val="115000"/>
              </a:lnSpc>
              <a:spcAft>
                <a:spcPts val="1199"/>
              </a:spcAft>
              <a:buClr>
                <a:srgbClr val="ff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Запустить сайт и найти первых покупателей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55" name="Рисунок 3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56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57" name="Рисунок 5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pic>
        <p:nvPicPr>
          <p:cNvPr id="158" name="" descr=""/>
          <p:cNvPicPr/>
          <p:nvPr/>
        </p:nvPicPr>
        <p:blipFill>
          <a:blip r:embed="rId4"/>
          <a:stretch/>
        </p:blipFill>
        <p:spPr>
          <a:xfrm>
            <a:off x="5400000" y="1817280"/>
            <a:ext cx="2817360" cy="2862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8d00fe"/>
                </a:solidFill>
                <a:latin typeface="Calibri"/>
                <a:ea typeface="Arial"/>
              </a:rPr>
              <a:t>Команда проекта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60" name="Рисунок 3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61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62" name="Рисунок 5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  <p:pic>
        <p:nvPicPr>
          <p:cNvPr id="163" name="" descr=""/>
          <p:cNvPicPr/>
          <p:nvPr/>
        </p:nvPicPr>
        <p:blipFill>
          <a:blip r:embed="rId4"/>
          <a:stretch/>
        </p:blipFill>
        <p:spPr>
          <a:xfrm>
            <a:off x="900000" y="716040"/>
            <a:ext cx="7075800" cy="442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83840" y="145080"/>
            <a:ext cx="8518320" cy="5706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8d00fe"/>
                </a:solidFill>
                <a:latin typeface="Calibri"/>
                <a:ea typeface="Arial"/>
              </a:rPr>
              <a:t>Контакты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482760" y="1053000"/>
            <a:ext cx="7786080" cy="3414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marL="216000" indent="-216000">
              <a:lnSpc>
                <a:spcPct val="115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Телефон +89885849838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Почта darena001@gmail.com</a:t>
            </a:r>
            <a:endParaRPr b="0" lang="ru-RU" sz="1600" spc="-1" strike="noStrike">
              <a:latin typeface="Arial"/>
            </a:endParaRPr>
          </a:p>
          <a:p>
            <a:pPr marL="177840" indent="-177840">
              <a:lnSpc>
                <a:spcPct val="115000"/>
              </a:lnSpc>
              <a:spcAft>
                <a:spcPts val="1199"/>
              </a:spcAft>
              <a:buClr>
                <a:srgbClr val="ff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Сайт </a:t>
            </a:r>
            <a:r>
              <a:rPr b="0" i="1" lang="ru-RU" sz="1600" spc="-1" strike="noStrike">
                <a:solidFill>
                  <a:srgbClr val="8d00fe"/>
                </a:solidFill>
                <a:latin typeface="Calibri"/>
                <a:ea typeface="Arial"/>
              </a:rPr>
              <a:t>http://6sotok.tilda.ws/glavnaya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600" spc="-1" strike="noStrike">
                <a:solidFill>
                  <a:srgbClr val="595959"/>
                </a:solidFill>
                <a:latin typeface="Calibri"/>
                <a:ea typeface="Arial"/>
              </a:rPr>
              <a:t>Ссылки на соц.сети 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66" name="Рисунок 3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6981480" y="154080"/>
            <a:ext cx="524880" cy="363600"/>
          </a:xfrm>
          <a:prstGeom prst="rect">
            <a:avLst/>
          </a:prstGeom>
          <a:ln w="0">
            <a:noFill/>
          </a:ln>
        </p:spPr>
      </p:pic>
      <p:pic>
        <p:nvPicPr>
          <p:cNvPr id="167" name="Рисунок 15" descr="Изображение выглядит как круг, символ, эмблем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7711560" y="137160"/>
            <a:ext cx="443520" cy="411480"/>
          </a:xfrm>
          <a:prstGeom prst="rect">
            <a:avLst/>
          </a:prstGeom>
          <a:ln w="0">
            <a:noFill/>
          </a:ln>
        </p:spPr>
      </p:pic>
      <p:pic>
        <p:nvPicPr>
          <p:cNvPr id="168" name="Рисунок 5" descr=""/>
          <p:cNvPicPr/>
          <p:nvPr/>
        </p:nvPicPr>
        <p:blipFill>
          <a:blip r:embed="rId3"/>
          <a:stretch/>
        </p:blipFill>
        <p:spPr>
          <a:xfrm>
            <a:off x="8360640" y="163800"/>
            <a:ext cx="596880" cy="358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</TotalTime>
  <Application>LibreOffice/7.3.3.2$Windows_X86_64 LibreOffice_project/d1d0ea68f081ee2800a922cac8f79445e4603348</Application>
  <AppVersion>15.0000</AppVersion>
  <Words>446</Words>
  <Paragraphs>51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Tata</dc:creator>
  <dc:description/>
  <dc:language>ru-RU</dc:language>
  <cp:lastModifiedBy/>
  <dcterms:modified xsi:type="dcterms:W3CDTF">2023-12-09T09:52:30Z</dcterms:modified>
  <cp:revision>49</cp:revision>
  <dc:subject/>
  <dc:title>Название проекта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Notes">
    <vt:i4>12</vt:i4>
  </property>
  <property fmtid="{D5CDD505-2E9C-101B-9397-08002B2CF9AE}" pid="4" name="PresentationFormat">
    <vt:lpwstr>Экран (16:9)</vt:lpwstr>
  </property>
  <property fmtid="{D5CDD505-2E9C-101B-9397-08002B2CF9AE}" pid="5" name="Slides">
    <vt:i4>12</vt:i4>
  </property>
</Properties>
</file>