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6" r:id="rId3"/>
    <p:sldId id="324" r:id="rId4"/>
    <p:sldId id="325" r:id="rId5"/>
    <p:sldId id="303" r:id="rId6"/>
    <p:sldId id="304" r:id="rId7"/>
    <p:sldId id="320" r:id="rId8"/>
    <p:sldId id="312" r:id="rId9"/>
    <p:sldId id="321" r:id="rId10"/>
    <p:sldId id="322" r:id="rId11"/>
    <p:sldId id="315" r:id="rId12"/>
    <p:sldId id="31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89028"/>
    <a:srgbClr val="FDE3E9"/>
    <a:srgbClr val="FEF0F3"/>
    <a:srgbClr val="FDD7DE"/>
    <a:srgbClr val="E4F1F4"/>
    <a:srgbClr val="FBB3C1"/>
    <a:srgbClr val="263C53"/>
    <a:srgbClr val="FCAF17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89240" autoAdjust="0"/>
  </p:normalViewPr>
  <p:slideViewPr>
    <p:cSldViewPr snapToGrid="0" snapToObjects="1" showGuides="1">
      <p:cViewPr varScale="1">
        <p:scale>
          <a:sx n="74" d="100"/>
          <a:sy n="74" d="100"/>
        </p:scale>
        <p:origin x="787" y="7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Данная элементная база проверена временем, используется в огромном количестве проектов, находится в свободном доступе и её можно без особого труда приобрести в большом количестве.</a:t>
            </a:r>
          </a:p>
        </p:txBody>
      </p:sp>
    </p:spTree>
    <p:extLst>
      <p:ext uri="{BB962C8B-B14F-4D97-AF65-F5344CB8AC3E}">
        <p14:creationId xmlns:p14="http://schemas.microsoft.com/office/powerpoint/2010/main" val="3925752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6" y="2345381"/>
            <a:ext cx="6121525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4775200"/>
            <a:ext cx="6121528" cy="2098561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1230069"/>
            <a:ext cx="520003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>
                <a:latin typeface="Gilroy"/>
              </a:rPr>
              <a:t>Интерактивные шахматы</a:t>
            </a:r>
            <a:endParaRPr sz="4000" b="1" dirty="0">
              <a:latin typeface="Gilroy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u="sng" dirty="0">
                <a:latin typeface="Gilroy" panose="00000400000000000000"/>
              </a:rPr>
              <a:t>Команда: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Gilroy" panose="0000040000000000000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u="sng" dirty="0" err="1">
                <a:latin typeface="Gilroy" panose="00000400000000000000"/>
              </a:rPr>
              <a:t>Трекер</a:t>
            </a:r>
            <a:r>
              <a:rPr lang="ru-RU" b="1" u="sng" dirty="0">
                <a:latin typeface="Gilroy" panose="00000400000000000000"/>
              </a:rPr>
              <a:t>: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6103137" y="-2"/>
            <a:ext cx="2715389" cy="234443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5382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89028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8528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22164" y="1144542"/>
            <a:ext cx="695438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438167B5-245C-4373-A6AA-8FF0617C1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029" y="-4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BDA14838-A13F-40D5-9B0E-54FB58EED50E}"/>
              </a:ext>
            </a:extLst>
          </p:cNvPr>
          <p:cNvSpPr txBox="1"/>
          <p:nvPr/>
        </p:nvSpPr>
        <p:spPr>
          <a:xfrm>
            <a:off x="222164" y="25268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Проблема</a:t>
            </a:r>
            <a:endParaRPr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3AD9E36-AB0E-42CD-906A-1F52F78AD601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547172BE-8703-4BF4-84DD-AB1234991D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21530CB-0E85-4DD1-8B75-A1B6B5DD61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E777AF6-EC7B-43DD-89D3-162900CF047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054F9764-5363-4ACB-8356-7D87520D4F2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92DB0F13-CB61-455D-BEB9-9ED6360DF51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FBD6CC-EAC0-3650-29EC-2ED88E2EE3E0}"/>
              </a:ext>
            </a:extLst>
          </p:cNvPr>
          <p:cNvSpPr txBox="1"/>
          <p:nvPr/>
        </p:nvSpPr>
        <p:spPr>
          <a:xfrm>
            <a:off x="271129" y="1144542"/>
            <a:ext cx="6627511" cy="2677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1.Текущая стоимость 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оснащения электронных версий шахмат в России слишком велика.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2.Популяризация шахматного спорта среди молодёжи. 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59019" y="1257197"/>
            <a:ext cx="611866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70CFEF54-7368-48B3-BA7D-215BB66B683B}"/>
              </a:ext>
            </a:extLst>
          </p:cNvPr>
          <p:cNvSpPr txBox="1"/>
          <p:nvPr/>
        </p:nvSpPr>
        <p:spPr>
          <a:xfrm>
            <a:off x="222164" y="25268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Решение</a:t>
            </a:r>
            <a:endParaRPr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B1E68FB-E584-4327-838D-6D64AD5562A7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AF002CB-86C8-421A-AE25-1AF242681B5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43FDACA-DFF3-42AB-9DF3-4F07206A15F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F2E9AD1-C12B-4FCA-A231-07E6D6D95D4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2F3E4BE-2C95-4437-A500-D166557DB5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2CD864D-6A4F-4E58-828A-FD13571BA21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638D68C-3500-2046-F275-D2F66CEEEF77}"/>
              </a:ext>
            </a:extLst>
          </p:cNvPr>
          <p:cNvSpPr txBox="1"/>
          <p:nvPr/>
        </p:nvSpPr>
        <p:spPr>
          <a:xfrm>
            <a:off x="231255" y="1257197"/>
            <a:ext cx="11553726" cy="2677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1.Текущая стоимость 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оснащения электронных версий шахмат в России слишком велика.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новой версии электронной шахматной доски, которая станет доступнее аналогов.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68970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59019" y="1257197"/>
            <a:ext cx="611866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70CFEF54-7368-48B3-BA7D-215BB66B683B}"/>
              </a:ext>
            </a:extLst>
          </p:cNvPr>
          <p:cNvSpPr txBox="1"/>
          <p:nvPr/>
        </p:nvSpPr>
        <p:spPr>
          <a:xfrm>
            <a:off x="222164" y="25268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Решение</a:t>
            </a:r>
            <a:endParaRPr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B1E68FB-E584-4327-838D-6D64AD5562A7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AF002CB-86C8-421A-AE25-1AF242681B5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43FDACA-DFF3-42AB-9DF3-4F07206A15F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F2E9AD1-C12B-4FCA-A231-07E6D6D95D4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2F3E4BE-2C95-4437-A500-D166557DB5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2CD864D-6A4F-4E58-828A-FD13571BA21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638D68C-3500-2046-F275-D2F66CEEEF77}"/>
              </a:ext>
            </a:extLst>
          </p:cNvPr>
          <p:cNvSpPr txBox="1"/>
          <p:nvPr/>
        </p:nvSpPr>
        <p:spPr>
          <a:xfrm>
            <a:off x="222164" y="1031015"/>
            <a:ext cx="11553726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2.Популяризация шахматного спорта среди молодёжи.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Популяризировать шахматы среди молодёжи за счёт сотрудничества с компаниями, которые организовывают соревнования по </a:t>
            </a:r>
            <a:r>
              <a:rPr kumimoji="0" lang="ru-RU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Фиджитал</a:t>
            </a: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Спорту 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953021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951971" y="1457703"/>
            <a:ext cx="663108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" panose="00000400000000000000" pitchFamily="2" charset="-52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B366E60C-937D-4ACE-8384-14158A192C82}"/>
              </a:ext>
            </a:extLst>
          </p:cNvPr>
          <p:cNvSpPr txBox="1"/>
          <p:nvPr/>
        </p:nvSpPr>
        <p:spPr>
          <a:xfrm>
            <a:off x="252608" y="183311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Цель проекта</a:t>
            </a:r>
            <a:endParaRPr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1C1C9FC-8AC1-4786-910D-7A1D3B33B07A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8F58977-DCFF-417F-877A-C9EF9C80B74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BF499C0-F319-4ED8-80DF-DF2D345F72E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A5A8E75-D612-4DB3-BD6B-4C75CEDF3D5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2765794-FF0B-45D6-8750-E4EFB4E43A0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155DF2E4-8FFA-40E4-97A4-0EE76A68215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D63961D-FEA7-3F97-566A-88658299EA3B}"/>
              </a:ext>
            </a:extLst>
          </p:cNvPr>
          <p:cNvSpPr txBox="1"/>
          <p:nvPr/>
        </p:nvSpPr>
        <p:spPr>
          <a:xfrm>
            <a:off x="271130" y="1262234"/>
            <a:ext cx="8301370" cy="31085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 заключается в разработке визуализированной игральной шахматной доски с электронными компонентами, что позволяет новичкам быстрее освоить правила игры, профессионалам отслеживать ходы и записывать партии,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сделает игру более зрелищной и привлекательной.</a:t>
            </a:r>
          </a:p>
        </p:txBody>
      </p:sp>
    </p:spTree>
    <p:extLst>
      <p:ext uri="{BB962C8B-B14F-4D97-AF65-F5344CB8AC3E}">
        <p14:creationId xmlns:p14="http://schemas.microsoft.com/office/powerpoint/2010/main" val="228304489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2525" y="6358528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19017" y="2379851"/>
            <a:ext cx="590594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6066FC63-5F15-4176-A077-E9906923FC59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C61FF6B9-D0EE-458D-B902-94C00B43FCF9}"/>
              </a:ext>
            </a:extLst>
          </p:cNvPr>
          <p:cNvSpPr txBox="1"/>
          <p:nvPr/>
        </p:nvSpPr>
        <p:spPr>
          <a:xfrm>
            <a:off x="495058" y="26762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Технология</a:t>
            </a:r>
            <a:endParaRPr sz="2400" b="1" cap="all" dirty="0">
              <a:solidFill>
                <a:schemeClr val="tx1"/>
              </a:solidFill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A952D42-5F64-4B5A-A76F-522813B4920E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E16DE8E-D586-4625-B0A4-35DBF0731EB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6C5E33BB-1C95-4F31-A3DF-562C73D39C6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638C270D-E72E-449F-98FD-B27455B5D2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66AEC2DB-5CB4-43F1-BE06-63022EFEA9F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E70A2E81-FEDA-44B4-81A0-BE63322B47F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BCEB00E-C827-538C-213A-FE1F1D8C08AD}"/>
              </a:ext>
            </a:extLst>
          </p:cNvPr>
          <p:cNvSpPr txBox="1"/>
          <p:nvPr/>
        </p:nvSpPr>
        <p:spPr>
          <a:xfrm>
            <a:off x="539736" y="1346368"/>
            <a:ext cx="10526582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используемые в проекте сейчас популярны и общедоступны.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-Микроконтроллер серии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256. (Цена низкая для своего сегмента, модуль весьма функциональный).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-Датчики NFС совместимые с платформой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(Цена низкая для своего сегмента).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-Программное обеспечение собственной разработки для обработки поступающих данных и реализации работы и подсветки.(Цена низкая для своего сегмента, разработанное ПО будет максимально подходить требованиям).</a:t>
            </a:r>
          </a:p>
        </p:txBody>
      </p:sp>
    </p:spTree>
    <p:extLst>
      <p:ext uri="{BB962C8B-B14F-4D97-AF65-F5344CB8AC3E}">
        <p14:creationId xmlns:p14="http://schemas.microsoft.com/office/powerpoint/2010/main" val="404943961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A63834C2-67A3-404B-8AFF-5E194F120715}"/>
              </a:ext>
            </a:extLst>
          </p:cNvPr>
          <p:cNvSpPr txBox="1"/>
          <p:nvPr/>
        </p:nvSpPr>
        <p:spPr>
          <a:xfrm>
            <a:off x="495058" y="26762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Целевой рынок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0530D75-A9B0-42B2-9FB0-443971010CA5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76A23A6-76CB-4013-86F3-805A4A4ED82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5051D62-49FF-4538-90FF-E876B9A132C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EB384FF-BDFC-4052-968B-DA5EDBE9095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8FBA6B7-748C-48F9-B92A-297028ADFD2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E023633F-7F4F-4056-955C-9F364D15EC0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6DB8F9A9-28A5-4951-84F3-1E312D13207A}"/>
              </a:ext>
            </a:extLst>
          </p:cNvPr>
          <p:cNvSpPr txBox="1"/>
          <p:nvPr/>
        </p:nvSpPr>
        <p:spPr>
          <a:xfrm>
            <a:off x="2946974" y="391568"/>
            <a:ext cx="844548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en-US" sz="2400" b="1" cap="all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6F082F-D81D-0722-9EDF-1FEE01C8DF2B}"/>
              </a:ext>
            </a:extLst>
          </p:cNvPr>
          <p:cNvSpPr txBox="1"/>
          <p:nvPr/>
        </p:nvSpPr>
        <p:spPr>
          <a:xfrm>
            <a:off x="198394" y="1035787"/>
            <a:ext cx="8301370" cy="35394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Шахматные клубы.</a:t>
            </a:r>
          </a:p>
          <a:p>
            <a:pPr marL="457200" indent="-457200">
              <a:buAutoNum type="arabicPeriod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соревнований по шахматам.</a:t>
            </a:r>
          </a:p>
          <a:p>
            <a:pPr marL="457200" indent="-457200">
              <a:buAutoNum type="arabicPeriod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мероприятий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Фиджитал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Спорта.</a:t>
            </a:r>
          </a:p>
        </p:txBody>
      </p:sp>
    </p:spTree>
    <p:extLst>
      <p:ext uri="{BB962C8B-B14F-4D97-AF65-F5344CB8AC3E}">
        <p14:creationId xmlns:p14="http://schemas.microsoft.com/office/powerpoint/2010/main" val="3992433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A63834C2-67A3-404B-8AFF-5E194F120715}"/>
              </a:ext>
            </a:extLst>
          </p:cNvPr>
          <p:cNvSpPr txBox="1"/>
          <p:nvPr/>
        </p:nvSpPr>
        <p:spPr>
          <a:xfrm>
            <a:off x="495058" y="26762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Конкуренты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0530D75-A9B0-42B2-9FB0-443971010CA5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76A23A6-76CB-4013-86F3-805A4A4ED82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5051D62-49FF-4538-90FF-E876B9A132C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EB384FF-BDFC-4052-968B-DA5EDBE9095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8FBA6B7-748C-48F9-B92A-297028ADFD2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E023633F-7F4F-4056-955C-9F364D15EC0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6DB8F9A9-28A5-4951-84F3-1E312D13207A}"/>
              </a:ext>
            </a:extLst>
          </p:cNvPr>
          <p:cNvSpPr txBox="1"/>
          <p:nvPr/>
        </p:nvSpPr>
        <p:spPr>
          <a:xfrm>
            <a:off x="2946974" y="323163"/>
            <a:ext cx="844548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en-US" sz="2400" b="1" cap="all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B6D95F4-CBE0-4E89-AB53-A9E086B82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587678"/>
              </p:ext>
            </p:extLst>
          </p:nvPr>
        </p:nvGraphicFramePr>
        <p:xfrm>
          <a:off x="1818335" y="975318"/>
          <a:ext cx="8863710" cy="5400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1395">
                  <a:extLst>
                    <a:ext uri="{9D8B030D-6E8A-4147-A177-3AD203B41FA5}">
                      <a16:colId xmlns:a16="http://schemas.microsoft.com/office/drawing/2014/main" val="2586296842"/>
                    </a:ext>
                  </a:extLst>
                </a:gridCol>
                <a:gridCol w="2064888">
                  <a:extLst>
                    <a:ext uri="{9D8B030D-6E8A-4147-A177-3AD203B41FA5}">
                      <a16:colId xmlns:a16="http://schemas.microsoft.com/office/drawing/2014/main" val="712497911"/>
                    </a:ext>
                  </a:extLst>
                </a:gridCol>
                <a:gridCol w="1658628">
                  <a:extLst>
                    <a:ext uri="{9D8B030D-6E8A-4147-A177-3AD203B41FA5}">
                      <a16:colId xmlns:a16="http://schemas.microsoft.com/office/drawing/2014/main" val="1314232011"/>
                    </a:ext>
                  </a:extLst>
                </a:gridCol>
                <a:gridCol w="945573">
                  <a:extLst>
                    <a:ext uri="{9D8B030D-6E8A-4147-A177-3AD203B41FA5}">
                      <a16:colId xmlns:a16="http://schemas.microsoft.com/office/drawing/2014/main" val="976669838"/>
                    </a:ext>
                  </a:extLst>
                </a:gridCol>
                <a:gridCol w="1246909">
                  <a:extLst>
                    <a:ext uri="{9D8B030D-6E8A-4147-A177-3AD203B41FA5}">
                      <a16:colId xmlns:a16="http://schemas.microsoft.com/office/drawing/2014/main" val="3094828642"/>
                    </a:ext>
                  </a:extLst>
                </a:gridCol>
                <a:gridCol w="1226317">
                  <a:extLst>
                    <a:ext uri="{9D8B030D-6E8A-4147-A177-3AD203B41FA5}">
                      <a16:colId xmlns:a16="http://schemas.microsoft.com/office/drawing/2014/main" val="2628831292"/>
                    </a:ext>
                  </a:extLst>
                </a:gridCol>
              </a:tblGrid>
              <a:tr h="3573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Наименование конкурента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Сильные стороны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Ваш ответ на них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Слабые стороны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Ваш ответ на них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Ассортимент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33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King PERFORMANCE</a:t>
                      </a:r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использования шахматных приложений.</a:t>
                      </a:r>
                    </a:p>
                    <a:p>
                      <a:pPr>
                        <a:defRPr/>
                      </a:pPr>
                      <a:r>
                        <a:rPr lang="ru-RU" dirty="0" err="1"/>
                        <a:t>ChessLink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Высокая 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 подходящая позиция</a:t>
                      </a:r>
                    </a:p>
                    <a:p>
                      <a:pPr>
                        <a:defRPr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Нет изготовления на заказ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74894"/>
                  </a:ext>
                </a:extLst>
              </a:tr>
              <a:tr h="3677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  <a:r>
                        <a:rPr lang="en-US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DGT Smart Board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играть с шахматными программами </a:t>
                      </a:r>
                      <a:r>
                        <a:rPr lang="ru-RU" sz="12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Chess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Assistant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и </a:t>
                      </a:r>
                      <a:r>
                        <a:rPr lang="ru-RU" sz="12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Fritz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;</a:t>
                      </a:r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Высокая стоимость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 подходящая позиция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Нет изготовления на заказ </a:t>
                      </a:r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19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Chess Genius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Играйте онлайн с дополнительным модулем </a:t>
                      </a:r>
                      <a:r>
                        <a:rPr lang="ru-RU" dirty="0" err="1"/>
                        <a:t>ChessLink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Высокая стоимость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 подходящая позиция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Нет изготовления на заказ </a:t>
                      </a:r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17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Интерактивные шахматы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dirty="0"/>
                        <a:t>Игры с другими пользователями аналогичных шахматных </a:t>
                      </a:r>
                      <a:r>
                        <a:rPr lang="ru-RU" dirty="0" err="1"/>
                        <a:t>доск</a:t>
                      </a:r>
                      <a:r>
                        <a:rPr lang="ru-RU" dirty="0"/>
                        <a:t> или фирменного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dirty="0"/>
                        <a:t>Стоимость на 30% ниже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подходящая позиция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Есть изготовления на заказ </a:t>
                      </a:r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09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52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15253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5EA79C1D-DBEF-4733-8F72-9CB8F1DA3842}"/>
              </a:ext>
            </a:extLst>
          </p:cNvPr>
          <p:cNvSpPr txBox="1"/>
          <p:nvPr/>
        </p:nvSpPr>
        <p:spPr>
          <a:xfrm>
            <a:off x="108559" y="169033"/>
            <a:ext cx="428433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Текущий статус проекта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0B07886-2E11-472C-9E81-D1342FF230EC}"/>
              </a:ext>
            </a:extLst>
          </p:cNvPr>
          <p:cNvGrpSpPr/>
          <p:nvPr/>
        </p:nvGrpSpPr>
        <p:grpSpPr>
          <a:xfrm>
            <a:off x="-1" y="692501"/>
            <a:ext cx="4392891" cy="184646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919E8A2-29BE-4CC5-8B46-9DB0CDAD595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9283482-8734-4AB0-AE4B-0B4F1FC9706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7E0E0F2-CC32-44F4-85E5-C8A6E23431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CD9C66F-4C45-4131-8384-CD81F042767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3F5E6D5-0B31-43E5-914D-4B9C11D864F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9A7AFB8-C159-16C2-52F0-746766CA548B}"/>
              </a:ext>
            </a:extLst>
          </p:cNvPr>
          <p:cNvSpPr txBox="1"/>
          <p:nvPr/>
        </p:nvSpPr>
        <p:spPr>
          <a:xfrm>
            <a:off x="421914" y="1299947"/>
            <a:ext cx="1101824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находится на статусе разработки и подбора программно-технической базы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098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5EA79C1D-DBEF-4733-8F72-9CB8F1DA3842}"/>
              </a:ext>
            </a:extLst>
          </p:cNvPr>
          <p:cNvSpPr txBox="1"/>
          <p:nvPr/>
        </p:nvSpPr>
        <p:spPr>
          <a:xfrm>
            <a:off x="108559" y="169033"/>
            <a:ext cx="428433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План реализации (Этапы)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0B07886-2E11-472C-9E81-D1342FF230EC}"/>
              </a:ext>
            </a:extLst>
          </p:cNvPr>
          <p:cNvGrpSpPr/>
          <p:nvPr/>
        </p:nvGrpSpPr>
        <p:grpSpPr>
          <a:xfrm>
            <a:off x="-1" y="692501"/>
            <a:ext cx="4392891" cy="184646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919E8A2-29BE-4CC5-8B46-9DB0CDAD595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9283482-8734-4AB0-AE4B-0B4F1FC9706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7E0E0F2-CC32-44F4-85E5-C8A6E23431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CD9C66F-4C45-4131-8384-CD81F042767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3F5E6D5-0B31-43E5-914D-4B9C11D864F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327B912-64B3-8C80-245C-57668CB52D3E}"/>
              </a:ext>
            </a:extLst>
          </p:cNvPr>
          <p:cNvSpPr txBox="1"/>
          <p:nvPr/>
        </p:nvSpPr>
        <p:spPr>
          <a:xfrm>
            <a:off x="502741" y="938954"/>
            <a:ext cx="11550714" cy="5632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-Изучение технической базы, на основе который планируется реализация проекта.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-Выбор и обоснование наиболее подходящих элементов для реализации проекта (датчики и метки "для регистрации фигур на доске", контроллеры, "для обработки показаний датчиков и выстраивания логики работы").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-Выбор среды разработки (выбор языка программирования)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-Реализация проекта в виде MVP (Минимально жизнеспособный продукт), на этапе которого будет подобрана подходящая элементная база, среда разработки.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"В рамках этого этапа будут реализованы основные функции, для демонстрации промежуточных результатов".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-Этап доработки проекта, реализация всех функций, указанных в техническом задании.</a:t>
            </a:r>
          </a:p>
        </p:txBody>
      </p:sp>
    </p:spTree>
    <p:extLst>
      <p:ext uri="{BB962C8B-B14F-4D97-AF65-F5344CB8AC3E}">
        <p14:creationId xmlns:p14="http://schemas.microsoft.com/office/powerpoint/2010/main" val="5543645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5EA79C1D-DBEF-4733-8F72-9CB8F1DA3842}"/>
              </a:ext>
            </a:extLst>
          </p:cNvPr>
          <p:cNvSpPr txBox="1"/>
          <p:nvPr/>
        </p:nvSpPr>
        <p:spPr>
          <a:xfrm>
            <a:off x="495058" y="267628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Заключение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0B07886-2E11-472C-9E81-D1342FF230EC}"/>
              </a:ext>
            </a:extLst>
          </p:cNvPr>
          <p:cNvGrpSpPr/>
          <p:nvPr/>
        </p:nvGrpSpPr>
        <p:grpSpPr>
          <a:xfrm>
            <a:off x="0" y="692501"/>
            <a:ext cx="3860800" cy="184646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919E8A2-29BE-4CC5-8B46-9DB0CDAD595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9283482-8734-4AB0-AE4B-0B4F1FC9706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7E0E0F2-CC32-44F4-85E5-C8A6E23431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CD9C66F-4C45-4131-8384-CD81F042767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3F5E6D5-0B31-43E5-914D-4B9C11D864F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1" name="Текст 2">
            <a:extLst>
              <a:ext uri="{FF2B5EF4-FFF2-40B4-BE49-F238E27FC236}">
                <a16:creationId xmlns:a16="http://schemas.microsoft.com/office/drawing/2014/main" id="{3828E527-F73C-4B63-B922-981DFCDB5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6384"/>
            <a:ext cx="10515600" cy="2441575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FF0000"/>
              </a:solidFill>
              <a:latin typeface="Gilroy" panose="00000400000000000000" pitchFamily="2" charset="-52"/>
            </a:endParaRPr>
          </a:p>
          <a:p>
            <a:pPr marL="0" indent="0">
              <a:buNone/>
            </a:pPr>
            <a:endParaRPr lang="ru-RU" dirty="0">
              <a:latin typeface="Gilroy" panose="00000400000000000000" pitchFamily="2" charset="-52"/>
            </a:endParaRP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E783427F-ACE2-48B3-BC25-2EDEE733276A}"/>
              </a:ext>
            </a:extLst>
          </p:cNvPr>
          <p:cNvSpPr txBox="1"/>
          <p:nvPr/>
        </p:nvSpPr>
        <p:spPr>
          <a:xfrm>
            <a:off x="5115763" y="3198169"/>
            <a:ext cx="34398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chemeClr val="tx1"/>
                </a:solidFill>
              </a:rPr>
              <a:t>Вопросы</a:t>
            </a:r>
            <a:endParaRPr lang="en-US" sz="2400" b="1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801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89177066239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Lazareff.makarr@yandex.ru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4350</TotalTime>
  <Words>473</Words>
  <Application>Microsoft Office PowerPoint</Application>
  <PresentationFormat>Широкоэкранный</PresentationFormat>
  <Paragraphs>93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Макар Лазарев</cp:lastModifiedBy>
  <cp:revision>91</cp:revision>
  <dcterms:modified xsi:type="dcterms:W3CDTF">2023-11-25T07:25:40Z</dcterms:modified>
</cp:coreProperties>
</file>