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118" r:id="rId2"/>
    <p:sldId id="1128" r:id="rId3"/>
    <p:sldId id="1111" r:id="rId4"/>
    <p:sldId id="1133" r:id="rId5"/>
    <p:sldId id="1135" r:id="rId6"/>
    <p:sldId id="1130" r:id="rId7"/>
    <p:sldId id="1131" r:id="rId8"/>
    <p:sldId id="1139" r:id="rId9"/>
    <p:sldId id="1140" r:id="rId10"/>
    <p:sldId id="1137" r:id="rId11"/>
    <p:sldId id="1127" r:id="rId12"/>
    <p:sldId id="1132" r:id="rId13"/>
    <p:sldId id="1141" r:id="rId14"/>
    <p:sldId id="1100" r:id="rId15"/>
    <p:sldId id="1136" r:id="rId16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pos="7423" userDrawn="1">
          <p15:clr>
            <a:srgbClr val="A4A3A4"/>
          </p15:clr>
        </p15:guide>
        <p15:guide id="5" orient="horz" pos="482" userDrawn="1">
          <p15:clr>
            <a:srgbClr val="A4A3A4"/>
          </p15:clr>
        </p15:guide>
        <p15:guide id="7" orient="horz" pos="4110" userDrawn="1">
          <p15:clr>
            <a:srgbClr val="A4A3A4"/>
          </p15:clr>
        </p15:guide>
        <p15:guide id="8" pos="237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5B3F"/>
    <a:srgbClr val="AFB29A"/>
    <a:srgbClr val="5FAF59"/>
    <a:srgbClr val="548235"/>
    <a:srgbClr val="61A67B"/>
    <a:srgbClr val="0D0D0D"/>
    <a:srgbClr val="0E734F"/>
    <a:srgbClr val="6EA586"/>
    <a:srgbClr val="4B6D3B"/>
    <a:srgbClr val="497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84983" autoAdjust="0"/>
  </p:normalViewPr>
  <p:slideViewPr>
    <p:cSldViewPr snapToGrid="0" showGuides="1">
      <p:cViewPr>
        <p:scale>
          <a:sx n="62" d="100"/>
          <a:sy n="62" d="100"/>
        </p:scale>
        <p:origin x="-1339" y="-19"/>
      </p:cViewPr>
      <p:guideLst>
        <p:guide orient="horz" pos="2183"/>
        <p:guide orient="horz" pos="482"/>
        <p:guide orient="horz" pos="4110"/>
        <p:guide pos="4088"/>
        <p:guide pos="257"/>
        <p:guide pos="7423"/>
        <p:guide pos="237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20829232283468"/>
          <c:y val="0.16328111692414388"/>
          <c:w val="0.50677103838582682"/>
          <c:h val="0.7601565108171437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2"/>
          </c:dPt>
          <c:dLbls>
            <c:dLbl>
              <c:idx val="0"/>
              <c:layout>
                <c:manualLayout>
                  <c:x val="0.16979143044331255"/>
                  <c:y val="-0.19735506518340232"/>
                </c:manualLayout>
              </c:layout>
              <c:spPr/>
              <c:txPr>
                <a:bodyPr/>
                <a:lstStyle/>
                <a:p>
                  <a:pPr>
                    <a:defRPr sz="4800" b="1">
                      <a:solidFill>
                        <a:schemeClr val="bg1"/>
                      </a:solidFill>
                      <a:latin typeface="Century Gothic" panose="020B0502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15713100701323"/>
                  <c:y val="0.18497656153694345"/>
                </c:manualLayout>
              </c:layout>
              <c:spPr/>
              <c:txPr>
                <a:bodyPr/>
                <a:lstStyle/>
                <a:p>
                  <a:pPr>
                    <a:defRPr sz="3600" b="1">
                      <a:solidFill>
                        <a:schemeClr val="bg1"/>
                      </a:solidFill>
                      <a:latin typeface="Century Gothic" panose="020B0502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4108139943483133"/>
                  <c:y val="1.0949632645729408E-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rPr>
                      <a:t>B2C</a:t>
                    </a:r>
                    <a:endParaRPr lang="en-US" sz="2400" dirty="0">
                      <a:latin typeface="Century Gothic" panose="020B0502020202020204" pitchFamily="34" charset="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>
                    <a:solidFill>
                      <a:schemeClr val="bg1"/>
                    </a:solidFill>
                    <a:latin typeface="Century Gothic" panose="020B0502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B2B</c:v>
                </c:pt>
                <c:pt idx="1">
                  <c:v>B2G</c:v>
                </c:pt>
                <c:pt idx="2">
                  <c:v>B2C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107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0A944637-EEB7-2B13-9FE1-BFDC86139B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C5DA7E1-E6E3-96A6-80FC-6D9FDA0C62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E9144-DB0F-46C6-BFB1-4CE9EBB8E55F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B8AFDF3-A06F-4BCF-6590-C1BAC562D1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4BC49FD-B6BF-6D68-1A34-3C79FCDEC8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31808-6CCF-45E1-91A6-754A0FC888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3610360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=""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7BDFB-9680-42DD-91D4-A91CAF308587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50057-BAED-478A-A5AC-56A95BD1766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13453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1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54373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2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07651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4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22524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5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22524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902E93B-AEAC-5E68-E3DE-316A7C42A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9EB9DA1A-4267-BBC4-D73A-3A0E080B4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0EB266B8-54C3-8D06-73D5-9C506A04D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8E1DA5C-1999-87A9-391B-ADC0F3001C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6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36155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6EA69D-E0F4-874A-F475-10CAC69B9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27C2471-C568-7B4F-8B6D-CA62848B69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BE5B998C-0EEE-369F-4367-C721B5727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4A048E8-8DBC-ADAC-4D0E-0E77027915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7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36517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6EA69D-E0F4-874A-F475-10CAC69B9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27C2471-C568-7B4F-8B6D-CA62848B69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BE5B998C-0EEE-369F-4367-C721B5727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4A048E8-8DBC-ADAC-4D0E-0E77027915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8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36517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50057-BAED-478A-A5AC-56A95BD17664}" type="slidenum">
              <a:rPr lang="ru-KZ" smtClean="0"/>
              <a:t>14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04282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E43485-D6B5-1280-A2FC-01A05A3CF5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1C85827-E8C7-7711-DE07-A04100672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16F9E2D-39E0-C56A-5FBD-906690DE4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0B1F74-8CEC-D0C9-0774-988CF5942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6B0CF57-DC6A-F53D-0FAE-AE184450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93032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46E82D-C1D8-FBC4-ACF2-A3ECF7B6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97F180-BCC1-B310-2E0F-9A1ED3F9B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08BDF44-17DD-34F6-39FF-5EB420732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F127EDC-E79A-665C-24B0-6A91D8C31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283772-C903-A4D8-4AC3-A419D024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9304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64C0B6-B52F-006B-357F-92C022BEB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89A5D85-344A-1176-5990-B065BC143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E7F5CF-0D50-1102-EC05-9E21D283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6352872-A6CF-7227-4873-158951FB4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A98D3D7-790E-4875-9807-56BD87768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5705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65C98A-6978-C14A-2F00-4DDF7BE3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CAFF82D-A9FE-55D0-2A83-B23069193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04F656E-0E27-F6C4-779B-7DA0450CE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9295C4C-6119-DDD0-C1DD-72A52D9F6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4D36E06-6A6B-EAF2-51EC-407E30707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4CAC7E0-3B8D-4159-EE02-3247CC53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41439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F1FB97-1130-3E9B-B99F-587BA4DD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E88DFDB-596A-B663-63CD-3BE4FEC3B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280D650-DF72-9F15-2A01-D4F49001D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43A0865-69C9-87B2-3ED3-B0894DB83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B409C50-6010-3B35-21B3-031B4E7E8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9F0555D-0582-5136-8E76-FF2293D9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CF4B820-63E6-9985-4A3C-B1320E1C4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F36C7E2-EA52-68D6-67D8-E7E7123D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6769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A5A072-FC6B-3145-E581-EE302F75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24FEA2D-4DD4-4FE2-E523-B2B77C74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6F04869-89BF-4075-80C6-1F2C5942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2900B59-B0DC-2798-8639-51BC3D636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0896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AE2669C-FFF5-6C5E-0F5F-A206F994A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F841116-7B5E-A644-5E64-2E48505B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8DD8B10-61A7-D30A-FB8A-35F7EBB2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7849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FC32DC-D5CD-9F56-ECFD-567ACC334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9C5A6C2-4D1F-58FE-6578-06D393939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CC62678-BFB5-3367-E519-5721F09B6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8F9E8DF-24AC-B573-1354-7A3DBC2C8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AFF60-DA25-E95F-86A7-243FDAF5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233D45D-D987-5F8B-3A52-A14C3E52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30635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9CEE8E-BCC1-569C-F54C-ECFE4C18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FD7B0AA-1C2C-2304-0F41-8AA2F4798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2797F1E-0688-061A-AAEB-2F4659700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3F5CB76-1E40-4B35-4251-540682A1A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70F942D-0575-27CE-672C-D530973A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4166449-7FD1-7EFD-5B6B-F0AC68198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0595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8829473-9046-C521-7F52-142C6CAA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578E517-4618-6D5B-4891-7EE0AD735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83EC155-0CDC-CF7E-62EB-279258F9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C8EAD1-593C-66BB-ACD9-0C13E6C7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2B6B987-2828-212D-DF5B-7161162F2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3200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08178A71-84D8-4BA7-B79F-7DE71D8D9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CC9CDCF-3CE2-FDD3-AFAE-D041392BB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E14325E-5D9E-6045-BD42-8740DE589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6D022D1-EF3B-08B4-9388-6CB0FBDC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5D8BB1-5103-A6E2-E4A9-ABF030BC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2109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DA903EF-7A80-13D4-8854-6EA4E1734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B012773-9852-2F56-FA33-FA021E6D3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841E97C-66B3-B15D-39D8-FFFACE90A2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A9915-95DC-4D31-94F6-C248763F36BA}" type="datetimeFigureOut">
              <a:rPr lang="ru-KZ" smtClean="0"/>
              <a:t>02.12.2024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635969-A80D-603A-572B-AF3DD1CBB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706ADCC-0AA6-41B0-B654-1B76DAB60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6649E-AC9B-4DA8-A165-9CDD86EC440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8275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microsoft.com/office/2007/relationships/hdphoto" Target="../media/hdphoto8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0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43" y="-61189"/>
            <a:ext cx="12324805" cy="69191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624CDDB-7D2A-A763-7422-EC905B3C52B8}"/>
              </a:ext>
            </a:extLst>
          </p:cNvPr>
          <p:cNvSpPr txBox="1"/>
          <p:nvPr/>
        </p:nvSpPr>
        <p:spPr>
          <a:xfrm>
            <a:off x="553758" y="892913"/>
            <a:ext cx="113080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0" b="1" dirty="0">
                <a:solidFill>
                  <a:schemeClr val="bg1"/>
                </a:solidFill>
                <a:latin typeface="Arial Black" panose="020B0A04020102020204" pitchFamily="34" charset="0"/>
                <a:ea typeface="ADLaM Display" panose="020B0604020202020204" pitchFamily="2" charset="0"/>
                <a:cs typeface="Arial" panose="020B0604020202020204" pitchFamily="34" charset="0"/>
              </a:rPr>
              <a:t>ГАЗОННЫЕ РЕШЁТКИ </a:t>
            </a:r>
            <a:endParaRPr lang="ru-KZ" sz="12000" b="1" dirty="0">
              <a:solidFill>
                <a:schemeClr val="bg1"/>
              </a:solidFill>
              <a:latin typeface="Arial Black" panose="020B0A04020102020204" pitchFamily="34" charset="0"/>
              <a:ea typeface="ADLaM Display" panose="020B0604020202020204" pitchFamily="2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78" y="-30595"/>
            <a:ext cx="4897041" cy="68580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33F68DE-0E77-44A2-256C-FD82E749C07C}"/>
              </a:ext>
            </a:extLst>
          </p:cNvPr>
          <p:cNvSpPr txBox="1"/>
          <p:nvPr/>
        </p:nvSpPr>
        <p:spPr>
          <a:xfrm>
            <a:off x="-201881" y="5713241"/>
            <a:ext cx="124898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Авторы:</a:t>
            </a:r>
          </a:p>
          <a:p>
            <a:pPr algn="ctr"/>
            <a:r>
              <a:rPr lang="ru-RU" sz="2600" b="1" dirty="0">
                <a:solidFill>
                  <a:schemeClr val="bg1">
                    <a:lumMod val="95000"/>
                  </a:schemeClr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 </a:t>
            </a:r>
            <a:r>
              <a:rPr lang="ru-RU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Гаан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 Элеонора, Жилка Данил, Павловская Виктория, </a:t>
            </a:r>
            <a:r>
              <a:rPr lang="ru-RU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Сукиасян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 </a:t>
            </a:r>
            <a:r>
              <a:rPr lang="ru-RU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Армине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, Самохина Светлана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6" y="13035"/>
            <a:ext cx="2228911" cy="109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4489AB7-B161-812A-FA71-C5FB4485E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504" cy="685800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0" y="153249"/>
            <a:ext cx="2548638" cy="1251902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2830678" y="438186"/>
            <a:ext cx="6249188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entury Gothic" pitchFamily="34" charset="0"/>
              </a:rPr>
              <a:t>Проблема</a:t>
            </a:r>
            <a:r>
              <a:rPr lang="ru-RU" sz="62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8" name="Скругленный прямоугольник 4"/>
          <p:cNvSpPr/>
          <p:nvPr/>
        </p:nvSpPr>
        <p:spPr>
          <a:xfrm rot="5120184">
            <a:off x="9542185" y="-3377959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 rot="5400000">
            <a:off x="-296084" y="2050427"/>
            <a:ext cx="137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29637CE2-83BB-C53E-8CC9-65FCA1E31F0F}"/>
              </a:ext>
            </a:extLst>
          </p:cNvPr>
          <p:cNvCxnSpPr>
            <a:cxnSpLocks/>
          </p:cNvCxnSpPr>
          <p:nvPr/>
        </p:nvCxnSpPr>
        <p:spPr>
          <a:xfrm>
            <a:off x="23750" y="1579417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5400000">
            <a:off x="-156093" y="3537902"/>
            <a:ext cx="1128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40" name="TextBox 39"/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28215" y="4478119"/>
            <a:ext cx="31839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Вопрос регулируется СанПиНом 2.4.1.3049-13</a:t>
            </a:r>
            <a:endParaRPr lang="ru-RU" dirty="0"/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За нарушение норм предусмотрены административные наказания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422311" y="3443516"/>
            <a:ext cx="232179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Этому препятствует строительство новых дорожных развязок, застроек и парковок.</a:t>
            </a:r>
          </a:p>
        </p:txBody>
      </p:sp>
      <p:sp>
        <p:nvSpPr>
          <p:cNvPr id="64" name="Полилиния 63"/>
          <p:cNvSpPr/>
          <p:nvPr/>
        </p:nvSpPr>
        <p:spPr>
          <a:xfrm>
            <a:off x="1286494" y="1633713"/>
            <a:ext cx="9619012" cy="4256826"/>
          </a:xfrm>
          <a:custGeom>
            <a:avLst/>
            <a:gdLst>
              <a:gd name="connsiteX0" fmla="*/ 0 w 10652166"/>
              <a:gd name="connsiteY0" fmla="*/ 666886 h 4191681"/>
              <a:gd name="connsiteX1" fmla="*/ 2386940 w 10652166"/>
              <a:gd name="connsiteY1" fmla="*/ 1355655 h 4191681"/>
              <a:gd name="connsiteX2" fmla="*/ 1531917 w 10652166"/>
              <a:gd name="connsiteY2" fmla="*/ 2626315 h 4191681"/>
              <a:gd name="connsiteX3" fmla="*/ 2719449 w 10652166"/>
              <a:gd name="connsiteY3" fmla="*/ 3065702 h 4191681"/>
              <a:gd name="connsiteX4" fmla="*/ 2553195 w 10652166"/>
              <a:gd name="connsiteY4" fmla="*/ 3421961 h 4191681"/>
              <a:gd name="connsiteX5" fmla="*/ 4880758 w 10652166"/>
              <a:gd name="connsiteY5" fmla="*/ 4170107 h 4191681"/>
              <a:gd name="connsiteX6" fmla="*/ 5878286 w 10652166"/>
              <a:gd name="connsiteY6" fmla="*/ 2495686 h 4191681"/>
              <a:gd name="connsiteX7" fmla="*/ 6911439 w 10652166"/>
              <a:gd name="connsiteY7" fmla="*/ 2804444 h 4191681"/>
              <a:gd name="connsiteX8" fmla="*/ 8657112 w 10652166"/>
              <a:gd name="connsiteY8" fmla="*/ 1616912 h 4191681"/>
              <a:gd name="connsiteX9" fmla="*/ 7030192 w 10652166"/>
              <a:gd name="connsiteY9" fmla="*/ 892517 h 4191681"/>
              <a:gd name="connsiteX10" fmla="*/ 8835242 w 10652166"/>
              <a:gd name="connsiteY10" fmla="*/ 1868 h 4191681"/>
              <a:gd name="connsiteX11" fmla="*/ 10652166 w 10652166"/>
              <a:gd name="connsiteY11" fmla="*/ 1141899 h 4191681"/>
              <a:gd name="connsiteX0" fmla="*/ 0 w 10945835"/>
              <a:gd name="connsiteY0" fmla="*/ 1070647 h 4191681"/>
              <a:gd name="connsiteX1" fmla="*/ 2680609 w 10945835"/>
              <a:gd name="connsiteY1" fmla="*/ 1355655 h 4191681"/>
              <a:gd name="connsiteX2" fmla="*/ 1825586 w 10945835"/>
              <a:gd name="connsiteY2" fmla="*/ 2626315 h 4191681"/>
              <a:gd name="connsiteX3" fmla="*/ 3013118 w 10945835"/>
              <a:gd name="connsiteY3" fmla="*/ 3065702 h 4191681"/>
              <a:gd name="connsiteX4" fmla="*/ 2846864 w 10945835"/>
              <a:gd name="connsiteY4" fmla="*/ 3421961 h 4191681"/>
              <a:gd name="connsiteX5" fmla="*/ 5174427 w 10945835"/>
              <a:gd name="connsiteY5" fmla="*/ 4170107 h 4191681"/>
              <a:gd name="connsiteX6" fmla="*/ 6171955 w 10945835"/>
              <a:gd name="connsiteY6" fmla="*/ 2495686 h 4191681"/>
              <a:gd name="connsiteX7" fmla="*/ 7205108 w 10945835"/>
              <a:gd name="connsiteY7" fmla="*/ 2804444 h 4191681"/>
              <a:gd name="connsiteX8" fmla="*/ 8950781 w 10945835"/>
              <a:gd name="connsiteY8" fmla="*/ 1616912 h 4191681"/>
              <a:gd name="connsiteX9" fmla="*/ 7323861 w 10945835"/>
              <a:gd name="connsiteY9" fmla="*/ 892517 h 4191681"/>
              <a:gd name="connsiteX10" fmla="*/ 9128911 w 10945835"/>
              <a:gd name="connsiteY10" fmla="*/ 1868 h 4191681"/>
              <a:gd name="connsiteX11" fmla="*/ 10945835 w 10945835"/>
              <a:gd name="connsiteY11" fmla="*/ 1141899 h 4191681"/>
              <a:gd name="connsiteX0" fmla="*/ 0 w 10945835"/>
              <a:gd name="connsiteY0" fmla="*/ 1070647 h 4273147"/>
              <a:gd name="connsiteX1" fmla="*/ 2680609 w 10945835"/>
              <a:gd name="connsiteY1" fmla="*/ 1355655 h 4273147"/>
              <a:gd name="connsiteX2" fmla="*/ 1825586 w 10945835"/>
              <a:gd name="connsiteY2" fmla="*/ 2626315 h 4273147"/>
              <a:gd name="connsiteX3" fmla="*/ 3013118 w 10945835"/>
              <a:gd name="connsiteY3" fmla="*/ 3065702 h 4273147"/>
              <a:gd name="connsiteX4" fmla="*/ 2846864 w 10945835"/>
              <a:gd name="connsiteY4" fmla="*/ 3421961 h 4273147"/>
              <a:gd name="connsiteX5" fmla="*/ 4573741 w 10945835"/>
              <a:gd name="connsiteY5" fmla="*/ 4253234 h 4273147"/>
              <a:gd name="connsiteX6" fmla="*/ 6171955 w 10945835"/>
              <a:gd name="connsiteY6" fmla="*/ 2495686 h 4273147"/>
              <a:gd name="connsiteX7" fmla="*/ 7205108 w 10945835"/>
              <a:gd name="connsiteY7" fmla="*/ 2804444 h 4273147"/>
              <a:gd name="connsiteX8" fmla="*/ 8950781 w 10945835"/>
              <a:gd name="connsiteY8" fmla="*/ 1616912 h 4273147"/>
              <a:gd name="connsiteX9" fmla="*/ 7323861 w 10945835"/>
              <a:gd name="connsiteY9" fmla="*/ 892517 h 4273147"/>
              <a:gd name="connsiteX10" fmla="*/ 9128911 w 10945835"/>
              <a:gd name="connsiteY10" fmla="*/ 1868 h 4273147"/>
              <a:gd name="connsiteX11" fmla="*/ 10945835 w 10945835"/>
              <a:gd name="connsiteY11" fmla="*/ 1141899 h 4273147"/>
              <a:gd name="connsiteX0" fmla="*/ 0 w 10945835"/>
              <a:gd name="connsiteY0" fmla="*/ 1070647 h 4263726"/>
              <a:gd name="connsiteX1" fmla="*/ 2680609 w 10945835"/>
              <a:gd name="connsiteY1" fmla="*/ 1355655 h 4263726"/>
              <a:gd name="connsiteX2" fmla="*/ 1825586 w 10945835"/>
              <a:gd name="connsiteY2" fmla="*/ 2626315 h 4263726"/>
              <a:gd name="connsiteX3" fmla="*/ 3013118 w 10945835"/>
              <a:gd name="connsiteY3" fmla="*/ 3065702 h 4263726"/>
              <a:gd name="connsiteX4" fmla="*/ 2846864 w 10945835"/>
              <a:gd name="connsiteY4" fmla="*/ 3421961 h 4263726"/>
              <a:gd name="connsiteX5" fmla="*/ 4573741 w 10945835"/>
              <a:gd name="connsiteY5" fmla="*/ 4253234 h 4263726"/>
              <a:gd name="connsiteX6" fmla="*/ 6171955 w 10945835"/>
              <a:gd name="connsiteY6" fmla="*/ 2495686 h 4263726"/>
              <a:gd name="connsiteX7" fmla="*/ 7205108 w 10945835"/>
              <a:gd name="connsiteY7" fmla="*/ 2804444 h 4263726"/>
              <a:gd name="connsiteX8" fmla="*/ 8950781 w 10945835"/>
              <a:gd name="connsiteY8" fmla="*/ 1616912 h 4263726"/>
              <a:gd name="connsiteX9" fmla="*/ 7323861 w 10945835"/>
              <a:gd name="connsiteY9" fmla="*/ 892517 h 4263726"/>
              <a:gd name="connsiteX10" fmla="*/ 9128911 w 10945835"/>
              <a:gd name="connsiteY10" fmla="*/ 1868 h 4263726"/>
              <a:gd name="connsiteX11" fmla="*/ 10945835 w 10945835"/>
              <a:gd name="connsiteY11" fmla="*/ 1141899 h 4263726"/>
              <a:gd name="connsiteX0" fmla="*/ 0 w 10945835"/>
              <a:gd name="connsiteY0" fmla="*/ 1070647 h 4263726"/>
              <a:gd name="connsiteX1" fmla="*/ 2680609 w 10945835"/>
              <a:gd name="connsiteY1" fmla="*/ 1355655 h 4263726"/>
              <a:gd name="connsiteX2" fmla="*/ 1825586 w 10945835"/>
              <a:gd name="connsiteY2" fmla="*/ 2626315 h 4263726"/>
              <a:gd name="connsiteX3" fmla="*/ 3013118 w 10945835"/>
              <a:gd name="connsiteY3" fmla="*/ 3065702 h 4263726"/>
              <a:gd name="connsiteX4" fmla="*/ 2846864 w 10945835"/>
              <a:gd name="connsiteY4" fmla="*/ 3421961 h 4263726"/>
              <a:gd name="connsiteX5" fmla="*/ 4573741 w 10945835"/>
              <a:gd name="connsiteY5" fmla="*/ 4253234 h 4263726"/>
              <a:gd name="connsiteX6" fmla="*/ 6171955 w 10945835"/>
              <a:gd name="connsiteY6" fmla="*/ 2495686 h 4263726"/>
              <a:gd name="connsiteX7" fmla="*/ 7205108 w 10945835"/>
              <a:gd name="connsiteY7" fmla="*/ 2804444 h 4263726"/>
              <a:gd name="connsiteX8" fmla="*/ 8950781 w 10945835"/>
              <a:gd name="connsiteY8" fmla="*/ 1616912 h 4263726"/>
              <a:gd name="connsiteX9" fmla="*/ 7323861 w 10945835"/>
              <a:gd name="connsiteY9" fmla="*/ 892517 h 4263726"/>
              <a:gd name="connsiteX10" fmla="*/ 9128911 w 10945835"/>
              <a:gd name="connsiteY10" fmla="*/ 1868 h 4263726"/>
              <a:gd name="connsiteX11" fmla="*/ 10945835 w 10945835"/>
              <a:gd name="connsiteY11" fmla="*/ 1141899 h 4263726"/>
              <a:gd name="connsiteX0" fmla="*/ 0 w 10945835"/>
              <a:gd name="connsiteY0" fmla="*/ 1070647 h 4263726"/>
              <a:gd name="connsiteX1" fmla="*/ 2680609 w 10945835"/>
              <a:gd name="connsiteY1" fmla="*/ 1355655 h 4263726"/>
              <a:gd name="connsiteX2" fmla="*/ 1825586 w 10945835"/>
              <a:gd name="connsiteY2" fmla="*/ 2626315 h 4263726"/>
              <a:gd name="connsiteX3" fmla="*/ 3013118 w 10945835"/>
              <a:gd name="connsiteY3" fmla="*/ 3065702 h 4263726"/>
              <a:gd name="connsiteX4" fmla="*/ 2846864 w 10945835"/>
              <a:gd name="connsiteY4" fmla="*/ 3421961 h 4263726"/>
              <a:gd name="connsiteX5" fmla="*/ 4573741 w 10945835"/>
              <a:gd name="connsiteY5" fmla="*/ 4253234 h 4263726"/>
              <a:gd name="connsiteX6" fmla="*/ 6171955 w 10945835"/>
              <a:gd name="connsiteY6" fmla="*/ 2495686 h 4263726"/>
              <a:gd name="connsiteX7" fmla="*/ 7205108 w 10945835"/>
              <a:gd name="connsiteY7" fmla="*/ 2804444 h 4263726"/>
              <a:gd name="connsiteX8" fmla="*/ 8950781 w 10945835"/>
              <a:gd name="connsiteY8" fmla="*/ 1616912 h 4263726"/>
              <a:gd name="connsiteX9" fmla="*/ 7323861 w 10945835"/>
              <a:gd name="connsiteY9" fmla="*/ 892517 h 4263726"/>
              <a:gd name="connsiteX10" fmla="*/ 9128911 w 10945835"/>
              <a:gd name="connsiteY10" fmla="*/ 1868 h 4263726"/>
              <a:gd name="connsiteX11" fmla="*/ 10945835 w 10945835"/>
              <a:gd name="connsiteY11" fmla="*/ 1141899 h 4263726"/>
              <a:gd name="connsiteX0" fmla="*/ 0 w 10945835"/>
              <a:gd name="connsiteY0" fmla="*/ 1070647 h 4263726"/>
              <a:gd name="connsiteX1" fmla="*/ 2680609 w 10945835"/>
              <a:gd name="connsiteY1" fmla="*/ 1355655 h 4263726"/>
              <a:gd name="connsiteX2" fmla="*/ 1825586 w 10945835"/>
              <a:gd name="connsiteY2" fmla="*/ 2626315 h 4263726"/>
              <a:gd name="connsiteX3" fmla="*/ 2839587 w 10945835"/>
              <a:gd name="connsiteY3" fmla="*/ 3065702 h 4263726"/>
              <a:gd name="connsiteX4" fmla="*/ 2846864 w 10945835"/>
              <a:gd name="connsiteY4" fmla="*/ 3421961 h 4263726"/>
              <a:gd name="connsiteX5" fmla="*/ 4573741 w 10945835"/>
              <a:gd name="connsiteY5" fmla="*/ 4253234 h 4263726"/>
              <a:gd name="connsiteX6" fmla="*/ 6171955 w 10945835"/>
              <a:gd name="connsiteY6" fmla="*/ 2495686 h 4263726"/>
              <a:gd name="connsiteX7" fmla="*/ 7205108 w 10945835"/>
              <a:gd name="connsiteY7" fmla="*/ 2804444 h 4263726"/>
              <a:gd name="connsiteX8" fmla="*/ 8950781 w 10945835"/>
              <a:gd name="connsiteY8" fmla="*/ 1616912 h 4263726"/>
              <a:gd name="connsiteX9" fmla="*/ 7323861 w 10945835"/>
              <a:gd name="connsiteY9" fmla="*/ 892517 h 4263726"/>
              <a:gd name="connsiteX10" fmla="*/ 9128911 w 10945835"/>
              <a:gd name="connsiteY10" fmla="*/ 1868 h 4263726"/>
              <a:gd name="connsiteX11" fmla="*/ 10945835 w 10945835"/>
              <a:gd name="connsiteY11" fmla="*/ 1141899 h 4263726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05108 w 10945835"/>
              <a:gd name="connsiteY7" fmla="*/ 2804444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647 h 4264073"/>
              <a:gd name="connsiteX1" fmla="*/ 2680609 w 10945835"/>
              <a:gd name="connsiteY1" fmla="*/ 1355655 h 4264073"/>
              <a:gd name="connsiteX2" fmla="*/ 1825586 w 10945835"/>
              <a:gd name="connsiteY2" fmla="*/ 2626315 h 4264073"/>
              <a:gd name="connsiteX3" fmla="*/ 2839587 w 10945835"/>
              <a:gd name="connsiteY3" fmla="*/ 3065702 h 4264073"/>
              <a:gd name="connsiteX4" fmla="*/ 2846864 w 10945835"/>
              <a:gd name="connsiteY4" fmla="*/ 3421961 h 4264073"/>
              <a:gd name="connsiteX5" fmla="*/ 4573741 w 10945835"/>
              <a:gd name="connsiteY5" fmla="*/ 4253234 h 4264073"/>
              <a:gd name="connsiteX6" fmla="*/ 6438928 w 10945835"/>
              <a:gd name="connsiteY6" fmla="*/ 2768818 h 4264073"/>
              <a:gd name="connsiteX7" fmla="*/ 7231806 w 10945835"/>
              <a:gd name="connsiteY7" fmla="*/ 2899446 h 4264073"/>
              <a:gd name="connsiteX8" fmla="*/ 8950781 w 10945835"/>
              <a:gd name="connsiteY8" fmla="*/ 1616912 h 4264073"/>
              <a:gd name="connsiteX9" fmla="*/ 7323861 w 10945835"/>
              <a:gd name="connsiteY9" fmla="*/ 892517 h 4264073"/>
              <a:gd name="connsiteX10" fmla="*/ 9128911 w 10945835"/>
              <a:gd name="connsiteY10" fmla="*/ 1868 h 4264073"/>
              <a:gd name="connsiteX11" fmla="*/ 10945835 w 10945835"/>
              <a:gd name="connsiteY11" fmla="*/ 1141899 h 4264073"/>
              <a:gd name="connsiteX0" fmla="*/ 0 w 10945835"/>
              <a:gd name="connsiteY0" fmla="*/ 1070401 h 4263827"/>
              <a:gd name="connsiteX1" fmla="*/ 2680609 w 10945835"/>
              <a:gd name="connsiteY1" fmla="*/ 1355409 h 4263827"/>
              <a:gd name="connsiteX2" fmla="*/ 1825586 w 10945835"/>
              <a:gd name="connsiteY2" fmla="*/ 2626069 h 4263827"/>
              <a:gd name="connsiteX3" fmla="*/ 2839587 w 10945835"/>
              <a:gd name="connsiteY3" fmla="*/ 3065456 h 4263827"/>
              <a:gd name="connsiteX4" fmla="*/ 2846864 w 10945835"/>
              <a:gd name="connsiteY4" fmla="*/ 3421715 h 4263827"/>
              <a:gd name="connsiteX5" fmla="*/ 4573741 w 10945835"/>
              <a:gd name="connsiteY5" fmla="*/ 4252988 h 4263827"/>
              <a:gd name="connsiteX6" fmla="*/ 6438928 w 10945835"/>
              <a:gd name="connsiteY6" fmla="*/ 2768572 h 4263827"/>
              <a:gd name="connsiteX7" fmla="*/ 7231806 w 10945835"/>
              <a:gd name="connsiteY7" fmla="*/ 2899200 h 4263827"/>
              <a:gd name="connsiteX8" fmla="*/ 8950781 w 10945835"/>
              <a:gd name="connsiteY8" fmla="*/ 1616666 h 4263827"/>
              <a:gd name="connsiteX9" fmla="*/ 7323861 w 10945835"/>
              <a:gd name="connsiteY9" fmla="*/ 892271 h 4263827"/>
              <a:gd name="connsiteX10" fmla="*/ 9128911 w 10945835"/>
              <a:gd name="connsiteY10" fmla="*/ 1622 h 4263827"/>
              <a:gd name="connsiteX11" fmla="*/ 10945835 w 10945835"/>
              <a:gd name="connsiteY11" fmla="*/ 1141653 h 4263827"/>
              <a:gd name="connsiteX0" fmla="*/ 0 w 10945835"/>
              <a:gd name="connsiteY0" fmla="*/ 1070836 h 4264262"/>
              <a:gd name="connsiteX1" fmla="*/ 2680609 w 10945835"/>
              <a:gd name="connsiteY1" fmla="*/ 1355844 h 4264262"/>
              <a:gd name="connsiteX2" fmla="*/ 1825586 w 10945835"/>
              <a:gd name="connsiteY2" fmla="*/ 2626504 h 4264262"/>
              <a:gd name="connsiteX3" fmla="*/ 2839587 w 10945835"/>
              <a:gd name="connsiteY3" fmla="*/ 3065891 h 4264262"/>
              <a:gd name="connsiteX4" fmla="*/ 2846864 w 10945835"/>
              <a:gd name="connsiteY4" fmla="*/ 3422150 h 4264262"/>
              <a:gd name="connsiteX5" fmla="*/ 4573741 w 10945835"/>
              <a:gd name="connsiteY5" fmla="*/ 4253423 h 4264262"/>
              <a:gd name="connsiteX6" fmla="*/ 6438928 w 10945835"/>
              <a:gd name="connsiteY6" fmla="*/ 2769007 h 4264262"/>
              <a:gd name="connsiteX7" fmla="*/ 7231806 w 10945835"/>
              <a:gd name="connsiteY7" fmla="*/ 2899635 h 4264262"/>
              <a:gd name="connsiteX8" fmla="*/ 8950781 w 10945835"/>
              <a:gd name="connsiteY8" fmla="*/ 1617101 h 4264262"/>
              <a:gd name="connsiteX9" fmla="*/ 7323861 w 10945835"/>
              <a:gd name="connsiteY9" fmla="*/ 892706 h 4264262"/>
              <a:gd name="connsiteX10" fmla="*/ 9128911 w 10945835"/>
              <a:gd name="connsiteY10" fmla="*/ 2057 h 4264262"/>
              <a:gd name="connsiteX11" fmla="*/ 10945835 w 10945835"/>
              <a:gd name="connsiteY11" fmla="*/ 1142088 h 4264262"/>
              <a:gd name="connsiteX0" fmla="*/ 0 w 10812348"/>
              <a:gd name="connsiteY0" fmla="*/ 1075199 h 4268625"/>
              <a:gd name="connsiteX1" fmla="*/ 2680609 w 10812348"/>
              <a:gd name="connsiteY1" fmla="*/ 1360207 h 4268625"/>
              <a:gd name="connsiteX2" fmla="*/ 1825586 w 10812348"/>
              <a:gd name="connsiteY2" fmla="*/ 2630867 h 4268625"/>
              <a:gd name="connsiteX3" fmla="*/ 2839587 w 10812348"/>
              <a:gd name="connsiteY3" fmla="*/ 3070254 h 4268625"/>
              <a:gd name="connsiteX4" fmla="*/ 2846864 w 10812348"/>
              <a:gd name="connsiteY4" fmla="*/ 3426513 h 4268625"/>
              <a:gd name="connsiteX5" fmla="*/ 4573741 w 10812348"/>
              <a:gd name="connsiteY5" fmla="*/ 4257786 h 4268625"/>
              <a:gd name="connsiteX6" fmla="*/ 6438928 w 10812348"/>
              <a:gd name="connsiteY6" fmla="*/ 2773370 h 4268625"/>
              <a:gd name="connsiteX7" fmla="*/ 7231806 w 10812348"/>
              <a:gd name="connsiteY7" fmla="*/ 2903998 h 4268625"/>
              <a:gd name="connsiteX8" fmla="*/ 8950781 w 10812348"/>
              <a:gd name="connsiteY8" fmla="*/ 1621464 h 4268625"/>
              <a:gd name="connsiteX9" fmla="*/ 7323861 w 10812348"/>
              <a:gd name="connsiteY9" fmla="*/ 897069 h 4268625"/>
              <a:gd name="connsiteX10" fmla="*/ 9128911 w 10812348"/>
              <a:gd name="connsiteY10" fmla="*/ 6420 h 4268625"/>
              <a:gd name="connsiteX11" fmla="*/ 10812348 w 10812348"/>
              <a:gd name="connsiteY11" fmla="*/ 528934 h 4268625"/>
              <a:gd name="connsiteX0" fmla="*/ 0 w 10812348"/>
              <a:gd name="connsiteY0" fmla="*/ 1073866 h 4267292"/>
              <a:gd name="connsiteX1" fmla="*/ 2680609 w 10812348"/>
              <a:gd name="connsiteY1" fmla="*/ 1358874 h 4267292"/>
              <a:gd name="connsiteX2" fmla="*/ 1825586 w 10812348"/>
              <a:gd name="connsiteY2" fmla="*/ 2629534 h 4267292"/>
              <a:gd name="connsiteX3" fmla="*/ 2839587 w 10812348"/>
              <a:gd name="connsiteY3" fmla="*/ 3068921 h 4267292"/>
              <a:gd name="connsiteX4" fmla="*/ 2846864 w 10812348"/>
              <a:gd name="connsiteY4" fmla="*/ 3425180 h 4267292"/>
              <a:gd name="connsiteX5" fmla="*/ 4573741 w 10812348"/>
              <a:gd name="connsiteY5" fmla="*/ 4256453 h 4267292"/>
              <a:gd name="connsiteX6" fmla="*/ 6438928 w 10812348"/>
              <a:gd name="connsiteY6" fmla="*/ 2772037 h 4267292"/>
              <a:gd name="connsiteX7" fmla="*/ 7231806 w 10812348"/>
              <a:gd name="connsiteY7" fmla="*/ 2902665 h 4267292"/>
              <a:gd name="connsiteX8" fmla="*/ 8950781 w 10812348"/>
              <a:gd name="connsiteY8" fmla="*/ 1620131 h 4267292"/>
              <a:gd name="connsiteX9" fmla="*/ 7323861 w 10812348"/>
              <a:gd name="connsiteY9" fmla="*/ 895736 h 4267292"/>
              <a:gd name="connsiteX10" fmla="*/ 9128911 w 10812348"/>
              <a:gd name="connsiteY10" fmla="*/ 5087 h 4267292"/>
              <a:gd name="connsiteX11" fmla="*/ 10812348 w 10812348"/>
              <a:gd name="connsiteY11" fmla="*/ 527601 h 4267292"/>
              <a:gd name="connsiteX0" fmla="*/ 0 w 10812348"/>
              <a:gd name="connsiteY0" fmla="*/ 1069244 h 4262670"/>
              <a:gd name="connsiteX1" fmla="*/ 2680609 w 10812348"/>
              <a:gd name="connsiteY1" fmla="*/ 1354252 h 4262670"/>
              <a:gd name="connsiteX2" fmla="*/ 1825586 w 10812348"/>
              <a:gd name="connsiteY2" fmla="*/ 2624912 h 4262670"/>
              <a:gd name="connsiteX3" fmla="*/ 2839587 w 10812348"/>
              <a:gd name="connsiteY3" fmla="*/ 3064299 h 4262670"/>
              <a:gd name="connsiteX4" fmla="*/ 2846864 w 10812348"/>
              <a:gd name="connsiteY4" fmla="*/ 3420558 h 4262670"/>
              <a:gd name="connsiteX5" fmla="*/ 4573741 w 10812348"/>
              <a:gd name="connsiteY5" fmla="*/ 4251831 h 4262670"/>
              <a:gd name="connsiteX6" fmla="*/ 6438928 w 10812348"/>
              <a:gd name="connsiteY6" fmla="*/ 2767415 h 4262670"/>
              <a:gd name="connsiteX7" fmla="*/ 7231806 w 10812348"/>
              <a:gd name="connsiteY7" fmla="*/ 2898043 h 4262670"/>
              <a:gd name="connsiteX8" fmla="*/ 8950781 w 10812348"/>
              <a:gd name="connsiteY8" fmla="*/ 1615509 h 4262670"/>
              <a:gd name="connsiteX9" fmla="*/ 7323861 w 10812348"/>
              <a:gd name="connsiteY9" fmla="*/ 891114 h 4262670"/>
              <a:gd name="connsiteX10" fmla="*/ 9128911 w 10812348"/>
              <a:gd name="connsiteY10" fmla="*/ 465 h 4262670"/>
              <a:gd name="connsiteX11" fmla="*/ 10812348 w 10812348"/>
              <a:gd name="connsiteY11" fmla="*/ 522979 h 4262670"/>
              <a:gd name="connsiteX0" fmla="*/ 0 w 10812348"/>
              <a:gd name="connsiteY0" fmla="*/ 1069244 h 4262670"/>
              <a:gd name="connsiteX1" fmla="*/ 2680609 w 10812348"/>
              <a:gd name="connsiteY1" fmla="*/ 1354252 h 4262670"/>
              <a:gd name="connsiteX2" fmla="*/ 1825586 w 10812348"/>
              <a:gd name="connsiteY2" fmla="*/ 2624912 h 4262670"/>
              <a:gd name="connsiteX3" fmla="*/ 2839587 w 10812348"/>
              <a:gd name="connsiteY3" fmla="*/ 3064299 h 4262670"/>
              <a:gd name="connsiteX4" fmla="*/ 2846864 w 10812348"/>
              <a:gd name="connsiteY4" fmla="*/ 3420558 h 4262670"/>
              <a:gd name="connsiteX5" fmla="*/ 4573741 w 10812348"/>
              <a:gd name="connsiteY5" fmla="*/ 4251831 h 4262670"/>
              <a:gd name="connsiteX6" fmla="*/ 6438928 w 10812348"/>
              <a:gd name="connsiteY6" fmla="*/ 2767415 h 4262670"/>
              <a:gd name="connsiteX7" fmla="*/ 7231806 w 10812348"/>
              <a:gd name="connsiteY7" fmla="*/ 2898043 h 4262670"/>
              <a:gd name="connsiteX8" fmla="*/ 8950781 w 10812348"/>
              <a:gd name="connsiteY8" fmla="*/ 1615509 h 4262670"/>
              <a:gd name="connsiteX9" fmla="*/ 7323861 w 10812348"/>
              <a:gd name="connsiteY9" fmla="*/ 891114 h 4262670"/>
              <a:gd name="connsiteX10" fmla="*/ 9128911 w 10812348"/>
              <a:gd name="connsiteY10" fmla="*/ 465 h 4262670"/>
              <a:gd name="connsiteX11" fmla="*/ 10812348 w 10812348"/>
              <a:gd name="connsiteY11" fmla="*/ 522979 h 4262670"/>
              <a:gd name="connsiteX0" fmla="*/ 0 w 10812348"/>
              <a:gd name="connsiteY0" fmla="*/ 1069244 h 4262670"/>
              <a:gd name="connsiteX1" fmla="*/ 2680609 w 10812348"/>
              <a:gd name="connsiteY1" fmla="*/ 1354252 h 4262670"/>
              <a:gd name="connsiteX2" fmla="*/ 1825586 w 10812348"/>
              <a:gd name="connsiteY2" fmla="*/ 2624912 h 4262670"/>
              <a:gd name="connsiteX3" fmla="*/ 2839587 w 10812348"/>
              <a:gd name="connsiteY3" fmla="*/ 3064299 h 4262670"/>
              <a:gd name="connsiteX4" fmla="*/ 2846864 w 10812348"/>
              <a:gd name="connsiteY4" fmla="*/ 3420558 h 4262670"/>
              <a:gd name="connsiteX5" fmla="*/ 4573741 w 10812348"/>
              <a:gd name="connsiteY5" fmla="*/ 4251831 h 4262670"/>
              <a:gd name="connsiteX6" fmla="*/ 6438928 w 10812348"/>
              <a:gd name="connsiteY6" fmla="*/ 2767415 h 4262670"/>
              <a:gd name="connsiteX7" fmla="*/ 7231806 w 10812348"/>
              <a:gd name="connsiteY7" fmla="*/ 2898043 h 4262670"/>
              <a:gd name="connsiteX8" fmla="*/ 8950781 w 10812348"/>
              <a:gd name="connsiteY8" fmla="*/ 1615509 h 4262670"/>
              <a:gd name="connsiteX9" fmla="*/ 7323861 w 10812348"/>
              <a:gd name="connsiteY9" fmla="*/ 891114 h 4262670"/>
              <a:gd name="connsiteX10" fmla="*/ 9128911 w 10812348"/>
              <a:gd name="connsiteY10" fmla="*/ 465 h 4262670"/>
              <a:gd name="connsiteX11" fmla="*/ 10812348 w 10812348"/>
              <a:gd name="connsiteY11" fmla="*/ 522979 h 4262670"/>
              <a:gd name="connsiteX0" fmla="*/ 0 w 10812348"/>
              <a:gd name="connsiteY0" fmla="*/ 1069244 h 4261697"/>
              <a:gd name="connsiteX1" fmla="*/ 2680609 w 10812348"/>
              <a:gd name="connsiteY1" fmla="*/ 1354252 h 4261697"/>
              <a:gd name="connsiteX2" fmla="*/ 1825586 w 10812348"/>
              <a:gd name="connsiteY2" fmla="*/ 2624912 h 4261697"/>
              <a:gd name="connsiteX3" fmla="*/ 2839587 w 10812348"/>
              <a:gd name="connsiteY3" fmla="*/ 3064299 h 4261697"/>
              <a:gd name="connsiteX4" fmla="*/ 2846864 w 10812348"/>
              <a:gd name="connsiteY4" fmla="*/ 3420558 h 4261697"/>
              <a:gd name="connsiteX5" fmla="*/ 4573741 w 10812348"/>
              <a:gd name="connsiteY5" fmla="*/ 4251831 h 4261697"/>
              <a:gd name="connsiteX6" fmla="*/ 6438928 w 10812348"/>
              <a:gd name="connsiteY6" fmla="*/ 2767415 h 4261697"/>
              <a:gd name="connsiteX7" fmla="*/ 7231806 w 10812348"/>
              <a:gd name="connsiteY7" fmla="*/ 2898043 h 4261697"/>
              <a:gd name="connsiteX8" fmla="*/ 8950781 w 10812348"/>
              <a:gd name="connsiteY8" fmla="*/ 1615509 h 4261697"/>
              <a:gd name="connsiteX9" fmla="*/ 7323861 w 10812348"/>
              <a:gd name="connsiteY9" fmla="*/ 891114 h 4261697"/>
              <a:gd name="connsiteX10" fmla="*/ 9128911 w 10812348"/>
              <a:gd name="connsiteY10" fmla="*/ 465 h 4261697"/>
              <a:gd name="connsiteX11" fmla="*/ 10812348 w 10812348"/>
              <a:gd name="connsiteY11" fmla="*/ 522979 h 4261697"/>
              <a:gd name="connsiteX0" fmla="*/ 0 w 10812348"/>
              <a:gd name="connsiteY0" fmla="*/ 1069244 h 4260006"/>
              <a:gd name="connsiteX1" fmla="*/ 2680609 w 10812348"/>
              <a:gd name="connsiteY1" fmla="*/ 1354252 h 4260006"/>
              <a:gd name="connsiteX2" fmla="*/ 1825586 w 10812348"/>
              <a:gd name="connsiteY2" fmla="*/ 2624912 h 4260006"/>
              <a:gd name="connsiteX3" fmla="*/ 2839587 w 10812348"/>
              <a:gd name="connsiteY3" fmla="*/ 3064299 h 4260006"/>
              <a:gd name="connsiteX4" fmla="*/ 2673332 w 10812348"/>
              <a:gd name="connsiteY4" fmla="*/ 3373057 h 4260006"/>
              <a:gd name="connsiteX5" fmla="*/ 4573741 w 10812348"/>
              <a:gd name="connsiteY5" fmla="*/ 4251831 h 4260006"/>
              <a:gd name="connsiteX6" fmla="*/ 6438928 w 10812348"/>
              <a:gd name="connsiteY6" fmla="*/ 2767415 h 4260006"/>
              <a:gd name="connsiteX7" fmla="*/ 7231806 w 10812348"/>
              <a:gd name="connsiteY7" fmla="*/ 2898043 h 4260006"/>
              <a:gd name="connsiteX8" fmla="*/ 8950781 w 10812348"/>
              <a:gd name="connsiteY8" fmla="*/ 1615509 h 4260006"/>
              <a:gd name="connsiteX9" fmla="*/ 7323861 w 10812348"/>
              <a:gd name="connsiteY9" fmla="*/ 891114 h 4260006"/>
              <a:gd name="connsiteX10" fmla="*/ 9128911 w 10812348"/>
              <a:gd name="connsiteY10" fmla="*/ 465 h 4260006"/>
              <a:gd name="connsiteX11" fmla="*/ 10812348 w 10812348"/>
              <a:gd name="connsiteY11" fmla="*/ 522979 h 4260006"/>
              <a:gd name="connsiteX0" fmla="*/ 0 w 10812348"/>
              <a:gd name="connsiteY0" fmla="*/ 1069244 h 4260006"/>
              <a:gd name="connsiteX1" fmla="*/ 2680609 w 10812348"/>
              <a:gd name="connsiteY1" fmla="*/ 1556132 h 4260006"/>
              <a:gd name="connsiteX2" fmla="*/ 1825586 w 10812348"/>
              <a:gd name="connsiteY2" fmla="*/ 2624912 h 4260006"/>
              <a:gd name="connsiteX3" fmla="*/ 2839587 w 10812348"/>
              <a:gd name="connsiteY3" fmla="*/ 3064299 h 4260006"/>
              <a:gd name="connsiteX4" fmla="*/ 2673332 w 10812348"/>
              <a:gd name="connsiteY4" fmla="*/ 3373057 h 4260006"/>
              <a:gd name="connsiteX5" fmla="*/ 4573741 w 10812348"/>
              <a:gd name="connsiteY5" fmla="*/ 4251831 h 4260006"/>
              <a:gd name="connsiteX6" fmla="*/ 6438928 w 10812348"/>
              <a:gd name="connsiteY6" fmla="*/ 2767415 h 4260006"/>
              <a:gd name="connsiteX7" fmla="*/ 7231806 w 10812348"/>
              <a:gd name="connsiteY7" fmla="*/ 2898043 h 4260006"/>
              <a:gd name="connsiteX8" fmla="*/ 8950781 w 10812348"/>
              <a:gd name="connsiteY8" fmla="*/ 1615509 h 4260006"/>
              <a:gd name="connsiteX9" fmla="*/ 7323861 w 10812348"/>
              <a:gd name="connsiteY9" fmla="*/ 891114 h 4260006"/>
              <a:gd name="connsiteX10" fmla="*/ 9128911 w 10812348"/>
              <a:gd name="connsiteY10" fmla="*/ 465 h 4260006"/>
              <a:gd name="connsiteX11" fmla="*/ 10812348 w 10812348"/>
              <a:gd name="connsiteY11" fmla="*/ 522979 h 4260006"/>
              <a:gd name="connsiteX0" fmla="*/ 0 w 10812348"/>
              <a:gd name="connsiteY0" fmla="*/ 1069244 h 4260006"/>
              <a:gd name="connsiteX1" fmla="*/ 2680609 w 10812348"/>
              <a:gd name="connsiteY1" fmla="*/ 1556132 h 4260006"/>
              <a:gd name="connsiteX2" fmla="*/ 1825586 w 10812348"/>
              <a:gd name="connsiteY2" fmla="*/ 2624912 h 4260006"/>
              <a:gd name="connsiteX3" fmla="*/ 2839587 w 10812348"/>
              <a:gd name="connsiteY3" fmla="*/ 3064299 h 4260006"/>
              <a:gd name="connsiteX4" fmla="*/ 2673332 w 10812348"/>
              <a:gd name="connsiteY4" fmla="*/ 3373057 h 4260006"/>
              <a:gd name="connsiteX5" fmla="*/ 4573741 w 10812348"/>
              <a:gd name="connsiteY5" fmla="*/ 4251831 h 4260006"/>
              <a:gd name="connsiteX6" fmla="*/ 6438928 w 10812348"/>
              <a:gd name="connsiteY6" fmla="*/ 2767415 h 4260006"/>
              <a:gd name="connsiteX7" fmla="*/ 7231806 w 10812348"/>
              <a:gd name="connsiteY7" fmla="*/ 2898043 h 4260006"/>
              <a:gd name="connsiteX8" fmla="*/ 8950781 w 10812348"/>
              <a:gd name="connsiteY8" fmla="*/ 1615509 h 4260006"/>
              <a:gd name="connsiteX9" fmla="*/ 7323861 w 10812348"/>
              <a:gd name="connsiteY9" fmla="*/ 891114 h 4260006"/>
              <a:gd name="connsiteX10" fmla="*/ 9128911 w 10812348"/>
              <a:gd name="connsiteY10" fmla="*/ 465 h 4260006"/>
              <a:gd name="connsiteX11" fmla="*/ 10812348 w 10812348"/>
              <a:gd name="connsiteY11" fmla="*/ 522979 h 4260006"/>
              <a:gd name="connsiteX0" fmla="*/ 0 w 10812348"/>
              <a:gd name="connsiteY0" fmla="*/ 1069244 h 4260006"/>
              <a:gd name="connsiteX1" fmla="*/ 2680609 w 10812348"/>
              <a:gd name="connsiteY1" fmla="*/ 1556132 h 4260006"/>
              <a:gd name="connsiteX2" fmla="*/ 1825586 w 10812348"/>
              <a:gd name="connsiteY2" fmla="*/ 2624912 h 4260006"/>
              <a:gd name="connsiteX3" fmla="*/ 2839587 w 10812348"/>
              <a:gd name="connsiteY3" fmla="*/ 3064299 h 4260006"/>
              <a:gd name="connsiteX4" fmla="*/ 2673332 w 10812348"/>
              <a:gd name="connsiteY4" fmla="*/ 3373057 h 4260006"/>
              <a:gd name="connsiteX5" fmla="*/ 4573741 w 10812348"/>
              <a:gd name="connsiteY5" fmla="*/ 4251831 h 4260006"/>
              <a:gd name="connsiteX6" fmla="*/ 6438928 w 10812348"/>
              <a:gd name="connsiteY6" fmla="*/ 2767415 h 4260006"/>
              <a:gd name="connsiteX7" fmla="*/ 7231806 w 10812348"/>
              <a:gd name="connsiteY7" fmla="*/ 2898043 h 4260006"/>
              <a:gd name="connsiteX8" fmla="*/ 8950781 w 10812348"/>
              <a:gd name="connsiteY8" fmla="*/ 1615509 h 4260006"/>
              <a:gd name="connsiteX9" fmla="*/ 7323861 w 10812348"/>
              <a:gd name="connsiteY9" fmla="*/ 891114 h 4260006"/>
              <a:gd name="connsiteX10" fmla="*/ 9128911 w 10812348"/>
              <a:gd name="connsiteY10" fmla="*/ 465 h 4260006"/>
              <a:gd name="connsiteX11" fmla="*/ 10812348 w 10812348"/>
              <a:gd name="connsiteY11" fmla="*/ 522979 h 4260006"/>
              <a:gd name="connsiteX0" fmla="*/ 0 w 10812348"/>
              <a:gd name="connsiteY0" fmla="*/ 1069244 h 4260006"/>
              <a:gd name="connsiteX1" fmla="*/ 2680609 w 10812348"/>
              <a:gd name="connsiteY1" fmla="*/ 1556132 h 4260006"/>
              <a:gd name="connsiteX2" fmla="*/ 1825586 w 10812348"/>
              <a:gd name="connsiteY2" fmla="*/ 2624912 h 4260006"/>
              <a:gd name="connsiteX3" fmla="*/ 2839587 w 10812348"/>
              <a:gd name="connsiteY3" fmla="*/ 3064299 h 4260006"/>
              <a:gd name="connsiteX4" fmla="*/ 2673332 w 10812348"/>
              <a:gd name="connsiteY4" fmla="*/ 3373057 h 4260006"/>
              <a:gd name="connsiteX5" fmla="*/ 4573741 w 10812348"/>
              <a:gd name="connsiteY5" fmla="*/ 4251831 h 4260006"/>
              <a:gd name="connsiteX6" fmla="*/ 6438928 w 10812348"/>
              <a:gd name="connsiteY6" fmla="*/ 2767415 h 4260006"/>
              <a:gd name="connsiteX7" fmla="*/ 7231806 w 10812348"/>
              <a:gd name="connsiteY7" fmla="*/ 2898043 h 4260006"/>
              <a:gd name="connsiteX8" fmla="*/ 8950781 w 10812348"/>
              <a:gd name="connsiteY8" fmla="*/ 1615509 h 4260006"/>
              <a:gd name="connsiteX9" fmla="*/ 7323861 w 10812348"/>
              <a:gd name="connsiteY9" fmla="*/ 891114 h 4260006"/>
              <a:gd name="connsiteX10" fmla="*/ 9128911 w 10812348"/>
              <a:gd name="connsiteY10" fmla="*/ 465 h 4260006"/>
              <a:gd name="connsiteX11" fmla="*/ 10812348 w 10812348"/>
              <a:gd name="connsiteY11" fmla="*/ 522979 h 4260006"/>
              <a:gd name="connsiteX0" fmla="*/ 0 w 10812348"/>
              <a:gd name="connsiteY0" fmla="*/ 1069244 h 4256826"/>
              <a:gd name="connsiteX1" fmla="*/ 2680609 w 10812348"/>
              <a:gd name="connsiteY1" fmla="*/ 1556132 h 4256826"/>
              <a:gd name="connsiteX2" fmla="*/ 1825586 w 10812348"/>
              <a:gd name="connsiteY2" fmla="*/ 2624912 h 4256826"/>
              <a:gd name="connsiteX3" fmla="*/ 2839587 w 10812348"/>
              <a:gd name="connsiteY3" fmla="*/ 3064299 h 4256826"/>
              <a:gd name="connsiteX4" fmla="*/ 2673332 w 10812348"/>
              <a:gd name="connsiteY4" fmla="*/ 3373057 h 4256826"/>
              <a:gd name="connsiteX5" fmla="*/ 4573741 w 10812348"/>
              <a:gd name="connsiteY5" fmla="*/ 4251831 h 4256826"/>
              <a:gd name="connsiteX6" fmla="*/ 6438928 w 10812348"/>
              <a:gd name="connsiteY6" fmla="*/ 2767415 h 4256826"/>
              <a:gd name="connsiteX7" fmla="*/ 7231806 w 10812348"/>
              <a:gd name="connsiteY7" fmla="*/ 2898043 h 4256826"/>
              <a:gd name="connsiteX8" fmla="*/ 8950781 w 10812348"/>
              <a:gd name="connsiteY8" fmla="*/ 1615509 h 4256826"/>
              <a:gd name="connsiteX9" fmla="*/ 7323861 w 10812348"/>
              <a:gd name="connsiteY9" fmla="*/ 891114 h 4256826"/>
              <a:gd name="connsiteX10" fmla="*/ 9128911 w 10812348"/>
              <a:gd name="connsiteY10" fmla="*/ 465 h 4256826"/>
              <a:gd name="connsiteX11" fmla="*/ 10812348 w 10812348"/>
              <a:gd name="connsiteY11" fmla="*/ 522979 h 4256826"/>
              <a:gd name="connsiteX0" fmla="*/ 0 w 10812348"/>
              <a:gd name="connsiteY0" fmla="*/ 1069244 h 4256826"/>
              <a:gd name="connsiteX1" fmla="*/ 2680609 w 10812348"/>
              <a:gd name="connsiteY1" fmla="*/ 1556132 h 4256826"/>
              <a:gd name="connsiteX2" fmla="*/ 1825586 w 10812348"/>
              <a:gd name="connsiteY2" fmla="*/ 2624912 h 4256826"/>
              <a:gd name="connsiteX3" fmla="*/ 2839587 w 10812348"/>
              <a:gd name="connsiteY3" fmla="*/ 3064299 h 4256826"/>
              <a:gd name="connsiteX4" fmla="*/ 2673332 w 10812348"/>
              <a:gd name="connsiteY4" fmla="*/ 3373057 h 4256826"/>
              <a:gd name="connsiteX5" fmla="*/ 4573741 w 10812348"/>
              <a:gd name="connsiteY5" fmla="*/ 4251831 h 4256826"/>
              <a:gd name="connsiteX6" fmla="*/ 6438928 w 10812348"/>
              <a:gd name="connsiteY6" fmla="*/ 2767415 h 4256826"/>
              <a:gd name="connsiteX7" fmla="*/ 7538824 w 10812348"/>
              <a:gd name="connsiteY7" fmla="*/ 2957420 h 4256826"/>
              <a:gd name="connsiteX8" fmla="*/ 8950781 w 10812348"/>
              <a:gd name="connsiteY8" fmla="*/ 1615509 h 4256826"/>
              <a:gd name="connsiteX9" fmla="*/ 7323861 w 10812348"/>
              <a:gd name="connsiteY9" fmla="*/ 891114 h 4256826"/>
              <a:gd name="connsiteX10" fmla="*/ 9128911 w 10812348"/>
              <a:gd name="connsiteY10" fmla="*/ 465 h 4256826"/>
              <a:gd name="connsiteX11" fmla="*/ 10812348 w 10812348"/>
              <a:gd name="connsiteY11" fmla="*/ 522979 h 4256826"/>
              <a:gd name="connsiteX0" fmla="*/ 0 w 10812348"/>
              <a:gd name="connsiteY0" fmla="*/ 1069244 h 4256826"/>
              <a:gd name="connsiteX1" fmla="*/ 2680609 w 10812348"/>
              <a:gd name="connsiteY1" fmla="*/ 1556132 h 4256826"/>
              <a:gd name="connsiteX2" fmla="*/ 1825586 w 10812348"/>
              <a:gd name="connsiteY2" fmla="*/ 2624912 h 4256826"/>
              <a:gd name="connsiteX3" fmla="*/ 2839587 w 10812348"/>
              <a:gd name="connsiteY3" fmla="*/ 3064299 h 4256826"/>
              <a:gd name="connsiteX4" fmla="*/ 2673332 w 10812348"/>
              <a:gd name="connsiteY4" fmla="*/ 3373057 h 4256826"/>
              <a:gd name="connsiteX5" fmla="*/ 4573741 w 10812348"/>
              <a:gd name="connsiteY5" fmla="*/ 4251831 h 4256826"/>
              <a:gd name="connsiteX6" fmla="*/ 6438928 w 10812348"/>
              <a:gd name="connsiteY6" fmla="*/ 2767415 h 4256826"/>
              <a:gd name="connsiteX7" fmla="*/ 7538824 w 10812348"/>
              <a:gd name="connsiteY7" fmla="*/ 2957420 h 4256826"/>
              <a:gd name="connsiteX8" fmla="*/ 8950781 w 10812348"/>
              <a:gd name="connsiteY8" fmla="*/ 1615509 h 4256826"/>
              <a:gd name="connsiteX9" fmla="*/ 7323861 w 10812348"/>
              <a:gd name="connsiteY9" fmla="*/ 891114 h 4256826"/>
              <a:gd name="connsiteX10" fmla="*/ 9128911 w 10812348"/>
              <a:gd name="connsiteY10" fmla="*/ 465 h 4256826"/>
              <a:gd name="connsiteX11" fmla="*/ 10812348 w 10812348"/>
              <a:gd name="connsiteY11" fmla="*/ 522979 h 4256826"/>
              <a:gd name="connsiteX0" fmla="*/ 0 w 10812348"/>
              <a:gd name="connsiteY0" fmla="*/ 1069244 h 4256826"/>
              <a:gd name="connsiteX1" fmla="*/ 2680609 w 10812348"/>
              <a:gd name="connsiteY1" fmla="*/ 1556132 h 4256826"/>
              <a:gd name="connsiteX2" fmla="*/ 1825586 w 10812348"/>
              <a:gd name="connsiteY2" fmla="*/ 2624912 h 4256826"/>
              <a:gd name="connsiteX3" fmla="*/ 2839587 w 10812348"/>
              <a:gd name="connsiteY3" fmla="*/ 3064299 h 4256826"/>
              <a:gd name="connsiteX4" fmla="*/ 2673332 w 10812348"/>
              <a:gd name="connsiteY4" fmla="*/ 3373057 h 4256826"/>
              <a:gd name="connsiteX5" fmla="*/ 4573741 w 10812348"/>
              <a:gd name="connsiteY5" fmla="*/ 4251831 h 4256826"/>
              <a:gd name="connsiteX6" fmla="*/ 6438928 w 10812348"/>
              <a:gd name="connsiteY6" fmla="*/ 2767415 h 4256826"/>
              <a:gd name="connsiteX7" fmla="*/ 7538824 w 10812348"/>
              <a:gd name="connsiteY7" fmla="*/ 2957420 h 4256826"/>
              <a:gd name="connsiteX8" fmla="*/ 8950781 w 10812348"/>
              <a:gd name="connsiteY8" fmla="*/ 1615509 h 4256826"/>
              <a:gd name="connsiteX9" fmla="*/ 7323861 w 10812348"/>
              <a:gd name="connsiteY9" fmla="*/ 891114 h 4256826"/>
              <a:gd name="connsiteX10" fmla="*/ 9128911 w 10812348"/>
              <a:gd name="connsiteY10" fmla="*/ 465 h 4256826"/>
              <a:gd name="connsiteX11" fmla="*/ 10812348 w 10812348"/>
              <a:gd name="connsiteY11" fmla="*/ 522979 h 4256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812348" h="4256826">
                <a:moveTo>
                  <a:pt x="0" y="1069244"/>
                </a:moveTo>
                <a:cubicBezTo>
                  <a:pt x="1065810" y="1250342"/>
                  <a:pt x="2509830" y="1439358"/>
                  <a:pt x="2680609" y="1556132"/>
                </a:cubicBezTo>
                <a:cubicBezTo>
                  <a:pt x="2851388" y="1672906"/>
                  <a:pt x="1692302" y="2516055"/>
                  <a:pt x="1825586" y="2624912"/>
                </a:cubicBezTo>
                <a:cubicBezTo>
                  <a:pt x="1958870" y="2733769"/>
                  <a:pt x="2698296" y="2939608"/>
                  <a:pt x="2839587" y="3064299"/>
                </a:cubicBezTo>
                <a:cubicBezTo>
                  <a:pt x="2980878" y="3188990"/>
                  <a:pt x="2477746" y="3258262"/>
                  <a:pt x="2673332" y="3373057"/>
                </a:cubicBezTo>
                <a:cubicBezTo>
                  <a:pt x="2868918" y="3487852"/>
                  <a:pt x="4426692" y="4329021"/>
                  <a:pt x="4573741" y="4251831"/>
                </a:cubicBezTo>
                <a:cubicBezTo>
                  <a:pt x="4720790" y="4174641"/>
                  <a:pt x="6305159" y="2852522"/>
                  <a:pt x="6438928" y="2767415"/>
                </a:cubicBezTo>
                <a:cubicBezTo>
                  <a:pt x="6572697" y="2682308"/>
                  <a:pt x="7440550" y="3030650"/>
                  <a:pt x="7538824" y="2957420"/>
                </a:cubicBezTo>
                <a:cubicBezTo>
                  <a:pt x="7637098" y="2884190"/>
                  <a:pt x="8986608" y="1959893"/>
                  <a:pt x="8950781" y="1615509"/>
                </a:cubicBezTo>
                <a:cubicBezTo>
                  <a:pt x="8914954" y="1271125"/>
                  <a:pt x="7120641" y="1053410"/>
                  <a:pt x="7323861" y="891114"/>
                </a:cubicBezTo>
                <a:cubicBezTo>
                  <a:pt x="7527081" y="728818"/>
                  <a:pt x="8680981" y="-21306"/>
                  <a:pt x="9128911" y="465"/>
                </a:cubicBezTo>
                <a:cubicBezTo>
                  <a:pt x="9576841" y="22236"/>
                  <a:pt x="10468976" y="451727"/>
                  <a:pt x="10812348" y="522979"/>
                </a:cubicBezTo>
              </a:path>
            </a:pathLst>
          </a:custGeom>
          <a:noFill/>
          <a:ln w="762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9436925" y="2491291"/>
            <a:ext cx="27550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Экологическая ситуация ухудшается накоплением мусора, в том числе покрышек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02253" y="3017619"/>
            <a:ext cx="19834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Высок общественный запрос на увеличение зеленых насаждений.</a:t>
            </a:r>
          </a:p>
        </p:txBody>
      </p:sp>
      <p:sp>
        <p:nvSpPr>
          <p:cNvPr id="66" name="Овал 65"/>
          <p:cNvSpPr/>
          <p:nvPr/>
        </p:nvSpPr>
        <p:spPr>
          <a:xfrm>
            <a:off x="1283228" y="2584464"/>
            <a:ext cx="451262" cy="285901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5131948" y="5745500"/>
            <a:ext cx="451262" cy="285901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7776952" y="4486044"/>
            <a:ext cx="451262" cy="285901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10649420" y="1990247"/>
            <a:ext cx="451262" cy="285901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9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AFB29A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D93DAFB4-0BD6-71CE-83BD-D096D4578F06}"/>
              </a:ext>
            </a:extLst>
          </p:cNvPr>
          <p:cNvSpPr/>
          <p:nvPr/>
        </p:nvSpPr>
        <p:spPr>
          <a:xfrm rot="2578865">
            <a:off x="6754607" y="-2688080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ADE3AAC3-5DC4-097E-719B-3765D17F00C8}"/>
              </a:ext>
            </a:extLst>
          </p:cNvPr>
          <p:cNvSpPr/>
          <p:nvPr/>
        </p:nvSpPr>
        <p:spPr>
          <a:xfrm rot="2578865">
            <a:off x="2221972" y="3085247"/>
            <a:ext cx="5999089" cy="6339912"/>
          </a:xfrm>
          <a:prstGeom prst="ellipse">
            <a:avLst/>
          </a:prstGeom>
          <a:solidFill>
            <a:srgbClr val="6EA586">
              <a:alpha val="11000"/>
            </a:srgbClr>
          </a:solidFill>
          <a:ln>
            <a:solidFill>
              <a:srgbClr val="61A67B"/>
            </a:solidFill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4" b="99479" l="10000" r="90000">
                        <a14:foregroundMark x1="23333" y1="68333" x2="23438" y2="77813"/>
                        <a14:foregroundMark x1="23542" y1="68229" x2="28229" y2="66771"/>
                        <a14:foregroundMark x1="28646" y1="68854" x2="32396" y2="70833"/>
                        <a14:foregroundMark x1="25104" y1="71563" x2="27708" y2="72188"/>
                        <a14:foregroundMark x1="72708" y1="73229" x2="77292" y2="77604"/>
                        <a14:foregroundMark x1="77813" y1="80521" x2="77604" y2="87500"/>
                        <a14:foregroundMark x1="73854" y1="89375" x2="78125" y2="87708"/>
                        <a14:foregroundMark x1="30208" y1="86458" x2="31979" y2="88958"/>
                        <a14:foregroundMark x1="38229" y1="98750" x2="40938" y2="97604"/>
                        <a14:backgroundMark x1="21771" y1="34688" x2="23750" y2="35521"/>
                        <a14:backgroundMark x1="30417" y1="33854" x2="31771" y2="34063"/>
                        <a14:backgroundMark x1="35208" y1="38229" x2="36250" y2="37188"/>
                        <a14:backgroundMark x1="26979" y1="39688" x2="28333" y2="38646"/>
                        <a14:backgroundMark x1="31667" y1="43333" x2="32708" y2="42708"/>
                        <a14:backgroundMark x1="34896" y1="43542" x2="34896" y2="43542"/>
                        <a14:backgroundMark x1="36563" y1="49063" x2="37292" y2="47292"/>
                        <a14:backgroundMark x1="40833" y1="48333" x2="42083" y2="48333"/>
                        <a14:backgroundMark x1="39896" y1="42604" x2="40208" y2="42292"/>
                        <a14:backgroundMark x1="38229" y1="38333" x2="39167" y2="37917"/>
                        <a14:backgroundMark x1="42500" y1="37292" x2="42917" y2="35625"/>
                        <a14:backgroundMark x1="44688" y1="36979" x2="44688" y2="36979"/>
                        <a14:backgroundMark x1="49271" y1="35938" x2="49479" y2="35000"/>
                        <a14:backgroundMark x1="51354" y1="35938" x2="51354" y2="35313"/>
                        <a14:backgroundMark x1="46875" y1="40938" x2="47396" y2="39792"/>
                        <a14:backgroundMark x1="49792" y1="41250" x2="49896" y2="40104"/>
                        <a14:backgroundMark x1="44583" y1="46771" x2="44583" y2="45104"/>
                        <a14:backgroundMark x1="48229" y1="46458" x2="48229" y2="46458"/>
                        <a14:backgroundMark x1="52396" y1="44792" x2="53125" y2="44375"/>
                        <a14:backgroundMark x1="54479" y1="46250" x2="54688" y2="45417"/>
                        <a14:backgroundMark x1="59271" y1="42917" x2="58021" y2="43438"/>
                        <a14:backgroundMark x1="54688" y1="40104" x2="54688" y2="39167"/>
                        <a14:backgroundMark x1="56146" y1="34063" x2="55833" y2="33646"/>
                        <a14:backgroundMark x1="57917" y1="34479" x2="57917" y2="33646"/>
                        <a14:backgroundMark x1="60833" y1="37813" x2="60833" y2="36875"/>
                        <a14:backgroundMark x1="64063" y1="38438" x2="65208" y2="37292"/>
                        <a14:backgroundMark x1="66042" y1="41875" x2="66042" y2="40625"/>
                        <a14:backgroundMark x1="60938" y1="45208" x2="61563" y2="43333"/>
                        <a14:backgroundMark x1="64688" y1="47500" x2="64479" y2="46458"/>
                        <a14:backgroundMark x1="67708" y1="49167" x2="67708" y2="47917"/>
                        <a14:backgroundMark x1="72708" y1="46354" x2="72708" y2="45417"/>
                        <a14:backgroundMark x1="68125" y1="43021" x2="68438" y2="39688"/>
                        <a14:backgroundMark x1="75313" y1="47500" x2="76979" y2="4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987" y="625714"/>
            <a:ext cx="5821765" cy="582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E7F01FF-9A1A-0CB8-0343-3C3497EA6599}"/>
              </a:ext>
            </a:extLst>
          </p:cNvPr>
          <p:cNvSpPr/>
          <p:nvPr/>
        </p:nvSpPr>
        <p:spPr>
          <a:xfrm>
            <a:off x="-74836" y="1094464"/>
            <a:ext cx="4878139" cy="6528775"/>
          </a:xfrm>
          <a:prstGeom prst="rect">
            <a:avLst/>
          </a:prstGeom>
          <a:blipFill dpi="0" rotWithShape="1">
            <a:blip r:embed="rId4">
              <a:alphaModFix amt="42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DB8667E-AE7C-F315-4269-0F89F1B16D06}"/>
              </a:ext>
            </a:extLst>
          </p:cNvPr>
          <p:cNvSpPr txBox="1"/>
          <p:nvPr/>
        </p:nvSpPr>
        <p:spPr>
          <a:xfrm>
            <a:off x="1195856" y="102772"/>
            <a:ext cx="9042291" cy="3170099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0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Газонные решётки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E9D5CD3-9DF5-9BA7-1A50-36A7A27F534F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73DA956A-E818-C747-74C4-03EA2B9A35AD}"/>
              </a:ext>
            </a:extLst>
          </p:cNvPr>
          <p:cNvCxnSpPr>
            <a:cxnSpLocks/>
          </p:cNvCxnSpPr>
          <p:nvPr/>
        </p:nvCxnSpPr>
        <p:spPr>
          <a:xfrm>
            <a:off x="0" y="2673825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892E67C-328A-CECF-C3AC-D6B11BD8F0E2}"/>
              </a:ext>
            </a:extLst>
          </p:cNvPr>
          <p:cNvSpPr txBox="1"/>
          <p:nvPr/>
        </p:nvSpPr>
        <p:spPr>
          <a:xfrm rot="5400000">
            <a:off x="-360377" y="3287453"/>
            <a:ext cx="1536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453A58D-0FC8-5B09-8140-82BA25F7519A}"/>
              </a:ext>
            </a:extLst>
          </p:cNvPr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13" name="Скругленный прямоугольник 4">
            <a:extLst>
              <a:ext uri="{FF2B5EF4-FFF2-40B4-BE49-F238E27FC236}">
                <a16:creationId xmlns="" xmlns:a16="http://schemas.microsoft.com/office/drawing/2014/main" id="{636C1FA3-7E41-BD0C-846D-9CBFC2E46D01}"/>
              </a:ext>
            </a:extLst>
          </p:cNvPr>
          <p:cNvSpPr/>
          <p:nvPr/>
        </p:nvSpPr>
        <p:spPr>
          <a:xfrm rot="14677648">
            <a:off x="3430762" y="6634444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4">
            <a:extLst>
              <a:ext uri="{FF2B5EF4-FFF2-40B4-BE49-F238E27FC236}">
                <a16:creationId xmlns="" xmlns:a16="http://schemas.microsoft.com/office/drawing/2014/main" id="{62337968-3BCC-A911-0792-3FABB101A5A5}"/>
              </a:ext>
            </a:extLst>
          </p:cNvPr>
          <p:cNvSpPr/>
          <p:nvPr/>
        </p:nvSpPr>
        <p:spPr>
          <a:xfrm rot="14677648">
            <a:off x="4238284" y="6338240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="" xmlns:a16="http://schemas.microsoft.com/office/drawing/2014/main" id="{36BE149D-92F9-F3D3-4F6A-98022FA3C7CC}"/>
              </a:ext>
            </a:extLst>
          </p:cNvPr>
          <p:cNvSpPr/>
          <p:nvPr/>
        </p:nvSpPr>
        <p:spPr>
          <a:xfrm rot="14677648">
            <a:off x="4296196" y="6930649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="" xmlns:a16="http://schemas.microsoft.com/office/drawing/2014/main" id="{10B7AA70-C27F-4F10-9EDE-4C94C6E6D80E}"/>
              </a:ext>
            </a:extLst>
          </p:cNvPr>
          <p:cNvSpPr/>
          <p:nvPr/>
        </p:nvSpPr>
        <p:spPr>
          <a:xfrm rot="17138938">
            <a:off x="5535554" y="-3984508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чко с текстом: прямоугольное со скругленными углами 16">
            <a:extLst>
              <a:ext uri="{FF2B5EF4-FFF2-40B4-BE49-F238E27FC236}">
                <a16:creationId xmlns="" xmlns:a16="http://schemas.microsoft.com/office/drawing/2014/main" id="{88807429-5652-D8A4-4300-B425C1C372D9}"/>
              </a:ext>
            </a:extLst>
          </p:cNvPr>
          <p:cNvSpPr/>
          <p:nvPr/>
        </p:nvSpPr>
        <p:spPr>
          <a:xfrm rot="10800000">
            <a:off x="999378" y="3387400"/>
            <a:ext cx="6934562" cy="2580913"/>
          </a:xfrm>
          <a:prstGeom prst="wedgeRoundRectCallout">
            <a:avLst>
              <a:gd name="adj1" fmla="val -65060"/>
              <a:gd name="adj2" fmla="val 49910"/>
              <a:gd name="adj3" fmla="val 16667"/>
            </a:avLst>
          </a:prstGeom>
          <a:solidFill>
            <a:schemeClr val="accent6">
              <a:lumMod val="75000"/>
              <a:alpha val="42000"/>
            </a:schemeClr>
          </a:solidFill>
          <a:ln w="28575">
            <a:solidFill>
              <a:srgbClr val="565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50779" y="3710295"/>
            <a:ext cx="68317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Решётка </a:t>
            </a:r>
            <a:r>
              <a:rPr lang="ru-RU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– </a:t>
            </a:r>
            <a:r>
              <a:rPr lang="ru-RU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объемная конструкция </a:t>
            </a:r>
            <a:r>
              <a:rPr lang="ru-RU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с </a:t>
            </a:r>
            <a:r>
              <a:rPr lang="ru-RU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ячейками, являющаяся </a:t>
            </a:r>
            <a:r>
              <a:rPr lang="ru-RU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каркасом </a:t>
            </a:r>
            <a:r>
              <a:rPr lang="ru-RU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газона </a:t>
            </a:r>
            <a:r>
              <a:rPr lang="ru-RU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 защищающая его и грунт</a:t>
            </a:r>
            <a:endParaRPr lang="ru-RU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0"/>
            <a:ext cx="12192000" cy="6905749"/>
          </a:xfrm>
          <a:prstGeom prst="rect">
            <a:avLst/>
          </a:prstGeom>
          <a:solidFill>
            <a:srgbClr val="AFB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4969FDD0-31BB-80DA-6817-136EE4E4FBA9}"/>
              </a:ext>
            </a:extLst>
          </p:cNvPr>
          <p:cNvSpPr/>
          <p:nvPr/>
        </p:nvSpPr>
        <p:spPr>
          <a:xfrm rot="2578865">
            <a:off x="9449298" y="249302"/>
            <a:ext cx="5999089" cy="6339912"/>
          </a:xfrm>
          <a:prstGeom prst="ellipse">
            <a:avLst/>
          </a:prstGeom>
          <a:solidFill>
            <a:srgbClr val="6EA586">
              <a:alpha val="11000"/>
            </a:srgbClr>
          </a:solidFill>
          <a:ln>
            <a:solidFill>
              <a:srgbClr val="61A67B"/>
            </a:solidFill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3759DF-8DC2-F3D2-1010-D8BF26421899}"/>
              </a:ext>
            </a:extLst>
          </p:cNvPr>
          <p:cNvSpPr txBox="1"/>
          <p:nvPr/>
        </p:nvSpPr>
        <p:spPr>
          <a:xfrm>
            <a:off x="3855548" y="543187"/>
            <a:ext cx="721641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rial" panose="020B0604020202020204" pitchFamily="34" charset="0"/>
              </a:rPr>
              <a:t>Ценностное предложение</a:t>
            </a:r>
            <a:endParaRPr lang="ru-RU" sz="6600" b="1" dirty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rial" panose="020B0604020202020204" pitchFamily="34" charset="0"/>
            </a:endParaRPr>
          </a:p>
          <a:p>
            <a:endParaRPr lang="ru-KZ" dirty="0">
              <a:latin typeface="Century Gothic" panose="020B0502020202020204" pitchFamily="34" charset="0"/>
            </a:endParaRPr>
          </a:p>
        </p:txBody>
      </p:sp>
      <p:sp>
        <p:nvSpPr>
          <p:cNvPr id="13" name="Скругленный прямоугольник 4"/>
          <p:cNvSpPr/>
          <p:nvPr/>
        </p:nvSpPr>
        <p:spPr>
          <a:xfrm rot="16578853">
            <a:off x="10960201" y="-3985468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4"/>
          <p:cNvSpPr/>
          <p:nvPr/>
        </p:nvSpPr>
        <p:spPr>
          <a:xfrm rot="16578853">
            <a:off x="10625714" y="-3734164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4" y="125839"/>
            <a:ext cx="2968549" cy="1458163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-5264134" y="5615203"/>
            <a:ext cx="5287884" cy="6021611"/>
            <a:chOff x="-3570152" y="5191262"/>
            <a:chExt cx="5287884" cy="6021611"/>
          </a:xfrm>
        </p:grpSpPr>
        <p:sp>
          <p:nvSpPr>
            <p:cNvPr id="25" name="Скругленный прямоугольник 4"/>
            <p:cNvSpPr/>
            <p:nvPr/>
          </p:nvSpPr>
          <p:spPr>
            <a:xfrm rot="16578853">
              <a:off x="-4066936" y="6235728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rgbClr val="565B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кругленный прямоугольник 4"/>
            <p:cNvSpPr/>
            <p:nvPr/>
          </p:nvSpPr>
          <p:spPr>
            <a:xfrm rot="16578853">
              <a:off x="-4318414" y="5939524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rgbClr val="565B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Скругленный прямоугольник 4"/>
            <p:cNvSpPr/>
            <p:nvPr/>
          </p:nvSpPr>
          <p:spPr>
            <a:xfrm rot="16578853">
              <a:off x="-3259414" y="5939524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1" name="TextBox 30"/>
          <p:cNvSpPr txBox="1"/>
          <p:nvPr/>
        </p:nvSpPr>
        <p:spPr>
          <a:xfrm rot="5400000">
            <a:off x="-293792" y="1883442"/>
            <a:ext cx="1368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  <a:p>
            <a:endParaRPr lang="ru-RU" sz="22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29637CE2-83BB-C53E-8CC9-65FCA1E31F0F}"/>
              </a:ext>
            </a:extLst>
          </p:cNvPr>
          <p:cNvCxnSpPr>
            <a:cxnSpLocks/>
          </p:cNvCxnSpPr>
          <p:nvPr/>
        </p:nvCxnSpPr>
        <p:spPr>
          <a:xfrm>
            <a:off x="0" y="1584001"/>
            <a:ext cx="23750" cy="1368323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5400000">
            <a:off x="-156093" y="3537902"/>
            <a:ext cx="1128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34" name="TextBox 33"/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45" name="Прямоугольник с двумя скругленными соседними углами 44"/>
          <p:cNvSpPr/>
          <p:nvPr/>
        </p:nvSpPr>
        <p:spPr>
          <a:xfrm rot="5400000">
            <a:off x="-1374781" y="4830543"/>
            <a:ext cx="351140" cy="38770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349579" y="2709066"/>
            <a:ext cx="70568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 </a:t>
            </a:r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Благодаря решётке </a:t>
            </a:r>
            <a:r>
              <a:rPr lang="ru-RU" sz="2200" dirty="0">
                <a:solidFill>
                  <a:srgbClr val="565B3F"/>
                </a:solidFill>
                <a:latin typeface="Century Gothic" panose="020B0502020202020204" pitchFamily="34" charset="0"/>
              </a:rPr>
              <a:t>газон можно высаживать теперь на автостоянках, спортивных площадках и других </a:t>
            </a:r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участках</a:t>
            </a:r>
          </a:p>
          <a:p>
            <a:pPr algn="r"/>
            <a:endParaRPr lang="ru-RU" sz="2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487">
                        <a14:backgroundMark x1="8462" y1="18846" x2="7436" y2="14808"/>
                        <a14:backgroundMark x1="13205" y1="16346" x2="12436" y2="13269"/>
                        <a14:backgroundMark x1="11026" y1="18077" x2="11026" y2="16154"/>
                        <a14:backgroundMark x1="16667" y1="27500" x2="14359" y2="24231"/>
                        <a14:backgroundMark x1="12949" y1="29038" x2="13718" y2="28846"/>
                        <a14:backgroundMark x1="15256" y1="31538" x2="13974" y2="31538"/>
                        <a14:backgroundMark x1="16026" y1="41731" x2="17308" y2="40192"/>
                        <a14:backgroundMark x1="17308" y1="46154" x2="18077" y2="43846"/>
                        <a14:backgroundMark x1="15128" y1="52885" x2="14744" y2="50769"/>
                        <a14:backgroundMark x1="11410" y1="55385" x2="12179" y2="54423"/>
                        <a14:backgroundMark x1="11026" y1="38846" x2="11667" y2="35385"/>
                        <a14:backgroundMark x1="8333" y1="43846" x2="8846" y2="41923"/>
                        <a14:backgroundMark x1="6923" y1="42500" x2="5769" y2="42115"/>
                        <a14:backgroundMark x1="10128" y1="44423" x2="10128" y2="44423"/>
                        <a14:backgroundMark x1="12051" y1="43269" x2="11410" y2="42885"/>
                        <a14:backgroundMark x1="28205" y1="66538" x2="27564" y2="64038"/>
                        <a14:backgroundMark x1="29744" y1="70769" x2="29231" y2="70962"/>
                        <a14:backgroundMark x1="29231" y1="70962" x2="29231" y2="70962"/>
                        <a14:backgroundMark x1="32179" y1="79615" x2="33590" y2="79808"/>
                        <a14:backgroundMark x1="34487" y1="86731" x2="33590" y2="84231"/>
                        <a14:backgroundMark x1="28462" y1="82885" x2="29744" y2="81346"/>
                        <a14:backgroundMark x1="18205" y1="83846" x2="19744" y2="82115"/>
                        <a14:backgroundMark x1="22821" y1="81154" x2="22821" y2="78654"/>
                        <a14:backgroundMark x1="24231" y1="86731" x2="24359" y2="85577"/>
                        <a14:backgroundMark x1="9744" y1="82500" x2="9103" y2="83077"/>
                        <a14:backgroundMark x1="13974" y1="79231" x2="12436" y2="79231"/>
                        <a14:backgroundMark x1="14359" y1="85577" x2="13974" y2="85577"/>
                        <a14:backgroundMark x1="10256" y1="66538" x2="8205" y2="63654"/>
                        <a14:backgroundMark x1="7051" y1="69423" x2="6667" y2="71154"/>
                        <a14:backgroundMark x1="3974" y1="70577" x2="5128" y2="71154"/>
                        <a14:backgroundMark x1="8462" y1="74038" x2="7564" y2="73654"/>
                        <a14:backgroundMark x1="10128" y1="70769" x2="9744" y2="70769"/>
                        <a14:backgroundMark x1="18718" y1="63269" x2="18205" y2="65192"/>
                        <a14:backgroundMark x1="15128" y1="68654" x2="15128" y2="67115"/>
                        <a14:backgroundMark x1="19103" y1="70192" x2="19744" y2="70769"/>
                        <a14:backgroundMark x1="19615" y1="54423" x2="20641" y2="52885"/>
                        <a14:backgroundMark x1="15256" y1="57115" x2="15256" y2="56154"/>
                        <a14:backgroundMark x1="22179" y1="50769" x2="24359" y2="52500"/>
                        <a14:backgroundMark x1="22179" y1="2692" x2="27051" y2="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7705" y="2323474"/>
            <a:ext cx="5191858" cy="346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75959" y="3870233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Помогает: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Выровнять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участок,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Минимизировать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объем воды в грунте.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Защитить от эрозии почву и газон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Защитить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корневую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шейку</a:t>
            </a:r>
          </a:p>
        </p:txBody>
      </p:sp>
    </p:spTree>
    <p:extLst>
      <p:ext uri="{BB962C8B-B14F-4D97-AF65-F5344CB8AC3E}">
        <p14:creationId xmlns:p14="http://schemas.microsoft.com/office/powerpoint/2010/main" val="263670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-9743"/>
            <a:ext cx="12192000" cy="6904256"/>
          </a:xfrm>
          <a:prstGeom prst="rect">
            <a:avLst/>
          </a:prstGeom>
          <a:solidFill>
            <a:srgbClr val="AFB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4969FDD0-31BB-80DA-6817-136EE4E4FBA9}"/>
              </a:ext>
            </a:extLst>
          </p:cNvPr>
          <p:cNvSpPr/>
          <p:nvPr/>
        </p:nvSpPr>
        <p:spPr>
          <a:xfrm rot="2578865">
            <a:off x="9449298" y="249302"/>
            <a:ext cx="5999089" cy="6339912"/>
          </a:xfrm>
          <a:prstGeom prst="ellipse">
            <a:avLst/>
          </a:prstGeom>
          <a:solidFill>
            <a:srgbClr val="6EA586">
              <a:alpha val="11000"/>
            </a:srgbClr>
          </a:solidFill>
          <a:ln>
            <a:solidFill>
              <a:srgbClr val="61A67B"/>
            </a:solidFill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3759DF-8DC2-F3D2-1010-D8BF26421899}"/>
              </a:ext>
            </a:extLst>
          </p:cNvPr>
          <p:cNvSpPr txBox="1"/>
          <p:nvPr/>
        </p:nvSpPr>
        <p:spPr>
          <a:xfrm>
            <a:off x="2536796" y="639702"/>
            <a:ext cx="65406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rial" panose="020B0604020202020204" pitchFamily="34" charset="0"/>
              </a:rPr>
              <a:t>Сегмент ЦА:</a:t>
            </a:r>
          </a:p>
          <a:p>
            <a:endParaRPr lang="ru-KZ" dirty="0">
              <a:latin typeface="Century Gothic" panose="020B0502020202020204" pitchFamily="34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 rot="1158719">
            <a:off x="8988024" y="4213554"/>
            <a:ext cx="6552811" cy="5004144"/>
            <a:chOff x="6837829" y="3285580"/>
            <a:chExt cx="6552811" cy="5004144"/>
          </a:xfrm>
        </p:grpSpPr>
        <p:sp>
          <p:nvSpPr>
            <p:cNvPr id="5" name="Скругленный прямоугольник 4"/>
            <p:cNvSpPr/>
            <p:nvPr/>
          </p:nvSpPr>
          <p:spPr>
            <a:xfrm rot="789298">
              <a:off x="7581928" y="4338310"/>
              <a:ext cx="5808712" cy="3844637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4"/>
            <p:cNvSpPr/>
            <p:nvPr/>
          </p:nvSpPr>
          <p:spPr>
            <a:xfrm rot="20779850">
              <a:off x="7241580" y="3285580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rgbClr val="565B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4"/>
            <p:cNvSpPr/>
            <p:nvPr/>
          </p:nvSpPr>
          <p:spPr>
            <a:xfrm rot="1144255">
              <a:off x="6837829" y="3675740"/>
              <a:ext cx="5957455" cy="46139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4"/>
            <p:cNvSpPr/>
            <p:nvPr/>
          </p:nvSpPr>
          <p:spPr>
            <a:xfrm>
              <a:off x="7024388" y="3419257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040" y="36513"/>
            <a:ext cx="5143500" cy="6858000"/>
          </a:xfrm>
          <a:prstGeom prst="rect">
            <a:avLst/>
          </a:prstGeom>
        </p:spPr>
      </p:pic>
      <p:sp>
        <p:nvSpPr>
          <p:cNvPr id="13" name="Скругленный прямоугольник 4"/>
          <p:cNvSpPr/>
          <p:nvPr/>
        </p:nvSpPr>
        <p:spPr>
          <a:xfrm rot="16578853">
            <a:off x="10960201" y="-3985468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4"/>
          <p:cNvSpPr/>
          <p:nvPr/>
        </p:nvSpPr>
        <p:spPr>
          <a:xfrm rot="16578853">
            <a:off x="10625714" y="-3734164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4" y="125839"/>
            <a:ext cx="2968549" cy="1458163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-5264134" y="5615203"/>
            <a:ext cx="5287884" cy="6021611"/>
            <a:chOff x="-3570152" y="5191262"/>
            <a:chExt cx="5287884" cy="6021611"/>
          </a:xfrm>
        </p:grpSpPr>
        <p:sp>
          <p:nvSpPr>
            <p:cNvPr id="25" name="Скругленный прямоугольник 4"/>
            <p:cNvSpPr/>
            <p:nvPr/>
          </p:nvSpPr>
          <p:spPr>
            <a:xfrm rot="16578853">
              <a:off x="-4066936" y="6235728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rgbClr val="565B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кругленный прямоугольник 4"/>
            <p:cNvSpPr/>
            <p:nvPr/>
          </p:nvSpPr>
          <p:spPr>
            <a:xfrm rot="16578853">
              <a:off x="-4318414" y="5939524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rgbClr val="565B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Скругленный прямоугольник 4"/>
            <p:cNvSpPr/>
            <p:nvPr/>
          </p:nvSpPr>
          <p:spPr>
            <a:xfrm rot="16578853">
              <a:off x="-3259414" y="5939524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1" name="TextBox 30"/>
          <p:cNvSpPr txBox="1"/>
          <p:nvPr/>
        </p:nvSpPr>
        <p:spPr>
          <a:xfrm rot="5400000">
            <a:off x="-293792" y="1883442"/>
            <a:ext cx="1368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  <a:p>
            <a:endParaRPr lang="ru-RU" sz="22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29637CE2-83BB-C53E-8CC9-65FCA1E31F0F}"/>
              </a:ext>
            </a:extLst>
          </p:cNvPr>
          <p:cNvCxnSpPr>
            <a:cxnSpLocks/>
          </p:cNvCxnSpPr>
          <p:nvPr/>
        </p:nvCxnSpPr>
        <p:spPr>
          <a:xfrm>
            <a:off x="0" y="1584001"/>
            <a:ext cx="23750" cy="1368323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5400000">
            <a:off x="-156093" y="3537902"/>
            <a:ext cx="1128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34" name="TextBox 33"/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60813712"/>
              </p:ext>
            </p:extLst>
          </p:nvPr>
        </p:nvGraphicFramePr>
        <p:xfrm>
          <a:off x="-733234" y="1836553"/>
          <a:ext cx="6676238" cy="5021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5474414" y="5702059"/>
            <a:ext cx="3054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dirty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Застройщики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026080" y="4511398"/>
            <a:ext cx="39507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Ландшафтные</a:t>
            </a:r>
            <a:endParaRPr lang="en-US" sz="3200" dirty="0" smtClean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 algn="ctr"/>
            <a:r>
              <a:rPr lang="en-US" sz="32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 </a:t>
            </a:r>
            <a:r>
              <a:rPr lang="ru-RU" sz="32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компании</a:t>
            </a:r>
            <a:endParaRPr lang="ru-RU" sz="32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190819" y="2024697"/>
            <a:ext cx="35365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Администрация</a:t>
            </a:r>
            <a:endParaRPr lang="en-US" sz="3200" dirty="0" smtClean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  <a:p>
            <a:pPr algn="ctr"/>
            <a:r>
              <a:rPr lang="en-US" sz="32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 </a:t>
            </a:r>
            <a:r>
              <a:rPr lang="ru-RU" sz="32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города</a:t>
            </a:r>
            <a:endParaRPr lang="ru-RU" sz="32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309425" y="3580851"/>
            <a:ext cx="30396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Частные лица</a:t>
            </a:r>
          </a:p>
        </p:txBody>
      </p:sp>
      <p:sp>
        <p:nvSpPr>
          <p:cNvPr id="9" name="Дуга 8"/>
          <p:cNvSpPr/>
          <p:nvPr/>
        </p:nvSpPr>
        <p:spPr>
          <a:xfrm rot="13786671">
            <a:off x="4681331" y="4552796"/>
            <a:ext cx="3137991" cy="2411345"/>
          </a:xfrm>
          <a:prstGeom prst="arc">
            <a:avLst>
              <a:gd name="adj1" fmla="val 16733155"/>
              <a:gd name="adj2" fmla="val 0"/>
            </a:avLst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Дуга 50"/>
          <p:cNvSpPr/>
          <p:nvPr/>
        </p:nvSpPr>
        <p:spPr>
          <a:xfrm rot="13786671">
            <a:off x="4826131" y="2062939"/>
            <a:ext cx="1672876" cy="1397845"/>
          </a:xfrm>
          <a:prstGeom prst="arc">
            <a:avLst>
              <a:gd name="adj1" fmla="val 16733155"/>
              <a:gd name="adj2" fmla="val 0"/>
            </a:avLst>
          </a:prstGeom>
          <a:ln w="38100">
            <a:solidFill>
              <a:srgbClr val="5FAF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Дуга 51"/>
          <p:cNvSpPr/>
          <p:nvPr/>
        </p:nvSpPr>
        <p:spPr>
          <a:xfrm rot="13786671">
            <a:off x="4826131" y="3242967"/>
            <a:ext cx="1672876" cy="1397845"/>
          </a:xfrm>
          <a:prstGeom prst="arc">
            <a:avLst>
              <a:gd name="adj1" fmla="val 16733155"/>
              <a:gd name="adj2" fmla="val 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3504023" y="2666045"/>
            <a:ext cx="1380493" cy="632740"/>
          </a:xfrm>
          <a:prstGeom prst="line">
            <a:avLst/>
          </a:prstGeom>
          <a:ln w="38100">
            <a:solidFill>
              <a:srgbClr val="5FAF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4039565" y="3851852"/>
            <a:ext cx="844952" cy="419407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3252486" y="5473459"/>
            <a:ext cx="1632031" cy="45720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51" idx="0"/>
          </p:cNvCxnSpPr>
          <p:nvPr/>
        </p:nvCxnSpPr>
        <p:spPr>
          <a:xfrm>
            <a:off x="5063437" y="3126658"/>
            <a:ext cx="3913354" cy="16441"/>
          </a:xfrm>
          <a:prstGeom prst="line">
            <a:avLst/>
          </a:prstGeom>
          <a:ln w="38100">
            <a:solidFill>
              <a:srgbClr val="5FAF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52" idx="0"/>
          </p:cNvCxnSpPr>
          <p:nvPr/>
        </p:nvCxnSpPr>
        <p:spPr>
          <a:xfrm>
            <a:off x="5063437" y="4306686"/>
            <a:ext cx="3669720" cy="22923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5190819" y="6408922"/>
            <a:ext cx="35423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71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85881A9-F49C-8DD2-F888-42C9F651D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7F91AB99-5803-2771-C9EC-1D28E6DB37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D8A1232-6B62-052D-0845-2D5D84EB5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0" y="153249"/>
            <a:ext cx="2548638" cy="125190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9479376A-B925-0559-03BD-45791306E03C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C7B51BFE-C645-78B3-2C60-A0EA275BB7F8}"/>
              </a:ext>
            </a:extLst>
          </p:cNvPr>
          <p:cNvCxnSpPr>
            <a:cxnSpLocks/>
          </p:cNvCxnSpPr>
          <p:nvPr/>
        </p:nvCxnSpPr>
        <p:spPr>
          <a:xfrm>
            <a:off x="0" y="2673825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C554A90-E514-6475-D257-06767738CBAA}"/>
              </a:ext>
            </a:extLst>
          </p:cNvPr>
          <p:cNvSpPr txBox="1"/>
          <p:nvPr/>
        </p:nvSpPr>
        <p:spPr>
          <a:xfrm rot="5400000">
            <a:off x="-360377" y="3287453"/>
            <a:ext cx="1536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F14537B3-8BA7-08C4-0CCD-80E5F95FB68C}"/>
              </a:ext>
            </a:extLst>
          </p:cNvPr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20" name="Скругленный прямоугольник 4">
            <a:extLst>
              <a:ext uri="{FF2B5EF4-FFF2-40B4-BE49-F238E27FC236}">
                <a16:creationId xmlns="" xmlns:a16="http://schemas.microsoft.com/office/drawing/2014/main" id="{CC956AAA-B51B-0F0D-8FC4-9B77E25F8799}"/>
              </a:ext>
            </a:extLst>
          </p:cNvPr>
          <p:cNvSpPr/>
          <p:nvPr/>
        </p:nvSpPr>
        <p:spPr>
          <a:xfrm rot="1342834">
            <a:off x="539157" y="3725592"/>
            <a:ext cx="2910378" cy="207504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5972528"/>
              <a:gd name="connsiteY0" fmla="*/ 556167 h 4144486"/>
              <a:gd name="connsiteX1" fmla="*/ 461163 w 5972528"/>
              <a:gd name="connsiteY1" fmla="*/ 0 h 4144486"/>
              <a:gd name="connsiteX2" fmla="*/ 5098002 w 5972528"/>
              <a:gd name="connsiteY2" fmla="*/ 522514 h 4144486"/>
              <a:gd name="connsiteX3" fmla="*/ 5523539 w 5972528"/>
              <a:gd name="connsiteY3" fmla="*/ 2088084 h 4144486"/>
              <a:gd name="connsiteX4" fmla="*/ 5972527 w 5972528"/>
              <a:gd name="connsiteY4" fmla="*/ 3651184 h 4144486"/>
              <a:gd name="connsiteX5" fmla="*/ 4789243 w 5972528"/>
              <a:gd name="connsiteY5" fmla="*/ 3990109 h 4144486"/>
              <a:gd name="connsiteX6" fmla="*/ 1719947 w 5972528"/>
              <a:gd name="connsiteY6" fmla="*/ 4144487 h 4144486"/>
              <a:gd name="connsiteX7" fmla="*/ 855022 w 5972528"/>
              <a:gd name="connsiteY7" fmla="*/ 3422067 h 4144486"/>
              <a:gd name="connsiteX8" fmla="*/ 0 w 5972528"/>
              <a:gd name="connsiteY8" fmla="*/ 556167 h 4144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72528" h="4144486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cubicBezTo>
                  <a:pt x="5784796" y="2766293"/>
                  <a:pt x="5711270" y="2972975"/>
                  <a:pt x="5972527" y="3651184"/>
                </a:cubicBezTo>
                <a:cubicBezTo>
                  <a:pt x="5972527" y="3951788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="" xmlns:a16="http://schemas.microsoft.com/office/drawing/2014/main" id="{58DB8777-DE8D-36D6-6D47-42966B2BCD68}"/>
              </a:ext>
            </a:extLst>
          </p:cNvPr>
          <p:cNvSpPr/>
          <p:nvPr/>
        </p:nvSpPr>
        <p:spPr>
          <a:xfrm>
            <a:off x="2830678" y="4763708"/>
            <a:ext cx="5520841" cy="1512850"/>
          </a:xfrm>
          <a:custGeom>
            <a:avLst/>
            <a:gdLst>
              <a:gd name="connsiteX0" fmla="*/ 0 w 4855028"/>
              <a:gd name="connsiteY0" fmla="*/ 341692 h 1512850"/>
              <a:gd name="connsiteX1" fmla="*/ 957942 w 4855028"/>
              <a:gd name="connsiteY1" fmla="*/ 69549 h 1512850"/>
              <a:gd name="connsiteX2" fmla="*/ 3145971 w 4855028"/>
              <a:gd name="connsiteY2" fmla="*/ 1473806 h 1512850"/>
              <a:gd name="connsiteX3" fmla="*/ 4855028 w 4855028"/>
              <a:gd name="connsiteY3" fmla="*/ 983949 h 15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5028" h="1512850">
                <a:moveTo>
                  <a:pt x="0" y="341692"/>
                </a:moveTo>
                <a:cubicBezTo>
                  <a:pt x="216807" y="111277"/>
                  <a:pt x="433614" y="-119137"/>
                  <a:pt x="957942" y="69549"/>
                </a:cubicBezTo>
                <a:cubicBezTo>
                  <a:pt x="1482271" y="258235"/>
                  <a:pt x="2496457" y="1321406"/>
                  <a:pt x="3145971" y="1473806"/>
                </a:cubicBezTo>
                <a:cubicBezTo>
                  <a:pt x="3795485" y="1626206"/>
                  <a:pt x="4325256" y="1305077"/>
                  <a:pt x="4855028" y="983949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B8A651B-8FF6-8F01-D5D3-0065491EC0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391" b="93125" l="19695" r="967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9913" b="6840"/>
          <a:stretch/>
        </p:blipFill>
        <p:spPr>
          <a:xfrm rot="5400000">
            <a:off x="-292496" y="3066208"/>
            <a:ext cx="4570214" cy="228006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B1C370A-F53D-989F-64E0-8B695F5006B8}"/>
              </a:ext>
            </a:extLst>
          </p:cNvPr>
          <p:cNvSpPr/>
          <p:nvPr/>
        </p:nvSpPr>
        <p:spPr>
          <a:xfrm>
            <a:off x="2991563" y="1895986"/>
            <a:ext cx="412446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Материал чист</a:t>
            </a:r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В процессе переработки шин из </a:t>
            </a:r>
            <a:r>
              <a:rPr lang="ru-RU" sz="2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них удаляются </a:t>
            </a:r>
            <a:r>
              <a:rPr lang="ru-RU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все лишние «примеси» в виде металлического корта и армирования.</a:t>
            </a:r>
            <a:r>
              <a:rPr lang="ru-RU" sz="22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022FAF7-0B56-A232-37C1-C8DFBD663C3D}"/>
              </a:ext>
            </a:extLst>
          </p:cNvPr>
          <p:cNvSpPr/>
          <p:nvPr/>
        </p:nvSpPr>
        <p:spPr>
          <a:xfrm>
            <a:off x="7726043" y="170692"/>
            <a:ext cx="4608576" cy="6687308"/>
          </a:xfrm>
          <a:prstGeom prst="rect">
            <a:avLst/>
          </a:prstGeom>
          <a:blipFill dpi="0" rotWithShape="1">
            <a:blip r:embed="rId6">
              <a:alphaModFix amt="67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CB86AAC2-681F-27BD-198C-2CA927BBDFA4}"/>
              </a:ext>
            </a:extLst>
          </p:cNvPr>
          <p:cNvSpPr/>
          <p:nvPr/>
        </p:nvSpPr>
        <p:spPr>
          <a:xfrm>
            <a:off x="5385421" y="425546"/>
            <a:ext cx="6249188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entury Gothic" pitchFamily="34" charset="0"/>
              </a:rPr>
              <a:t>Материал</a:t>
            </a:r>
            <a:r>
              <a:rPr lang="ru-RU" sz="62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FB726C1-F82B-0727-C80D-F49AD4C23C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075" y="3118918"/>
            <a:ext cx="4057482" cy="4057482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2E166FE5-C36E-8B17-63D1-8564BCAF6BA7}"/>
              </a:ext>
            </a:extLst>
          </p:cNvPr>
          <p:cNvSpPr/>
          <p:nvPr/>
        </p:nvSpPr>
        <p:spPr>
          <a:xfrm>
            <a:off x="4770657" y="4380738"/>
            <a:ext cx="4690748" cy="1668542"/>
          </a:xfrm>
          <a:prstGeom prst="roundRect">
            <a:avLst/>
          </a:prstGeom>
          <a:solidFill>
            <a:schemeClr val="tx1">
              <a:lumMod val="95000"/>
              <a:lumOff val="5000"/>
              <a:alpha val="52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ГОСТ Р 54095-2023 -  Основным продуктом рекуперации отработанных шин является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50800" dist="50800" dir="5400000" sx="98000" sy="98000" algn="ctr" rotWithShape="0">
                    <a:schemeClr val="accent6">
                      <a:lumMod val="75000"/>
                    </a:schemeClr>
                  </a:outerShdw>
                </a:effectLst>
                <a:latin typeface="Century Gothic" panose="020B0502020202020204" pitchFamily="34" charset="0"/>
              </a:rPr>
              <a:t>гранулированная резиновая крошка.</a:t>
            </a:r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="" xmlns:a16="http://schemas.microsoft.com/office/drawing/2014/main" id="{36BE149D-92F9-F3D3-4F6A-98022FA3C7CC}"/>
              </a:ext>
            </a:extLst>
          </p:cNvPr>
          <p:cNvSpPr/>
          <p:nvPr/>
        </p:nvSpPr>
        <p:spPr>
          <a:xfrm rot="14677648">
            <a:off x="556497" y="7427450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="" xmlns:a16="http://schemas.microsoft.com/office/drawing/2014/main" id="{36BE149D-92F9-F3D3-4F6A-98022FA3C7CC}"/>
              </a:ext>
            </a:extLst>
          </p:cNvPr>
          <p:cNvSpPr/>
          <p:nvPr/>
        </p:nvSpPr>
        <p:spPr>
          <a:xfrm rot="14677648">
            <a:off x="1364212" y="-4201904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4">
            <a:extLst>
              <a:ext uri="{FF2B5EF4-FFF2-40B4-BE49-F238E27FC236}">
                <a16:creationId xmlns="" xmlns:a16="http://schemas.microsoft.com/office/drawing/2014/main" id="{36BE149D-92F9-F3D3-4F6A-98022FA3C7CC}"/>
              </a:ext>
            </a:extLst>
          </p:cNvPr>
          <p:cNvSpPr/>
          <p:nvPr/>
        </p:nvSpPr>
        <p:spPr>
          <a:xfrm rot="14677648">
            <a:off x="708897" y="7579850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79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E02D2C-5E3D-3A88-C5EE-7229174B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B7FFE8DE-61DD-A07F-CF74-9BF2F979D2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0F8F221A-B4DF-F7D4-32B2-F021FA3AB2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0" y="153249"/>
            <a:ext cx="2548638" cy="125190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BCA1E62-6072-053A-AA9C-FF99286045F6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7114644F-58A6-A8D4-3012-A7A6A47196A5}"/>
              </a:ext>
            </a:extLst>
          </p:cNvPr>
          <p:cNvCxnSpPr>
            <a:cxnSpLocks/>
          </p:cNvCxnSpPr>
          <p:nvPr/>
        </p:nvCxnSpPr>
        <p:spPr>
          <a:xfrm>
            <a:off x="0" y="2673825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2D64CCD1-246A-45C1-DD70-E466E8412C69}"/>
              </a:ext>
            </a:extLst>
          </p:cNvPr>
          <p:cNvSpPr txBox="1"/>
          <p:nvPr/>
        </p:nvSpPr>
        <p:spPr>
          <a:xfrm rot="5400000">
            <a:off x="-360377" y="3287453"/>
            <a:ext cx="1536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55E89C71-033A-6476-D22E-06274457490C}"/>
              </a:ext>
            </a:extLst>
          </p:cNvPr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CE0A51A8-D5CC-4AF8-BC3A-23BC64893CAA}"/>
              </a:ext>
            </a:extLst>
          </p:cNvPr>
          <p:cNvSpPr/>
          <p:nvPr/>
        </p:nvSpPr>
        <p:spPr>
          <a:xfrm>
            <a:off x="4688250" y="274085"/>
            <a:ext cx="6249188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entury Gothic" pitchFamily="34" charset="0"/>
              </a:rPr>
              <a:t>Чертежи</a:t>
            </a:r>
            <a:r>
              <a:rPr lang="ru-RU" sz="62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3BAECA5-10A4-5448-9081-E651FB5B78A7}"/>
              </a:ext>
            </a:extLst>
          </p:cNvPr>
          <p:cNvSpPr/>
          <p:nvPr/>
        </p:nvSpPr>
        <p:spPr>
          <a:xfrm>
            <a:off x="1273654" y="1888929"/>
            <a:ext cx="3255264" cy="23823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65D2EF2-FD01-83C1-A2A0-1D5275B6D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7" t="28622" r="15733" b="35111"/>
          <a:stretch/>
        </p:blipFill>
        <p:spPr>
          <a:xfrm>
            <a:off x="1114323" y="2116694"/>
            <a:ext cx="3255264" cy="248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1A41A85-234F-83FD-7A89-8857955DC9C8}"/>
              </a:ext>
            </a:extLst>
          </p:cNvPr>
          <p:cNvSpPr txBox="1"/>
          <p:nvPr/>
        </p:nvSpPr>
        <p:spPr>
          <a:xfrm>
            <a:off x="1189953" y="4774731"/>
            <a:ext cx="2978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Чертеж 1. Главный вид и вид сбоку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8E28187-CBCE-F34B-414B-035278B277B0}"/>
              </a:ext>
            </a:extLst>
          </p:cNvPr>
          <p:cNvSpPr txBox="1"/>
          <p:nvPr/>
        </p:nvSpPr>
        <p:spPr>
          <a:xfrm>
            <a:off x="4892267" y="6303074"/>
            <a:ext cx="328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Чертеж 2. Главный вид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BC9DACC-B15A-2A50-85B9-D9C111B134C9}"/>
              </a:ext>
            </a:extLst>
          </p:cNvPr>
          <p:cNvSpPr txBox="1"/>
          <p:nvPr/>
        </p:nvSpPr>
        <p:spPr>
          <a:xfrm>
            <a:off x="8949605" y="4852551"/>
            <a:ext cx="2638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Чертеж 2. Вид сверху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D2E5F934-7EC8-36CA-9CF9-2654F8655F69}"/>
              </a:ext>
            </a:extLst>
          </p:cNvPr>
          <p:cNvSpPr/>
          <p:nvPr/>
        </p:nvSpPr>
        <p:spPr>
          <a:xfrm>
            <a:off x="4847580" y="3257886"/>
            <a:ext cx="3657405" cy="23823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9E39B8E-F6B8-94C2-7799-9F1244EF72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49719" y="2826259"/>
            <a:ext cx="2534467" cy="3657404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7A72F34B-11A8-98FD-311B-48C846E29BB4}"/>
              </a:ext>
            </a:extLst>
          </p:cNvPr>
          <p:cNvSpPr/>
          <p:nvPr/>
        </p:nvSpPr>
        <p:spPr>
          <a:xfrm>
            <a:off x="8949605" y="1777978"/>
            <a:ext cx="2910531" cy="267660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A834CEAD-8403-020B-6F30-5941920579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t="8890" r="-1284" b="22488"/>
          <a:stretch/>
        </p:blipFill>
        <p:spPr>
          <a:xfrm>
            <a:off x="8813562" y="2005449"/>
            <a:ext cx="2910531" cy="2798122"/>
          </a:xfrm>
          <a:prstGeom prst="rect">
            <a:avLst/>
          </a:prstGeom>
        </p:spPr>
      </p:pic>
      <p:sp>
        <p:nvSpPr>
          <p:cNvPr id="21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6578853">
            <a:off x="-2555904" y="6481531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6578853">
            <a:off x="-1748382" y="6185327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85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E02D2C-5E3D-3A88-C5EE-7229174B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B7FFE8DE-61DD-A07F-CF74-9BF2F979D2AA}"/>
              </a:ext>
            </a:extLst>
          </p:cNvPr>
          <p:cNvSpPr/>
          <p:nvPr/>
        </p:nvSpPr>
        <p:spPr>
          <a:xfrm>
            <a:off x="0" y="0"/>
            <a:ext cx="12192000" cy="6931896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0F8F221A-B4DF-F7D4-32B2-F021FA3AB2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0" y="153249"/>
            <a:ext cx="2548638" cy="125190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BCA1E62-6072-053A-AA9C-FF99286045F6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7114644F-58A6-A8D4-3012-A7A6A47196A5}"/>
              </a:ext>
            </a:extLst>
          </p:cNvPr>
          <p:cNvCxnSpPr>
            <a:cxnSpLocks/>
          </p:cNvCxnSpPr>
          <p:nvPr/>
        </p:nvCxnSpPr>
        <p:spPr>
          <a:xfrm>
            <a:off x="0" y="2673825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2D64CCD1-246A-45C1-DD70-E466E8412C69}"/>
              </a:ext>
            </a:extLst>
          </p:cNvPr>
          <p:cNvSpPr txBox="1"/>
          <p:nvPr/>
        </p:nvSpPr>
        <p:spPr>
          <a:xfrm rot="5400000">
            <a:off x="-360377" y="3287453"/>
            <a:ext cx="1536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55E89C71-033A-6476-D22E-06274457490C}"/>
              </a:ext>
            </a:extLst>
          </p:cNvPr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CE0A51A8-D5CC-4AF8-BC3A-23BC64893CAA}"/>
              </a:ext>
            </a:extLst>
          </p:cNvPr>
          <p:cNvSpPr/>
          <p:nvPr/>
        </p:nvSpPr>
        <p:spPr>
          <a:xfrm>
            <a:off x="4006098" y="179035"/>
            <a:ext cx="486882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  <a:latin typeface="Century Gothic" pitchFamily="34" charset="0"/>
              </a:rPr>
              <a:t>Продукт</a:t>
            </a:r>
            <a:r>
              <a:rPr lang="ru-RU" sz="62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endParaRPr lang="ru-RU" sz="6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1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6578853">
            <a:off x="-2760001" y="6766619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6578853">
            <a:off x="-1952479" y="6470415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62640" y="3465948"/>
            <a:ext cx="3213924" cy="3058677"/>
          </a:xfrm>
          <a:prstGeom prst="roundRect">
            <a:avLst/>
          </a:prstGeom>
          <a:solidFill>
            <a:srgbClr val="AFB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96" y="1657718"/>
            <a:ext cx="2606085" cy="1702560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488737" y="3852569"/>
            <a:ext cx="2552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Решётка из резины</a:t>
            </a:r>
            <a:endParaRPr lang="en-US" sz="2800" b="1" dirty="0" smtClean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822758" y="4813546"/>
            <a:ext cx="28654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Вариативность</a:t>
            </a:r>
            <a:endParaRPr lang="ru-RU" sz="20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822758" y="5248937"/>
            <a:ext cx="28654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Низкая цена </a:t>
            </a:r>
            <a:endParaRPr lang="ru-RU" sz="20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" name="Ромб 5"/>
          <p:cNvSpPr/>
          <p:nvPr/>
        </p:nvSpPr>
        <p:spPr>
          <a:xfrm>
            <a:off x="1421118" y="4950498"/>
            <a:ext cx="135241" cy="135244"/>
          </a:xfrm>
          <a:prstGeom prst="diamond">
            <a:avLst/>
          </a:prstGeom>
          <a:solidFill>
            <a:srgbClr val="565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омб 31"/>
          <p:cNvSpPr/>
          <p:nvPr/>
        </p:nvSpPr>
        <p:spPr>
          <a:xfrm>
            <a:off x="1421117" y="5389444"/>
            <a:ext cx="135241" cy="135244"/>
          </a:xfrm>
          <a:prstGeom prst="diamond">
            <a:avLst/>
          </a:prstGeom>
          <a:solidFill>
            <a:srgbClr val="565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882738" y="3465513"/>
            <a:ext cx="3213924" cy="3082989"/>
          </a:xfrm>
          <a:prstGeom prst="roundRect">
            <a:avLst/>
          </a:prstGeom>
          <a:ln>
            <a:noFill/>
          </a:ln>
          <a:effectLst>
            <a:glow rad="279400">
              <a:srgbClr val="92D050">
                <a:alpha val="19000"/>
              </a:srgb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053751" y="3852570"/>
            <a:ext cx="30429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Решётка с газоном</a:t>
            </a:r>
            <a:endParaRPr lang="en-US" sz="2800" b="1" dirty="0" smtClean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18636" y="4819181"/>
            <a:ext cx="28654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Готовое решение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355155" y="5222999"/>
            <a:ext cx="28654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Точно приживётся </a:t>
            </a:r>
          </a:p>
        </p:txBody>
      </p:sp>
      <p:sp>
        <p:nvSpPr>
          <p:cNvPr id="42" name="Ромб 41"/>
          <p:cNvSpPr/>
          <p:nvPr/>
        </p:nvSpPr>
        <p:spPr>
          <a:xfrm>
            <a:off x="5141216" y="4992725"/>
            <a:ext cx="135241" cy="135244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3" name="Ромб 42"/>
          <p:cNvSpPr/>
          <p:nvPr/>
        </p:nvSpPr>
        <p:spPr>
          <a:xfrm>
            <a:off x="5141215" y="5372996"/>
            <a:ext cx="135241" cy="135244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478240" y="3502896"/>
            <a:ext cx="2552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Продукт 1</a:t>
            </a:r>
            <a:endParaRPr lang="en-US" sz="2000" dirty="0" smtClean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73889" y="5854278"/>
            <a:ext cx="1762643" cy="603704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094344" y="5867593"/>
            <a:ext cx="1350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800р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208834" y="3522206"/>
            <a:ext cx="2552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Продукт 2</a:t>
            </a:r>
            <a:endParaRPr lang="en-US" sz="2000" dirty="0" smtClean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5693884" y="5854278"/>
            <a:ext cx="1762643" cy="603704"/>
          </a:xfrm>
          <a:prstGeom prst="roundRect">
            <a:avLst/>
          </a:prstGeom>
          <a:solidFill>
            <a:srgbClr val="AFB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5899947" y="5908564"/>
            <a:ext cx="1350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1200р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695554" y="3463386"/>
            <a:ext cx="3088459" cy="3058677"/>
          </a:xfrm>
          <a:prstGeom prst="roundRect">
            <a:avLst/>
          </a:prstGeom>
          <a:solidFill>
            <a:srgbClr val="AFB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9015162" y="3865074"/>
            <a:ext cx="2552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Решение под ключ</a:t>
            </a:r>
            <a:endParaRPr lang="en-US" sz="2800" b="1" dirty="0" smtClean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015162" y="4878168"/>
            <a:ext cx="213606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Проф. уход</a:t>
            </a:r>
            <a:endParaRPr lang="ru-RU" sz="19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6" name="Ромб 65"/>
          <p:cNvSpPr/>
          <p:nvPr/>
        </p:nvSpPr>
        <p:spPr>
          <a:xfrm>
            <a:off x="8976364" y="4990951"/>
            <a:ext cx="135241" cy="135244"/>
          </a:xfrm>
          <a:prstGeom prst="diamond">
            <a:avLst/>
          </a:prstGeom>
          <a:solidFill>
            <a:srgbClr val="565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Ромб 66"/>
          <p:cNvSpPr/>
          <p:nvPr/>
        </p:nvSpPr>
        <p:spPr>
          <a:xfrm>
            <a:off x="8976365" y="5396618"/>
            <a:ext cx="135241" cy="135244"/>
          </a:xfrm>
          <a:prstGeom prst="diamond">
            <a:avLst/>
          </a:prstGeom>
          <a:solidFill>
            <a:srgbClr val="565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011154" y="3500334"/>
            <a:ext cx="2552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Продукт 3</a:t>
            </a:r>
            <a:endParaRPr lang="en-US" sz="2000" dirty="0" smtClean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9358461" y="5851716"/>
            <a:ext cx="1762643" cy="603704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9394407" y="5908564"/>
            <a:ext cx="1690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От 1800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874919" y="5262889"/>
            <a:ext cx="2973843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Не потеряет вид</a:t>
            </a:r>
            <a:endParaRPr lang="ru-RU" sz="19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38" y="859269"/>
            <a:ext cx="3041175" cy="30411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259" y="-19945"/>
            <a:ext cx="3355325" cy="335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8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AFB29A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D93DAFB4-0BD6-71CE-83BD-D096D4578F06}"/>
              </a:ext>
            </a:extLst>
          </p:cNvPr>
          <p:cNvSpPr/>
          <p:nvPr/>
        </p:nvSpPr>
        <p:spPr>
          <a:xfrm rot="2578865">
            <a:off x="9723838" y="-3653851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ADE3AAC3-5DC4-097E-719B-3765D17F00C8}"/>
              </a:ext>
            </a:extLst>
          </p:cNvPr>
          <p:cNvSpPr/>
          <p:nvPr/>
        </p:nvSpPr>
        <p:spPr>
          <a:xfrm rot="2578865">
            <a:off x="2221972" y="3085247"/>
            <a:ext cx="5999089" cy="6339912"/>
          </a:xfrm>
          <a:prstGeom prst="ellipse">
            <a:avLst/>
          </a:prstGeom>
          <a:solidFill>
            <a:srgbClr val="6EA586">
              <a:alpha val="11000"/>
            </a:srgbClr>
          </a:solidFill>
          <a:ln>
            <a:solidFill>
              <a:srgbClr val="61A67B"/>
            </a:solidFill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C4C4FCA-3277-B658-90C1-4F77E13FFF57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sp>
        <p:nvSpPr>
          <p:cNvPr id="14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6578853">
            <a:off x="-2721102" y="7164437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6578853">
            <a:off x="-1913580" y="6868233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0800000">
            <a:off x="5221516" y="-3071657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0800000">
            <a:off x="6029038" y="-3367861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285ED9-56A9-A4F3-310F-E53E46B1A084}"/>
              </a:ext>
            </a:extLst>
          </p:cNvPr>
          <p:cNvSpPr txBox="1"/>
          <p:nvPr/>
        </p:nvSpPr>
        <p:spPr>
          <a:xfrm>
            <a:off x="949124" y="0"/>
            <a:ext cx="8985708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latin typeface="Century Gothic" pitchFamily="34" charset="0"/>
                <a:sym typeface="Calibri"/>
              </a:rPr>
              <a:t>Травяная смесь</a:t>
            </a:r>
            <a:endParaRPr lang="ru-RU" sz="8000" b="1" dirty="0">
              <a:solidFill>
                <a:schemeClr val="bg1"/>
              </a:solidFill>
              <a:latin typeface="Century Gothic" pitchFamily="34" charset="0"/>
              <a:sym typeface="Calibri"/>
            </a:endParaRPr>
          </a:p>
          <a:p>
            <a:endParaRPr lang="ru-KZ" sz="40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114644F-58A6-A8D4-3012-A7A6A47196A5}"/>
              </a:ext>
            </a:extLst>
          </p:cNvPr>
          <p:cNvCxnSpPr>
            <a:cxnSpLocks/>
          </p:cNvCxnSpPr>
          <p:nvPr/>
        </p:nvCxnSpPr>
        <p:spPr>
          <a:xfrm>
            <a:off x="0" y="2673825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D64CCD1-246A-45C1-DD70-E466E8412C69}"/>
              </a:ext>
            </a:extLst>
          </p:cNvPr>
          <p:cNvSpPr txBox="1"/>
          <p:nvPr/>
        </p:nvSpPr>
        <p:spPr>
          <a:xfrm rot="5400000">
            <a:off x="-360377" y="3287453"/>
            <a:ext cx="1536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5E89C71-033A-6476-D22E-06274457490C}"/>
              </a:ext>
            </a:extLst>
          </p:cNvPr>
          <p:cNvSpPr txBox="1"/>
          <p:nvPr/>
        </p:nvSpPr>
        <p:spPr>
          <a:xfrm rot="5400000">
            <a:off x="-375588" y="4860246"/>
            <a:ext cx="15319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83276" y="1859340"/>
            <a:ext cx="5406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Овсяница красная</a:t>
            </a:r>
          </a:p>
          <a:p>
            <a:pPr lvl="0"/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Устойчива к </a:t>
            </a:r>
            <a:r>
              <a:rPr lang="ru-RU" sz="2200" dirty="0" err="1" smtClean="0">
                <a:solidFill>
                  <a:srgbClr val="565B3F"/>
                </a:solidFill>
                <a:latin typeface="Century Gothic" panose="020B0502020202020204" pitchFamily="34" charset="0"/>
              </a:rPr>
              <a:t>вытаптыванию</a:t>
            </a:r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 и засухе, что делает её идеальной для парковок.</a:t>
            </a:r>
          </a:p>
          <a:p>
            <a:pPr lvl="0"/>
            <a:endParaRPr lang="ru-RU" sz="2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898" y="2325916"/>
            <a:ext cx="3399064" cy="45320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83276" y="3704398"/>
            <a:ext cx="51060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Райграс </a:t>
            </a:r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многолетний</a:t>
            </a:r>
          </a:p>
          <a:p>
            <a:pPr lvl="0"/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Быстрорастущий</a:t>
            </a:r>
            <a:r>
              <a:rPr lang="ru-RU" sz="2200" dirty="0">
                <a:solidFill>
                  <a:srgbClr val="565B3F"/>
                </a:solidFill>
                <a:latin typeface="Century Gothic" panose="020B0502020202020204" pitchFamily="34" charset="0"/>
              </a:rPr>
              <a:t>, но менее устойчивый к нагрузкам, поэтому его лучше сочетать с более устойчивыми травами</a:t>
            </a:r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.</a:t>
            </a:r>
            <a:endParaRPr lang="ru-RU" sz="2200" dirty="0">
              <a:solidFill>
                <a:srgbClr val="565B3F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90469" y="2325916"/>
            <a:ext cx="50800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Мятлик луговой </a:t>
            </a:r>
          </a:p>
          <a:p>
            <a:pPr lvl="0" algn="r"/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Устойчив </a:t>
            </a:r>
            <a:r>
              <a:rPr lang="ru-RU" sz="2200" dirty="0">
                <a:solidFill>
                  <a:srgbClr val="565B3F"/>
                </a:solidFill>
                <a:latin typeface="Century Gothic" panose="020B0502020202020204" pitchFamily="34" charset="0"/>
              </a:rPr>
              <a:t>к </a:t>
            </a:r>
            <a:r>
              <a:rPr lang="ru-RU" sz="2200" dirty="0" err="1">
                <a:solidFill>
                  <a:srgbClr val="565B3F"/>
                </a:solidFill>
                <a:latin typeface="Century Gothic" panose="020B0502020202020204" pitchFamily="34" charset="0"/>
              </a:rPr>
              <a:t>вытаптыванию</a:t>
            </a:r>
            <a:r>
              <a:rPr lang="ru-RU" sz="2200" dirty="0">
                <a:solidFill>
                  <a:srgbClr val="565B3F"/>
                </a:solidFill>
                <a:latin typeface="Century Gothic" panose="020B0502020202020204" pitchFamily="34" charset="0"/>
              </a:rPr>
              <a:t> и хорошо восстанавливается, что делает его отличным дополнением к овсянице</a:t>
            </a:r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.</a:t>
            </a:r>
            <a:endParaRPr lang="ru-RU" sz="2200" dirty="0">
              <a:solidFill>
                <a:srgbClr val="565B3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50923" y="459695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Фестулолиум</a:t>
            </a:r>
            <a:endParaRPr lang="ru-R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ru-RU" sz="2200" dirty="0" smtClean="0">
                <a:solidFill>
                  <a:srgbClr val="565B3F"/>
                </a:solidFill>
                <a:latin typeface="Century Gothic" panose="020B0502020202020204" pitchFamily="34" charset="0"/>
              </a:rPr>
              <a:t>Гибрид </a:t>
            </a:r>
            <a:r>
              <a:rPr lang="ru-RU" sz="2200" dirty="0">
                <a:solidFill>
                  <a:srgbClr val="565B3F"/>
                </a:solidFill>
                <a:latin typeface="Century Gothic" panose="020B0502020202020204" pitchFamily="34" charset="0"/>
              </a:rPr>
              <a:t>овсяницы и райграса, сочетающий их лучшие качества, такие как устойчивость к нагрузкам и быстрое восстановление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848" y="4473908"/>
            <a:ext cx="2671942" cy="356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4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AFB29A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D93DAFB4-0BD6-71CE-83BD-D096D4578F06}"/>
              </a:ext>
            </a:extLst>
          </p:cNvPr>
          <p:cNvSpPr/>
          <p:nvPr/>
        </p:nvSpPr>
        <p:spPr>
          <a:xfrm rot="2578865">
            <a:off x="9723838" y="-3653851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ADE3AAC3-5DC4-097E-719B-3765D17F00C8}"/>
              </a:ext>
            </a:extLst>
          </p:cNvPr>
          <p:cNvSpPr/>
          <p:nvPr/>
        </p:nvSpPr>
        <p:spPr>
          <a:xfrm rot="2578865">
            <a:off x="2221972" y="3085247"/>
            <a:ext cx="5999089" cy="6339912"/>
          </a:xfrm>
          <a:prstGeom prst="ellipse">
            <a:avLst/>
          </a:prstGeom>
          <a:solidFill>
            <a:srgbClr val="6EA586">
              <a:alpha val="11000"/>
            </a:srgbClr>
          </a:solidFill>
          <a:ln>
            <a:solidFill>
              <a:srgbClr val="61A67B"/>
            </a:solidFill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C4C4FCA-3277-B658-90C1-4F77E13FFF57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D70ADF4E-318C-D41E-D970-AF35D3F38A42}"/>
              </a:ext>
            </a:extLst>
          </p:cNvPr>
          <p:cNvCxnSpPr>
            <a:cxnSpLocks/>
          </p:cNvCxnSpPr>
          <p:nvPr/>
        </p:nvCxnSpPr>
        <p:spPr>
          <a:xfrm>
            <a:off x="0" y="4145516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D5028FE-9258-F7D0-FDB8-A0674E1A75B1}"/>
              </a:ext>
            </a:extLst>
          </p:cNvPr>
          <p:cNvSpPr txBox="1"/>
          <p:nvPr/>
        </p:nvSpPr>
        <p:spPr>
          <a:xfrm rot="5400000">
            <a:off x="-360377" y="3325925"/>
            <a:ext cx="153672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67C28B0-E1A8-46A7-9981-92585C644A48}"/>
              </a:ext>
            </a:extLst>
          </p:cNvPr>
          <p:cNvSpPr txBox="1"/>
          <p:nvPr/>
        </p:nvSpPr>
        <p:spPr>
          <a:xfrm rot="5400000">
            <a:off x="-353505" y="4657956"/>
            <a:ext cx="153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CA5002FC-DD29-4599-9E93-05B2D72F0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470409"/>
              </p:ext>
            </p:extLst>
          </p:nvPr>
        </p:nvGraphicFramePr>
        <p:xfrm>
          <a:off x="1115100" y="1579417"/>
          <a:ext cx="10749199" cy="4462568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727943"/>
                <a:gridCol w="2754775">
                  <a:extLst>
                    <a:ext uri="{9D8B030D-6E8A-4147-A177-3AD203B41FA5}">
                      <a16:colId xmlns="" xmlns:a16="http://schemas.microsoft.com/office/drawing/2014/main" val="1751867066"/>
                    </a:ext>
                  </a:extLst>
                </a:gridCol>
                <a:gridCol w="2709053">
                  <a:extLst>
                    <a:ext uri="{9D8B030D-6E8A-4147-A177-3AD203B41FA5}">
                      <a16:colId xmlns="" xmlns:a16="http://schemas.microsoft.com/office/drawing/2014/main" val="1769545469"/>
                    </a:ext>
                  </a:extLst>
                </a:gridCol>
                <a:gridCol w="2557428">
                  <a:extLst>
                    <a:ext uri="{9D8B030D-6E8A-4147-A177-3AD203B41FA5}">
                      <a16:colId xmlns="" xmlns:a16="http://schemas.microsoft.com/office/drawing/2014/main" val="2702915031"/>
                    </a:ext>
                  </a:extLst>
                </a:gridCol>
              </a:tblGrid>
              <a:tr h="6279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effectLst/>
                          <a:latin typeface="Century Gothic" panose="020B0502020202020204" pitchFamily="34" charset="0"/>
                        </a:rPr>
                        <a:t>Бетонные</a:t>
                      </a:r>
                      <a:r>
                        <a:rPr lang="ru-RU" sz="2400" baseline="0" dirty="0" smtClean="0">
                          <a:effectLst/>
                          <a:latin typeface="Century Gothic" panose="020B0502020202020204" pitchFamily="34" charset="0"/>
                        </a:rPr>
                        <a:t> решетки</a:t>
                      </a:r>
                      <a:endParaRPr lang="ru-RU" sz="2400" dirty="0">
                        <a:solidFill>
                          <a:srgbClr val="565B3F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effectLst/>
                          <a:latin typeface="Century Gothic" panose="020B0502020202020204" pitchFamily="34" charset="0"/>
                        </a:rPr>
                        <a:t>Резиновые решетки</a:t>
                      </a:r>
                      <a:endParaRPr lang="ru-RU" sz="2400" dirty="0">
                        <a:solidFill>
                          <a:srgbClr val="565B3F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effectLst/>
                          <a:latin typeface="Century Gothic" panose="020B0502020202020204" pitchFamily="34" charset="0"/>
                        </a:rPr>
                        <a:t>Пластиковые решетки</a:t>
                      </a:r>
                      <a:endParaRPr lang="ru-RU" sz="2400" dirty="0">
                        <a:solidFill>
                          <a:srgbClr val="565B3F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1340360"/>
                  </a:ext>
                </a:extLst>
              </a:tr>
              <a:tr h="543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Экологичность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</a:t>
                      </a:r>
                      <a:r>
                        <a:rPr lang="ru-RU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полностью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Экологичны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Не Экологичны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0064492"/>
                  </a:ext>
                </a:extLst>
              </a:tr>
              <a:tr h="474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Прочность</a:t>
                      </a: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Высокая</a:t>
                      </a:r>
                      <a:r>
                        <a:rPr lang="ru-RU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Выше</a:t>
                      </a:r>
                      <a:r>
                        <a:rPr lang="ru-RU" sz="24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среднего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Ниже среднего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6302582"/>
                  </a:ext>
                </a:extLst>
              </a:tr>
              <a:tr h="52086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Долговечность</a:t>
                      </a:r>
                      <a:endParaRPr lang="ru-RU" sz="2400" b="1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Высокая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Выше</a:t>
                      </a:r>
                      <a:r>
                        <a:rPr lang="ru-RU" sz="24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среднего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Ниже</a:t>
                      </a:r>
                      <a:r>
                        <a:rPr lang="ru-RU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среднего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2277775"/>
                  </a:ext>
                </a:extLst>
              </a:tr>
              <a:tr h="532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</a:t>
                      </a:r>
                      <a:endParaRPr lang="ru-RU" sz="2400" b="1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Сложен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Лёгок</a:t>
                      </a:r>
                      <a:r>
                        <a:rPr lang="ru-RU" sz="24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Лёгок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3896880"/>
                  </a:ext>
                </a:extLst>
              </a:tr>
              <a:tr h="5555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Установка</a:t>
                      </a: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Сложная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Лёгкая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Лёгкая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3248224"/>
                  </a:ext>
                </a:extLst>
              </a:tr>
              <a:tr h="56715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lang="ru-RU" sz="2400" b="1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Высокая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 Средняя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Низкая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42259310"/>
                  </a:ext>
                </a:extLst>
              </a:tr>
              <a:tr h="4861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Адаптивность</a:t>
                      </a: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 Высокая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Средняя</a:t>
                      </a:r>
                      <a:endParaRPr lang="ru-RU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>
                    <a:lnL w="28575" cap="flat" cmpd="sng" algn="ctr">
                      <a:solidFill>
                        <a:srgbClr val="565B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07061413"/>
                  </a:ext>
                </a:extLst>
              </a:tr>
            </a:tbl>
          </a:graphicData>
        </a:graphic>
      </p:graphicFrame>
      <p:sp>
        <p:nvSpPr>
          <p:cNvPr id="14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6578853">
            <a:off x="-2721102" y="7164437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6578853">
            <a:off x="-1913580" y="6868233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0800000">
            <a:off x="5221516" y="-3071657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0800000">
            <a:off x="6029038" y="-3367861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285ED9-56A9-A4F3-310F-E53E46B1A084}"/>
              </a:ext>
            </a:extLst>
          </p:cNvPr>
          <p:cNvSpPr txBox="1"/>
          <p:nvPr/>
        </p:nvSpPr>
        <p:spPr>
          <a:xfrm>
            <a:off x="949124" y="0"/>
            <a:ext cx="6788035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latin typeface="Century Gothic" pitchFamily="34" charset="0"/>
                <a:sym typeface="Calibri"/>
              </a:rPr>
              <a:t>Конкуренты</a:t>
            </a:r>
            <a:endParaRPr lang="ru-RU" sz="8000" b="1" dirty="0">
              <a:solidFill>
                <a:schemeClr val="bg1"/>
              </a:solidFill>
              <a:latin typeface="Century Gothic" pitchFamily="34" charset="0"/>
              <a:sym typeface="Calibri"/>
            </a:endParaRPr>
          </a:p>
          <a:p>
            <a:endParaRPr lang="ru-KZ" sz="40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2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2CDEB62E-3EA9-BBBC-2821-A7BF137977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62F92A21-9BF0-EDDC-F8BE-4DB923B43B62}"/>
              </a:ext>
            </a:extLst>
          </p:cNvPr>
          <p:cNvCxnSpPr>
            <a:cxnSpLocks/>
          </p:cNvCxnSpPr>
          <p:nvPr/>
        </p:nvCxnSpPr>
        <p:spPr>
          <a:xfrm>
            <a:off x="5306608" y="3412591"/>
            <a:ext cx="5294403" cy="1640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0A015F1F-7CA9-F70F-511C-28BA60BE0176}"/>
              </a:ext>
            </a:extLst>
          </p:cNvPr>
          <p:cNvCxnSpPr>
            <a:cxnSpLocks/>
          </p:cNvCxnSpPr>
          <p:nvPr/>
        </p:nvCxnSpPr>
        <p:spPr>
          <a:xfrm flipH="1">
            <a:off x="5734476" y="3429000"/>
            <a:ext cx="12386" cy="2218146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0F09396F-7870-B5CB-05D7-13F7E2944393}"/>
              </a:ext>
            </a:extLst>
          </p:cNvPr>
          <p:cNvSpPr/>
          <p:nvPr/>
        </p:nvSpPr>
        <p:spPr>
          <a:xfrm>
            <a:off x="5672533" y="3332855"/>
            <a:ext cx="170821" cy="15947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E30F626E-0DE2-5A07-27F0-A01C00E93AF9}"/>
              </a:ext>
            </a:extLst>
          </p:cNvPr>
          <p:cNvSpPr/>
          <p:nvPr/>
        </p:nvSpPr>
        <p:spPr>
          <a:xfrm>
            <a:off x="7466651" y="3332855"/>
            <a:ext cx="244177" cy="21055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65456C6-F6B7-DB8D-2BB7-6FEF7343D89B}"/>
              </a:ext>
            </a:extLst>
          </p:cNvPr>
          <p:cNvSpPr txBox="1"/>
          <p:nvPr/>
        </p:nvSpPr>
        <p:spPr>
          <a:xfrm>
            <a:off x="5834165" y="3841711"/>
            <a:ext cx="30621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Century Gothic" pitchFamily="34" charset="0"/>
              </a:rPr>
              <a:t>9</a:t>
            </a:r>
            <a:r>
              <a:rPr lang="ru-RU" sz="6000" b="1" dirty="0" smtClean="0">
                <a:solidFill>
                  <a:schemeClr val="bg1"/>
                </a:solidFill>
                <a:latin typeface="Century Gothic" pitchFamily="34" charset="0"/>
              </a:rPr>
              <a:t>00р</a:t>
            </a:r>
            <a:endParaRPr lang="ru-KZ" sz="6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35F55DF2-1026-BA3F-3BD2-0DF486C9BFFB}"/>
              </a:ext>
            </a:extLst>
          </p:cNvPr>
          <p:cNvCxnSpPr>
            <a:cxnSpLocks/>
          </p:cNvCxnSpPr>
          <p:nvPr/>
        </p:nvCxnSpPr>
        <p:spPr>
          <a:xfrm>
            <a:off x="9425808" y="3412591"/>
            <a:ext cx="0" cy="198501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3131353-520D-5076-C8F3-1B735B911A53}"/>
              </a:ext>
            </a:extLst>
          </p:cNvPr>
          <p:cNvSpPr txBox="1"/>
          <p:nvPr/>
        </p:nvSpPr>
        <p:spPr>
          <a:xfrm>
            <a:off x="5865637" y="4831970"/>
            <a:ext cx="3392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/>
                </a:solidFill>
                <a:latin typeface="Century Gothic" pitchFamily="34" charset="0"/>
              </a:rPr>
              <a:t>Цена</a:t>
            </a:r>
            <a:endParaRPr lang="ru-KZ" sz="3600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FAA3E608-7A24-6E75-D6F4-93588897AB73}"/>
              </a:ext>
            </a:extLst>
          </p:cNvPr>
          <p:cNvSpPr/>
          <p:nvPr/>
        </p:nvSpPr>
        <p:spPr>
          <a:xfrm>
            <a:off x="9338505" y="3332855"/>
            <a:ext cx="170821" cy="15947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7F7090D8-ADB6-231C-FF38-2ED14AFB03EC}"/>
              </a:ext>
            </a:extLst>
          </p:cNvPr>
          <p:cNvSpPr txBox="1"/>
          <p:nvPr/>
        </p:nvSpPr>
        <p:spPr>
          <a:xfrm>
            <a:off x="9642714" y="3841711"/>
            <a:ext cx="26351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Century Gothic" pitchFamily="34" charset="0"/>
              </a:rPr>
              <a:t>23</a:t>
            </a:r>
            <a:r>
              <a:rPr lang="ru-RU" sz="6000" b="1" dirty="0" smtClean="0">
                <a:solidFill>
                  <a:schemeClr val="bg1"/>
                </a:solidFill>
                <a:latin typeface="Century Gothic" pitchFamily="34" charset="0"/>
              </a:rPr>
              <a:t>%</a:t>
            </a:r>
            <a:endParaRPr lang="ru-KZ" sz="6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0" y="153249"/>
            <a:ext cx="2548638" cy="1251902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73131353-520D-5076-C8F3-1B735B911A53}"/>
              </a:ext>
            </a:extLst>
          </p:cNvPr>
          <p:cNvSpPr txBox="1"/>
          <p:nvPr/>
        </p:nvSpPr>
        <p:spPr>
          <a:xfrm>
            <a:off x="9642714" y="4800944"/>
            <a:ext cx="2486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/>
                </a:solidFill>
                <a:latin typeface="Century Gothic" pitchFamily="34" charset="0"/>
              </a:rPr>
              <a:t>Прибыль</a:t>
            </a:r>
            <a:endParaRPr lang="ru-KZ" sz="3600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522334" y="23145"/>
            <a:ext cx="6249188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entury Gothic" pitchFamily="34" charset="0"/>
              </a:rPr>
              <a:t>Расчеты</a:t>
            </a:r>
            <a:r>
              <a:rPr lang="ru-RU" sz="62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1F40365A-A666-E6EF-9C7B-E80C0E10BB54}"/>
              </a:ext>
            </a:extLst>
          </p:cNvPr>
          <p:cNvSpPr txBox="1"/>
          <p:nvPr/>
        </p:nvSpPr>
        <p:spPr>
          <a:xfrm>
            <a:off x="7779032" y="1244090"/>
            <a:ext cx="300473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Century Gothic" pitchFamily="34" charset="0"/>
              </a:rPr>
              <a:t>687р</a:t>
            </a:r>
            <a:endParaRPr lang="ru-KZ" sz="6000" b="1" dirty="0">
              <a:solidFill>
                <a:schemeClr val="bg1"/>
              </a:solidFill>
              <a:latin typeface="Century Gothic" pitchFamily="34" charset="0"/>
            </a:endParaRPr>
          </a:p>
          <a:p>
            <a:endParaRPr lang="ru-RU" sz="6000" b="1" dirty="0">
              <a:solidFill>
                <a:schemeClr val="bg1"/>
              </a:solidFill>
              <a:latin typeface="Century Gothic" pitchFamily="34" charset="0"/>
            </a:endParaRPr>
          </a:p>
          <a:p>
            <a:endParaRPr lang="ru-KZ" sz="28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CF8D9ED-182B-8252-E009-0E62FC2DA2E9}"/>
              </a:ext>
            </a:extLst>
          </p:cNvPr>
          <p:cNvSpPr txBox="1"/>
          <p:nvPr/>
        </p:nvSpPr>
        <p:spPr>
          <a:xfrm>
            <a:off x="7779032" y="2290892"/>
            <a:ext cx="40910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/>
                </a:solidFill>
                <a:latin typeface="Century Gothic" pitchFamily="34" charset="0"/>
              </a:rPr>
              <a:t>Себестоимость</a:t>
            </a:r>
          </a:p>
          <a:p>
            <a:endParaRPr lang="ru-KZ" sz="3600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E071CEC6-3CE2-D7C0-672A-22E136C22E44}"/>
              </a:ext>
            </a:extLst>
          </p:cNvPr>
          <p:cNvCxnSpPr>
            <a:cxnSpLocks/>
          </p:cNvCxnSpPr>
          <p:nvPr/>
        </p:nvCxnSpPr>
        <p:spPr>
          <a:xfrm>
            <a:off x="7562012" y="1579417"/>
            <a:ext cx="0" cy="185874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CA5002FC-DD29-4599-9E93-05B2D72F0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185966"/>
              </p:ext>
            </p:extLst>
          </p:nvPr>
        </p:nvGraphicFramePr>
        <p:xfrm>
          <a:off x="1080129" y="1866842"/>
          <a:ext cx="4224726" cy="454487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776667">
                  <a:extLst>
                    <a:ext uri="{9D8B030D-6E8A-4147-A177-3AD203B41FA5}">
                      <a16:colId xmlns="" xmlns:a16="http://schemas.microsoft.com/office/drawing/2014/main" val="1751867066"/>
                    </a:ext>
                  </a:extLst>
                </a:gridCol>
                <a:gridCol w="710836">
                  <a:extLst>
                    <a:ext uri="{9D8B030D-6E8A-4147-A177-3AD203B41FA5}">
                      <a16:colId xmlns="" xmlns:a16="http://schemas.microsoft.com/office/drawing/2014/main" val="1349062978"/>
                    </a:ext>
                  </a:extLst>
                </a:gridCol>
                <a:gridCol w="613097">
                  <a:extLst>
                    <a:ext uri="{9D8B030D-6E8A-4147-A177-3AD203B41FA5}">
                      <a16:colId xmlns="" xmlns:a16="http://schemas.microsoft.com/office/drawing/2014/main" val="1769545469"/>
                    </a:ext>
                  </a:extLst>
                </a:gridCol>
                <a:gridCol w="1124126">
                  <a:extLst>
                    <a:ext uri="{9D8B030D-6E8A-4147-A177-3AD203B41FA5}">
                      <a16:colId xmlns="" xmlns:a16="http://schemas.microsoft.com/office/drawing/2014/main" val="2702915031"/>
                    </a:ext>
                  </a:extLst>
                </a:gridCol>
              </a:tblGrid>
              <a:tr h="6279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Показатели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Кол-во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Цена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Стоимость, </a:t>
                      </a:r>
                      <a:r>
                        <a:rPr lang="ru-RU" sz="1300" dirty="0" err="1">
                          <a:solidFill>
                            <a:schemeClr val="bg1"/>
                          </a:solidFill>
                          <a:effectLst/>
                        </a:rPr>
                        <a:t>руб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471340360"/>
                  </a:ext>
                </a:extLst>
              </a:tr>
              <a:tr h="4190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Производительность, м2 в месяц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2000 шт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1550064492"/>
                  </a:ext>
                </a:extLst>
              </a:tr>
              <a:tr h="204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крошка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кг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49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343.00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1456302582"/>
                  </a:ext>
                </a:extLst>
              </a:tr>
              <a:tr h="204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клей 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1.5 кг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400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600.00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4182277775"/>
                  </a:ext>
                </a:extLst>
              </a:tr>
              <a:tr h="204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краситель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0.1кг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625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625.00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1143896880"/>
                  </a:ext>
                </a:extLst>
              </a:tr>
              <a:tr h="204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Итого материалы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1568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3623248224"/>
                  </a:ext>
                </a:extLst>
              </a:tr>
              <a:tr h="4190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зарплата с налогами 3 работника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135000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67.50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2842259310"/>
                  </a:ext>
                </a:extLst>
              </a:tr>
              <a:tr h="204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аммортизация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600000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5.00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2307061413"/>
                  </a:ext>
                </a:extLst>
              </a:tr>
              <a:tr h="4151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коммунальные расходы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10000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5.00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3196841510"/>
                  </a:ext>
                </a:extLst>
              </a:tr>
              <a:tr h="204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аренда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12000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6.00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2791287925"/>
                  </a:ext>
                </a:extLst>
              </a:tr>
              <a:tr h="736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производственная себестоимость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622.00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1370408956"/>
                  </a:ext>
                </a:extLst>
              </a:tr>
              <a:tr h="4190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Управленческие расходы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130000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65.00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3090407291"/>
                  </a:ext>
                </a:extLst>
              </a:tr>
              <a:tr h="204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Всего себестоимость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687,00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70" marR="44270" marT="0" marB="0"/>
                </a:tc>
                <a:extLst>
                  <a:ext uri="{0D108BD9-81ED-4DB2-BD59-A6C34878D82A}">
                    <a16:rowId xmlns="" xmlns:a16="http://schemas.microsoft.com/office/drawing/2014/main" val="404817164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BB7F9E4-58D6-5001-5810-5512165F2A43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74B431C1-3DD6-59F8-4CBF-F702B6930E97}"/>
              </a:ext>
            </a:extLst>
          </p:cNvPr>
          <p:cNvCxnSpPr>
            <a:cxnSpLocks/>
          </p:cNvCxnSpPr>
          <p:nvPr/>
        </p:nvCxnSpPr>
        <p:spPr>
          <a:xfrm>
            <a:off x="0" y="4145516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F0545CD-9A03-6546-B49E-F53F6120F281}"/>
              </a:ext>
            </a:extLst>
          </p:cNvPr>
          <p:cNvSpPr txBox="1"/>
          <p:nvPr/>
        </p:nvSpPr>
        <p:spPr>
          <a:xfrm rot="5400000">
            <a:off x="-360377" y="3325925"/>
            <a:ext cx="153672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A149503-7E74-EE03-C4B2-70604C69B91F}"/>
              </a:ext>
            </a:extLst>
          </p:cNvPr>
          <p:cNvSpPr txBox="1"/>
          <p:nvPr/>
        </p:nvSpPr>
        <p:spPr>
          <a:xfrm rot="5400000">
            <a:off x="-353505" y="4657956"/>
            <a:ext cx="153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</p:spTree>
    <p:extLst>
      <p:ext uri="{BB962C8B-B14F-4D97-AF65-F5344CB8AC3E}">
        <p14:creationId xmlns:p14="http://schemas.microsoft.com/office/powerpoint/2010/main" val="238814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7236FA3-574A-2186-78E6-BD5E5CCD9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CF648560-1309-C03B-D0C9-E706A206CA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99C35561-2ECD-D381-C5D5-F308D5B815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0" y="153249"/>
            <a:ext cx="2548638" cy="1251902"/>
          </a:xfrm>
          <a:prstGeom prst="rect">
            <a:avLst/>
          </a:prstGeom>
        </p:spPr>
      </p:pic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3943BDE0-E982-31E1-9055-9AC027288DBA}"/>
              </a:ext>
            </a:extLst>
          </p:cNvPr>
          <p:cNvSpPr/>
          <p:nvPr/>
        </p:nvSpPr>
        <p:spPr>
          <a:xfrm>
            <a:off x="627897" y="392804"/>
            <a:ext cx="11088587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sz="6000" b="1" dirty="0">
                <a:solidFill>
                  <a:schemeClr val="bg1"/>
                </a:solidFill>
                <a:latin typeface="Century Gothic" pitchFamily="34" charset="0"/>
              </a:rPr>
              <a:t>Структура затрат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9C9D8A3-DEF5-4201-9F58-A6EF69AF5870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58DF2F43-9888-0BB9-903E-F2D2E33E9E8E}"/>
              </a:ext>
            </a:extLst>
          </p:cNvPr>
          <p:cNvCxnSpPr>
            <a:cxnSpLocks/>
          </p:cNvCxnSpPr>
          <p:nvPr/>
        </p:nvCxnSpPr>
        <p:spPr>
          <a:xfrm>
            <a:off x="0" y="4145516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9066ECA-E85A-2669-D83D-994B56D9D7CD}"/>
              </a:ext>
            </a:extLst>
          </p:cNvPr>
          <p:cNvSpPr txBox="1"/>
          <p:nvPr/>
        </p:nvSpPr>
        <p:spPr>
          <a:xfrm rot="5400000">
            <a:off x="-360377" y="3325925"/>
            <a:ext cx="153672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28B129A-3C17-D0EE-6874-5EC8827C64E9}"/>
              </a:ext>
            </a:extLst>
          </p:cNvPr>
          <p:cNvSpPr txBox="1"/>
          <p:nvPr/>
        </p:nvSpPr>
        <p:spPr>
          <a:xfrm rot="5400000">
            <a:off x="-353505" y="4657956"/>
            <a:ext cx="153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64852" y="2264655"/>
            <a:ext cx="4815600" cy="3058677"/>
          </a:xfrm>
          <a:prstGeom prst="roundRect">
            <a:avLst/>
          </a:prstGeom>
          <a:solidFill>
            <a:srgbClr val="AFB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553E42E-2006-7D7D-CAFE-DED8EF5F2773}"/>
              </a:ext>
            </a:extLst>
          </p:cNvPr>
          <p:cNvSpPr txBox="1"/>
          <p:nvPr/>
        </p:nvSpPr>
        <p:spPr>
          <a:xfrm>
            <a:off x="1349984" y="3643505"/>
            <a:ext cx="4136197" cy="1409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оборудование</a:t>
            </a:r>
            <a:endParaRPr lang="ru-RU" sz="40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9317899-2E6A-5486-4A6D-A9C9725AC876}"/>
              </a:ext>
            </a:extLst>
          </p:cNvPr>
          <p:cNvSpPr txBox="1"/>
          <p:nvPr/>
        </p:nvSpPr>
        <p:spPr>
          <a:xfrm>
            <a:off x="1584763" y="2733319"/>
            <a:ext cx="4395689" cy="91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5400" b="1" dirty="0">
                <a:solidFill>
                  <a:schemeClr val="accent6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1 529 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410 р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9317899-2E6A-5486-4A6D-A9C9725AC876}"/>
              </a:ext>
            </a:extLst>
          </p:cNvPr>
          <p:cNvSpPr txBox="1"/>
          <p:nvPr/>
        </p:nvSpPr>
        <p:spPr>
          <a:xfrm>
            <a:off x="1482592" y="2812506"/>
            <a:ext cx="4223031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5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1 529 </a:t>
            </a:r>
            <a:r>
              <a:rPr lang="ru-RU" sz="5400" b="1" dirty="0" smtClean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410 р</a:t>
            </a:r>
            <a:endParaRPr lang="ru-RU" sz="54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0800000">
            <a:off x="1164852" y="-3664782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0800000">
            <a:off x="1972374" y="-3960986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582246">
            <a:off x="2506098" y="6387844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582246">
            <a:off x="3313620" y="6091640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89700" y="2230507"/>
            <a:ext cx="4804376" cy="3082989"/>
          </a:xfrm>
          <a:prstGeom prst="roundRect">
            <a:avLst/>
          </a:prstGeom>
          <a:ln>
            <a:noFill/>
          </a:ln>
          <a:effectLst>
            <a:glow rad="279400">
              <a:srgbClr val="92D050">
                <a:alpha val="19000"/>
              </a:srgb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553E42E-2006-7D7D-CAFE-DED8EF5F2773}"/>
              </a:ext>
            </a:extLst>
          </p:cNvPr>
          <p:cNvSpPr txBox="1"/>
          <p:nvPr/>
        </p:nvSpPr>
        <p:spPr>
          <a:xfrm>
            <a:off x="6823789" y="3643504"/>
            <a:ext cx="4136197" cy="1409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окупаемости*</a:t>
            </a:r>
            <a:endParaRPr lang="ru-RU" sz="40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9317899-2E6A-5486-4A6D-A9C9725AC876}"/>
              </a:ext>
            </a:extLst>
          </p:cNvPr>
          <p:cNvSpPr txBox="1"/>
          <p:nvPr/>
        </p:nvSpPr>
        <p:spPr>
          <a:xfrm>
            <a:off x="7199177" y="2636588"/>
            <a:ext cx="3650055" cy="91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5400" b="1" dirty="0" smtClean="0">
                <a:solidFill>
                  <a:srgbClr val="AFB29A"/>
                </a:solidFill>
                <a:latin typeface="Century Gothic" panose="020B0502020202020204" pitchFamily="34" charset="0"/>
              </a:rPr>
              <a:t>21 месяц</a:t>
            </a:r>
            <a:endParaRPr lang="ru-RU" sz="5400" b="1" dirty="0">
              <a:solidFill>
                <a:srgbClr val="AFB29A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9317899-2E6A-5486-4A6D-A9C9725AC876}"/>
              </a:ext>
            </a:extLst>
          </p:cNvPr>
          <p:cNvSpPr txBox="1"/>
          <p:nvPr/>
        </p:nvSpPr>
        <p:spPr>
          <a:xfrm>
            <a:off x="7066860" y="2653544"/>
            <a:ext cx="3650055" cy="91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5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21 месяц</a:t>
            </a:r>
            <a:endParaRPr lang="ru-RU" sz="54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553E42E-2006-7D7D-CAFE-DED8EF5F2773}"/>
              </a:ext>
            </a:extLst>
          </p:cNvPr>
          <p:cNvSpPr txBox="1"/>
          <p:nvPr/>
        </p:nvSpPr>
        <p:spPr>
          <a:xfrm>
            <a:off x="881748" y="5773650"/>
            <a:ext cx="10197407" cy="716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4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продаже более 500 ед. в месяц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8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AFB29A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D93DAFB4-0BD6-71CE-83BD-D096D4578F06}"/>
              </a:ext>
            </a:extLst>
          </p:cNvPr>
          <p:cNvSpPr/>
          <p:nvPr/>
        </p:nvSpPr>
        <p:spPr>
          <a:xfrm rot="2578865">
            <a:off x="9723838" y="-3653851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ADE3AAC3-5DC4-097E-719B-3765D17F00C8}"/>
              </a:ext>
            </a:extLst>
          </p:cNvPr>
          <p:cNvSpPr/>
          <p:nvPr/>
        </p:nvSpPr>
        <p:spPr>
          <a:xfrm rot="2578865">
            <a:off x="2221972" y="3085247"/>
            <a:ext cx="5999089" cy="6339912"/>
          </a:xfrm>
          <a:prstGeom prst="ellipse">
            <a:avLst/>
          </a:prstGeom>
          <a:solidFill>
            <a:srgbClr val="6EA586">
              <a:alpha val="11000"/>
            </a:srgbClr>
          </a:solidFill>
          <a:ln>
            <a:solidFill>
              <a:srgbClr val="61A67B"/>
            </a:solidFill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C4C4FCA-3277-B658-90C1-4F77E13FFF57}"/>
              </a:ext>
            </a:extLst>
          </p:cNvPr>
          <p:cNvSpPr txBox="1"/>
          <p:nvPr/>
        </p:nvSpPr>
        <p:spPr>
          <a:xfrm rot="5400000">
            <a:off x="-296084" y="2088899"/>
            <a:ext cx="13729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Запрос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D70ADF4E-318C-D41E-D970-AF35D3F38A42}"/>
              </a:ext>
            </a:extLst>
          </p:cNvPr>
          <p:cNvCxnSpPr>
            <a:cxnSpLocks/>
          </p:cNvCxnSpPr>
          <p:nvPr/>
        </p:nvCxnSpPr>
        <p:spPr>
          <a:xfrm>
            <a:off x="0" y="4145516"/>
            <a:ext cx="0" cy="1372907"/>
          </a:xfrm>
          <a:prstGeom prst="line">
            <a:avLst/>
          </a:prstGeom>
          <a:ln w="698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D5028FE-9258-F7D0-FDB8-A0674E1A75B1}"/>
              </a:ext>
            </a:extLst>
          </p:cNvPr>
          <p:cNvSpPr txBox="1"/>
          <p:nvPr/>
        </p:nvSpPr>
        <p:spPr>
          <a:xfrm rot="5400000">
            <a:off x="-360377" y="3325925"/>
            <a:ext cx="153672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67C28B0-E1A8-46A7-9981-92585C644A48}"/>
              </a:ext>
            </a:extLst>
          </p:cNvPr>
          <p:cNvSpPr txBox="1"/>
          <p:nvPr/>
        </p:nvSpPr>
        <p:spPr>
          <a:xfrm rot="5400000">
            <a:off x="-353505" y="4657956"/>
            <a:ext cx="1531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14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6578853">
            <a:off x="-2721102" y="7164437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6578853">
            <a:off x="-1913580" y="6868233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="" xmlns:a16="http://schemas.microsoft.com/office/drawing/2014/main" id="{D5F7F385-BE3D-4117-7331-1CDA6F93D7D9}"/>
              </a:ext>
            </a:extLst>
          </p:cNvPr>
          <p:cNvSpPr/>
          <p:nvPr/>
        </p:nvSpPr>
        <p:spPr>
          <a:xfrm rot="10800000">
            <a:off x="5221516" y="-3071657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="" xmlns:a16="http://schemas.microsoft.com/office/drawing/2014/main" id="{5F03C6D7-A00D-2AF4-8E38-E32F2D093FDB}"/>
              </a:ext>
            </a:extLst>
          </p:cNvPr>
          <p:cNvSpPr/>
          <p:nvPr/>
        </p:nvSpPr>
        <p:spPr>
          <a:xfrm rot="10800000">
            <a:off x="6029038" y="-3367861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285ED9-56A9-A4F3-310F-E53E46B1A084}"/>
              </a:ext>
            </a:extLst>
          </p:cNvPr>
          <p:cNvSpPr txBox="1"/>
          <p:nvPr/>
        </p:nvSpPr>
        <p:spPr>
          <a:xfrm>
            <a:off x="949125" y="187732"/>
            <a:ext cx="5540576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latin typeface="Century Gothic" pitchFamily="34" charset="0"/>
                <a:sym typeface="Calibri"/>
              </a:rPr>
              <a:t>Партнер</a:t>
            </a:r>
            <a:endParaRPr lang="ru-RU" sz="8000" b="1" dirty="0">
              <a:solidFill>
                <a:schemeClr val="bg1"/>
              </a:solidFill>
              <a:latin typeface="Century Gothic" pitchFamily="34" charset="0"/>
              <a:sym typeface="Calibri"/>
            </a:endParaRPr>
          </a:p>
          <a:p>
            <a:endParaRPr lang="ru-KZ" sz="40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942" y="1533063"/>
            <a:ext cx="5609178" cy="189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79909" y="2734534"/>
            <a:ext cx="10592642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Контакты</a:t>
            </a:r>
            <a:b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</a:b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Адрес: </a:t>
            </a:r>
            <a:b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</a:b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 г. Кемерово, ул. </a:t>
            </a: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Свободы </a:t>
            </a:r>
            <a:r>
              <a:rPr lang="ru-RU" altLang="ru-RU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15В</a:t>
            </a: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/>
            </a:r>
            <a:b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</a:b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Телефон: 8 (3842) 32-67-05</a:t>
            </a:r>
            <a:b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</a:b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E-</a:t>
            </a:r>
            <a:r>
              <a:rPr lang="ru-RU" altLang="ru-RU" sz="4000" dirty="0" err="1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mail</a:t>
            </a:r>
            <a:r>
              <a:rPr lang="ru-RU" altLang="ru-RU" sz="4000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: </a:t>
            </a:r>
            <a:r>
              <a:rPr lang="ru-RU" altLang="ru-RU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akti-on@yandex.ru</a:t>
            </a:r>
            <a:endParaRPr lang="ru-RU" altLang="ru-RU" sz="4000" dirty="0">
              <a:solidFill>
                <a:schemeClr val="bg1"/>
              </a:solidFill>
              <a:latin typeface="Century Gothic" panose="020B0502020202020204" pitchFamily="34" charset="0"/>
              <a:cs typeface="+mn-cs"/>
            </a:endParaRPr>
          </a:p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>
              <a:solidFill>
                <a:schemeClr val="bg1"/>
              </a:solidFill>
              <a:latin typeface="Century Gothic" panose="020B0502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67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-127322" y="-81022"/>
            <a:ext cx="12319322" cy="706055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69EE834-25F7-F62D-18BF-01D156D4C4DB}"/>
              </a:ext>
            </a:extLst>
          </p:cNvPr>
          <p:cNvSpPr txBox="1"/>
          <p:nvPr/>
        </p:nvSpPr>
        <p:spPr>
          <a:xfrm>
            <a:off x="-1271814" y="297771"/>
            <a:ext cx="579520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  <a:sym typeface="Calibri"/>
              </a:rPr>
              <a:t>Команда</a:t>
            </a:r>
          </a:p>
          <a:p>
            <a:endParaRPr lang="ru-KZ" sz="44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39262" y="5679294"/>
            <a:ext cx="8413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Студенты направления «Ландшафтная архитектура»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536" y="3960514"/>
            <a:ext cx="3399064" cy="4532085"/>
          </a:xfrm>
          <a:prstGeom prst="rect">
            <a:avLst/>
          </a:prstGeom>
        </p:spPr>
      </p:pic>
      <p:sp>
        <p:nvSpPr>
          <p:cNvPr id="4" name="Скругленный прямоугольник 4">
            <a:extLst>
              <a:ext uri="{FF2B5EF4-FFF2-40B4-BE49-F238E27FC236}">
                <a16:creationId xmlns="" xmlns:a16="http://schemas.microsoft.com/office/drawing/2014/main" id="{7C4A8AAE-0B9C-96E5-549F-6656B0A775E2}"/>
              </a:ext>
            </a:extLst>
          </p:cNvPr>
          <p:cNvSpPr/>
          <p:nvPr/>
        </p:nvSpPr>
        <p:spPr>
          <a:xfrm rot="16578853">
            <a:off x="10960201" y="-3985468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="" xmlns:a16="http://schemas.microsoft.com/office/drawing/2014/main" id="{E032A5B3-F082-9E49-0EAF-8A6C240CDC09}"/>
              </a:ext>
            </a:extLst>
          </p:cNvPr>
          <p:cNvSpPr/>
          <p:nvPr/>
        </p:nvSpPr>
        <p:spPr>
          <a:xfrm rot="16578853">
            <a:off x="10625714" y="-3734164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rgbClr val="565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785789" y="1818699"/>
            <a:ext cx="10747024" cy="3552534"/>
            <a:chOff x="742891" y="2275858"/>
            <a:chExt cx="10747024" cy="355253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308"/>
            <a:stretch/>
          </p:blipFill>
          <p:spPr>
            <a:xfrm>
              <a:off x="9720625" y="2351139"/>
              <a:ext cx="1640304" cy="1688354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7429311" y="4244040"/>
              <a:ext cx="1784464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 err="1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Сукиасян</a:t>
              </a:r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 </a:t>
              </a:r>
            </a:p>
            <a:p>
              <a:pPr algn="ctr"/>
              <a:r>
                <a:rPr lang="ru-RU" sz="2400" b="1" dirty="0" err="1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Армине</a:t>
              </a:r>
              <a:endParaRPr lang="ru-RU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9591638" y="4245929"/>
              <a:ext cx="189827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Самохина </a:t>
              </a:r>
            </a:p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Светлана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32" t="12273" r="15372" b="16304"/>
            <a:stretch/>
          </p:blipFill>
          <p:spPr bwMode="auto">
            <a:xfrm>
              <a:off x="3001384" y="2275859"/>
              <a:ext cx="1645920" cy="17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6" t="15475" r="16421" b="14768"/>
            <a:stretch/>
          </p:blipFill>
          <p:spPr bwMode="auto">
            <a:xfrm>
              <a:off x="5207816" y="2327389"/>
              <a:ext cx="1746757" cy="1664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3199814" y="4225866"/>
              <a:ext cx="124906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Жилка</a:t>
              </a:r>
            </a:p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 Данил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027861" y="4225866"/>
              <a:ext cx="210666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Павловская </a:t>
              </a:r>
            </a:p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Виктория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862430" y="5178934"/>
              <a:ext cx="21066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Проектировщик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281541" y="5182059"/>
              <a:ext cx="16730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Копирайтер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521891" y="5186567"/>
              <a:ext cx="15993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Финансист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9732554" y="5178934"/>
              <a:ext cx="15993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Аналитик</a:t>
              </a: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6" t="24403" r="11872" b="1"/>
            <a:stretch/>
          </p:blipFill>
          <p:spPr>
            <a:xfrm>
              <a:off x="7484289" y="2275858"/>
              <a:ext cx="1674507" cy="1692165"/>
            </a:xfrm>
            <a:prstGeom prst="rect">
              <a:avLst/>
            </a:prstGeom>
          </p:spPr>
        </p:pic>
        <p:sp>
          <p:nvSpPr>
            <p:cNvPr id="16" name="Прямоугольник 15"/>
            <p:cNvSpPr/>
            <p:nvPr/>
          </p:nvSpPr>
          <p:spPr>
            <a:xfrm>
              <a:off x="831462" y="5182061"/>
              <a:ext cx="15993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Лидер </a:t>
              </a:r>
            </a:p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Модератор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42891" y="4225866"/>
              <a:ext cx="177644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 err="1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Гаан</a:t>
              </a:r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 </a:t>
              </a:r>
            </a:p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Элеонора</a:t>
              </a:r>
              <a:endParaRPr lang="ru-RU" sz="2400" dirty="0">
                <a:latin typeface="Century Gothic" panose="020B0502020202020204" pitchFamily="34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5" r="17157" b="24110"/>
            <a:stretch/>
          </p:blipFill>
          <p:spPr>
            <a:xfrm>
              <a:off x="788564" y="2275859"/>
              <a:ext cx="1685103" cy="1699708"/>
            </a:xfrm>
            <a:prstGeom prst="rect">
              <a:avLst/>
            </a:prstGeom>
          </p:spPr>
        </p:pic>
      </p:grpSp>
      <p:sp>
        <p:nvSpPr>
          <p:cNvPr id="18" name="Скругленный прямоугольник 4">
            <a:extLst>
              <a:ext uri="{FF2B5EF4-FFF2-40B4-BE49-F238E27FC236}">
                <a16:creationId xmlns="" xmlns:a16="http://schemas.microsoft.com/office/drawing/2014/main" id="{4A87FBE9-BADC-F2A0-91F2-DECFA2B38778}"/>
              </a:ext>
            </a:extLst>
          </p:cNvPr>
          <p:cNvSpPr/>
          <p:nvPr/>
        </p:nvSpPr>
        <p:spPr>
          <a:xfrm rot="6056492">
            <a:off x="3898270" y="5833920"/>
            <a:ext cx="5725407" cy="4228884"/>
          </a:xfrm>
          <a:custGeom>
            <a:avLst/>
            <a:gdLst>
              <a:gd name="connsiteX0" fmla="*/ 0 w 5036652"/>
              <a:gd name="connsiteY0" fmla="*/ 544291 h 4049485"/>
              <a:gd name="connsiteX1" fmla="*/ 544291 w 5036652"/>
              <a:gd name="connsiteY1" fmla="*/ 0 h 4049485"/>
              <a:gd name="connsiteX2" fmla="*/ 4492361 w 5036652"/>
              <a:gd name="connsiteY2" fmla="*/ 0 h 4049485"/>
              <a:gd name="connsiteX3" fmla="*/ 5036652 w 5036652"/>
              <a:gd name="connsiteY3" fmla="*/ 544291 h 4049485"/>
              <a:gd name="connsiteX4" fmla="*/ 5036652 w 5036652"/>
              <a:gd name="connsiteY4" fmla="*/ 3505194 h 4049485"/>
              <a:gd name="connsiteX5" fmla="*/ 4492361 w 5036652"/>
              <a:gd name="connsiteY5" fmla="*/ 4049485 h 4049485"/>
              <a:gd name="connsiteX6" fmla="*/ 544291 w 5036652"/>
              <a:gd name="connsiteY6" fmla="*/ 4049485 h 4049485"/>
              <a:gd name="connsiteX7" fmla="*/ 0 w 5036652"/>
              <a:gd name="connsiteY7" fmla="*/ 3505194 h 4049485"/>
              <a:gd name="connsiteX8" fmla="*/ 0 w 5036652"/>
              <a:gd name="connsiteY8" fmla="*/ 544291 h 4049485"/>
              <a:gd name="connsiteX0" fmla="*/ 383208 w 5419860"/>
              <a:gd name="connsiteY0" fmla="*/ 864925 h 4370119"/>
              <a:gd name="connsiteX1" fmla="*/ 84351 w 5419860"/>
              <a:gd name="connsiteY1" fmla="*/ 0 h 4370119"/>
              <a:gd name="connsiteX2" fmla="*/ 4875569 w 5419860"/>
              <a:gd name="connsiteY2" fmla="*/ 320634 h 4370119"/>
              <a:gd name="connsiteX3" fmla="*/ 5419860 w 5419860"/>
              <a:gd name="connsiteY3" fmla="*/ 864925 h 4370119"/>
              <a:gd name="connsiteX4" fmla="*/ 5419860 w 5419860"/>
              <a:gd name="connsiteY4" fmla="*/ 3825828 h 4370119"/>
              <a:gd name="connsiteX5" fmla="*/ 4875569 w 5419860"/>
              <a:gd name="connsiteY5" fmla="*/ 4370119 h 4370119"/>
              <a:gd name="connsiteX6" fmla="*/ 927499 w 5419860"/>
              <a:gd name="connsiteY6" fmla="*/ 4370119 h 4370119"/>
              <a:gd name="connsiteX7" fmla="*/ 383208 w 5419860"/>
              <a:gd name="connsiteY7" fmla="*/ 3825828 h 4370119"/>
              <a:gd name="connsiteX8" fmla="*/ 383208 w 5419860"/>
              <a:gd name="connsiteY8" fmla="*/ 864925 h 4370119"/>
              <a:gd name="connsiteX0" fmla="*/ 117714 w 5474999"/>
              <a:gd name="connsiteY0" fmla="*/ 698671 h 4370119"/>
              <a:gd name="connsiteX1" fmla="*/ 139490 w 5474999"/>
              <a:gd name="connsiteY1" fmla="*/ 0 h 4370119"/>
              <a:gd name="connsiteX2" fmla="*/ 4930708 w 5474999"/>
              <a:gd name="connsiteY2" fmla="*/ 320634 h 4370119"/>
              <a:gd name="connsiteX3" fmla="*/ 5474999 w 5474999"/>
              <a:gd name="connsiteY3" fmla="*/ 864925 h 4370119"/>
              <a:gd name="connsiteX4" fmla="*/ 5474999 w 5474999"/>
              <a:gd name="connsiteY4" fmla="*/ 3825828 h 4370119"/>
              <a:gd name="connsiteX5" fmla="*/ 4930708 w 5474999"/>
              <a:gd name="connsiteY5" fmla="*/ 4370119 h 4370119"/>
              <a:gd name="connsiteX6" fmla="*/ 982638 w 5474999"/>
              <a:gd name="connsiteY6" fmla="*/ 4370119 h 4370119"/>
              <a:gd name="connsiteX7" fmla="*/ 438347 w 5474999"/>
              <a:gd name="connsiteY7" fmla="*/ 3825828 h 4370119"/>
              <a:gd name="connsiteX8" fmla="*/ 117714 w 5474999"/>
              <a:gd name="connsiteY8" fmla="*/ 698671 h 4370119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982638 w 5985638"/>
              <a:gd name="connsiteY6" fmla="*/ 4370119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438347 w 5985638"/>
              <a:gd name="connsiteY7" fmla="*/ 3825828 h 4373754"/>
              <a:gd name="connsiteX8" fmla="*/ 117714 w 5985638"/>
              <a:gd name="connsiteY8" fmla="*/ 698671 h 4373754"/>
              <a:gd name="connsiteX0" fmla="*/ 117714 w 5985638"/>
              <a:gd name="connsiteY0" fmla="*/ 698671 h 4373754"/>
              <a:gd name="connsiteX1" fmla="*/ 139490 w 5985638"/>
              <a:gd name="connsiteY1" fmla="*/ 0 h 4373754"/>
              <a:gd name="connsiteX2" fmla="*/ 4930708 w 5985638"/>
              <a:gd name="connsiteY2" fmla="*/ 320634 h 4373754"/>
              <a:gd name="connsiteX3" fmla="*/ 5474999 w 5985638"/>
              <a:gd name="connsiteY3" fmla="*/ 864925 h 4373754"/>
              <a:gd name="connsiteX4" fmla="*/ 5985638 w 5985638"/>
              <a:gd name="connsiteY4" fmla="*/ 4122711 h 4373754"/>
              <a:gd name="connsiteX5" fmla="*/ 4930708 w 5985638"/>
              <a:gd name="connsiteY5" fmla="*/ 4370119 h 4373754"/>
              <a:gd name="connsiteX6" fmla="*/ 1398274 w 5985638"/>
              <a:gd name="connsiteY6" fmla="*/ 4144487 h 4373754"/>
              <a:gd name="connsiteX7" fmla="*/ 533349 w 5985638"/>
              <a:gd name="connsiteY7" fmla="*/ 3422067 h 4373754"/>
              <a:gd name="connsiteX8" fmla="*/ 117714 w 5985638"/>
              <a:gd name="connsiteY8" fmla="*/ 698671 h 4373754"/>
              <a:gd name="connsiteX0" fmla="*/ 0 w 6307311"/>
              <a:gd name="connsiteY0" fmla="*/ 556167 h 4373754"/>
              <a:gd name="connsiteX1" fmla="*/ 461163 w 6307311"/>
              <a:gd name="connsiteY1" fmla="*/ 0 h 4373754"/>
              <a:gd name="connsiteX2" fmla="*/ 5252381 w 6307311"/>
              <a:gd name="connsiteY2" fmla="*/ 320634 h 4373754"/>
              <a:gd name="connsiteX3" fmla="*/ 5796672 w 6307311"/>
              <a:gd name="connsiteY3" fmla="*/ 864925 h 4373754"/>
              <a:gd name="connsiteX4" fmla="*/ 6307311 w 6307311"/>
              <a:gd name="connsiteY4" fmla="*/ 4122711 h 4373754"/>
              <a:gd name="connsiteX5" fmla="*/ 5252381 w 6307311"/>
              <a:gd name="connsiteY5" fmla="*/ 4370119 h 4373754"/>
              <a:gd name="connsiteX6" fmla="*/ 1719947 w 6307311"/>
              <a:gd name="connsiteY6" fmla="*/ 4144487 h 4373754"/>
              <a:gd name="connsiteX7" fmla="*/ 855022 w 6307311"/>
              <a:gd name="connsiteY7" fmla="*/ 3422067 h 4373754"/>
              <a:gd name="connsiteX8" fmla="*/ 0 w 6307311"/>
              <a:gd name="connsiteY8" fmla="*/ 556167 h 437375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796672 w 6307311"/>
              <a:gd name="connsiteY3" fmla="*/ 864925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252381 w 6307311"/>
              <a:gd name="connsiteY2" fmla="*/ 32063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71041 w 6307311"/>
              <a:gd name="connsiteY3" fmla="*/ 1921829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  <a:gd name="connsiteX0" fmla="*/ 0 w 6307311"/>
              <a:gd name="connsiteY0" fmla="*/ 556167 h 4228884"/>
              <a:gd name="connsiteX1" fmla="*/ 461163 w 6307311"/>
              <a:gd name="connsiteY1" fmla="*/ 0 h 4228884"/>
              <a:gd name="connsiteX2" fmla="*/ 5098002 w 6307311"/>
              <a:gd name="connsiteY2" fmla="*/ 522514 h 4228884"/>
              <a:gd name="connsiteX3" fmla="*/ 5523539 w 6307311"/>
              <a:gd name="connsiteY3" fmla="*/ 2088084 h 4228884"/>
              <a:gd name="connsiteX4" fmla="*/ 6307311 w 6307311"/>
              <a:gd name="connsiteY4" fmla="*/ 4122711 h 4228884"/>
              <a:gd name="connsiteX5" fmla="*/ 4789243 w 6307311"/>
              <a:gd name="connsiteY5" fmla="*/ 3990109 h 4228884"/>
              <a:gd name="connsiteX6" fmla="*/ 1719947 w 6307311"/>
              <a:gd name="connsiteY6" fmla="*/ 4144487 h 4228884"/>
              <a:gd name="connsiteX7" fmla="*/ 855022 w 6307311"/>
              <a:gd name="connsiteY7" fmla="*/ 3422067 h 4228884"/>
              <a:gd name="connsiteX8" fmla="*/ 0 w 6307311"/>
              <a:gd name="connsiteY8" fmla="*/ 556167 h 422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7311" h="4228884">
                <a:moveTo>
                  <a:pt x="0" y="556167"/>
                </a:moveTo>
                <a:cubicBezTo>
                  <a:pt x="0" y="255563"/>
                  <a:pt x="160559" y="0"/>
                  <a:pt x="461163" y="0"/>
                </a:cubicBezTo>
                <a:cubicBezTo>
                  <a:pt x="1777186" y="0"/>
                  <a:pt x="3781979" y="522514"/>
                  <a:pt x="5098002" y="522514"/>
                </a:cubicBezTo>
                <a:cubicBezTo>
                  <a:pt x="5457982" y="676894"/>
                  <a:pt x="5286032" y="1336218"/>
                  <a:pt x="5523539" y="2088084"/>
                </a:cubicBezTo>
                <a:lnTo>
                  <a:pt x="6307311" y="4122711"/>
                </a:lnTo>
                <a:cubicBezTo>
                  <a:pt x="6307311" y="4423315"/>
                  <a:pt x="5089847" y="3990109"/>
                  <a:pt x="4789243" y="3990109"/>
                </a:cubicBezTo>
                <a:lnTo>
                  <a:pt x="1719947" y="4144487"/>
                </a:lnTo>
                <a:cubicBezTo>
                  <a:pt x="1419343" y="4144487"/>
                  <a:pt x="855022" y="3722671"/>
                  <a:pt x="855022" y="3422067"/>
                </a:cubicBezTo>
                <a:lnTo>
                  <a:pt x="0" y="556167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2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3E073B0-5740-20D9-40DB-7A76A26075F9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AFB29A"/>
          </a:solidFill>
          <a:ln>
            <a:solidFill>
              <a:srgbClr val="92C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600"/>
              </a:spcAft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D93DAFB4-0BD6-71CE-83BD-D096D4578F06}"/>
              </a:ext>
            </a:extLst>
          </p:cNvPr>
          <p:cNvSpPr/>
          <p:nvPr/>
        </p:nvSpPr>
        <p:spPr>
          <a:xfrm rot="2578865">
            <a:off x="9723838" y="-3653851"/>
            <a:ext cx="5999089" cy="6339912"/>
          </a:xfrm>
          <a:prstGeom prst="ellipse">
            <a:avLst/>
          </a:prstGeom>
          <a:solidFill>
            <a:srgbClr val="548235">
              <a:alpha val="11000"/>
            </a:srgbClr>
          </a:solidFill>
          <a:ln>
            <a:noFill/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ADE3AAC3-5DC4-097E-719B-3765D17F00C8}"/>
              </a:ext>
            </a:extLst>
          </p:cNvPr>
          <p:cNvSpPr/>
          <p:nvPr/>
        </p:nvSpPr>
        <p:spPr>
          <a:xfrm rot="2578865">
            <a:off x="2221972" y="3085247"/>
            <a:ext cx="5999089" cy="6339912"/>
          </a:xfrm>
          <a:prstGeom prst="ellipse">
            <a:avLst/>
          </a:prstGeom>
          <a:solidFill>
            <a:srgbClr val="6EA586">
              <a:alpha val="11000"/>
            </a:srgbClr>
          </a:solidFill>
          <a:ln>
            <a:solidFill>
              <a:srgbClr val="61A67B"/>
            </a:solidFill>
          </a:ln>
          <a:effectLst>
            <a:glow>
              <a:schemeClr val="accent1"/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grpSp>
        <p:nvGrpSpPr>
          <p:cNvPr id="16" name="Группа 15"/>
          <p:cNvGrpSpPr/>
          <p:nvPr/>
        </p:nvGrpSpPr>
        <p:grpSpPr>
          <a:xfrm rot="620097">
            <a:off x="5268266" y="1299148"/>
            <a:ext cx="6711610" cy="5199988"/>
            <a:chOff x="6837829" y="3285580"/>
            <a:chExt cx="6129158" cy="5004144"/>
          </a:xfrm>
        </p:grpSpPr>
        <p:sp>
          <p:nvSpPr>
            <p:cNvPr id="17" name="Скругленный прямоугольник 4"/>
            <p:cNvSpPr/>
            <p:nvPr/>
          </p:nvSpPr>
          <p:spPr>
            <a:xfrm rot="789298">
              <a:off x="7562193" y="4227349"/>
              <a:ext cx="4961077" cy="3768582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021365"/>
                <a:gd name="connsiteY0" fmla="*/ 556167 h 4144487"/>
                <a:gd name="connsiteX1" fmla="*/ 461163 w 6021365"/>
                <a:gd name="connsiteY1" fmla="*/ 0 h 4144487"/>
                <a:gd name="connsiteX2" fmla="*/ 5098002 w 6021365"/>
                <a:gd name="connsiteY2" fmla="*/ 522514 h 4144487"/>
                <a:gd name="connsiteX3" fmla="*/ 5523539 w 6021365"/>
                <a:gd name="connsiteY3" fmla="*/ 2088084 h 4144487"/>
                <a:gd name="connsiteX4" fmla="*/ 6021365 w 6021365"/>
                <a:gd name="connsiteY4" fmla="*/ 3574058 h 4144487"/>
                <a:gd name="connsiteX5" fmla="*/ 4789243 w 6021365"/>
                <a:gd name="connsiteY5" fmla="*/ 3990109 h 4144487"/>
                <a:gd name="connsiteX6" fmla="*/ 1719947 w 6021365"/>
                <a:gd name="connsiteY6" fmla="*/ 4144487 h 4144487"/>
                <a:gd name="connsiteX7" fmla="*/ 855022 w 6021365"/>
                <a:gd name="connsiteY7" fmla="*/ 3422067 h 4144487"/>
                <a:gd name="connsiteX8" fmla="*/ 0 w 6021365"/>
                <a:gd name="connsiteY8" fmla="*/ 556167 h 4144487"/>
                <a:gd name="connsiteX0" fmla="*/ 43729 w 6065094"/>
                <a:gd name="connsiteY0" fmla="*/ 556908 h 4145228"/>
                <a:gd name="connsiteX1" fmla="*/ 504892 w 6065094"/>
                <a:gd name="connsiteY1" fmla="*/ 741 h 4145228"/>
                <a:gd name="connsiteX2" fmla="*/ 4333066 w 6065094"/>
                <a:gd name="connsiteY2" fmla="*/ 657955 h 4145228"/>
                <a:gd name="connsiteX3" fmla="*/ 5567268 w 6065094"/>
                <a:gd name="connsiteY3" fmla="*/ 2088825 h 4145228"/>
                <a:gd name="connsiteX4" fmla="*/ 6065094 w 6065094"/>
                <a:gd name="connsiteY4" fmla="*/ 3574799 h 4145228"/>
                <a:gd name="connsiteX5" fmla="*/ 4832972 w 6065094"/>
                <a:gd name="connsiteY5" fmla="*/ 3990850 h 4145228"/>
                <a:gd name="connsiteX6" fmla="*/ 1763676 w 6065094"/>
                <a:gd name="connsiteY6" fmla="*/ 4145228 h 4145228"/>
                <a:gd name="connsiteX7" fmla="*/ 898751 w 6065094"/>
                <a:gd name="connsiteY7" fmla="*/ 3422808 h 4145228"/>
                <a:gd name="connsiteX8" fmla="*/ 43729 w 6065094"/>
                <a:gd name="connsiteY8" fmla="*/ 556908 h 4145228"/>
                <a:gd name="connsiteX0" fmla="*/ 43729 w 6065094"/>
                <a:gd name="connsiteY0" fmla="*/ 556908 h 4145228"/>
                <a:gd name="connsiteX1" fmla="*/ 504892 w 6065094"/>
                <a:gd name="connsiteY1" fmla="*/ 741 h 4145228"/>
                <a:gd name="connsiteX2" fmla="*/ 4333066 w 6065094"/>
                <a:gd name="connsiteY2" fmla="*/ 657955 h 4145228"/>
                <a:gd name="connsiteX3" fmla="*/ 5001198 w 6065094"/>
                <a:gd name="connsiteY3" fmla="*/ 1897235 h 4145228"/>
                <a:gd name="connsiteX4" fmla="*/ 6065094 w 6065094"/>
                <a:gd name="connsiteY4" fmla="*/ 3574799 h 4145228"/>
                <a:gd name="connsiteX5" fmla="*/ 4832972 w 6065094"/>
                <a:gd name="connsiteY5" fmla="*/ 3990850 h 4145228"/>
                <a:gd name="connsiteX6" fmla="*/ 1763676 w 6065094"/>
                <a:gd name="connsiteY6" fmla="*/ 4145228 h 4145228"/>
                <a:gd name="connsiteX7" fmla="*/ 898751 w 6065094"/>
                <a:gd name="connsiteY7" fmla="*/ 3422808 h 4145228"/>
                <a:gd name="connsiteX8" fmla="*/ 43729 w 6065094"/>
                <a:gd name="connsiteY8" fmla="*/ 556908 h 4145228"/>
                <a:gd name="connsiteX0" fmla="*/ 43729 w 5386919"/>
                <a:gd name="connsiteY0" fmla="*/ 556908 h 4145228"/>
                <a:gd name="connsiteX1" fmla="*/ 504892 w 5386919"/>
                <a:gd name="connsiteY1" fmla="*/ 741 h 4145228"/>
                <a:gd name="connsiteX2" fmla="*/ 4333066 w 5386919"/>
                <a:gd name="connsiteY2" fmla="*/ 657955 h 4145228"/>
                <a:gd name="connsiteX3" fmla="*/ 5001198 w 5386919"/>
                <a:gd name="connsiteY3" fmla="*/ 1897235 h 4145228"/>
                <a:gd name="connsiteX4" fmla="*/ 5386919 w 5386919"/>
                <a:gd name="connsiteY4" fmla="*/ 3261550 h 4145228"/>
                <a:gd name="connsiteX5" fmla="*/ 4832972 w 5386919"/>
                <a:gd name="connsiteY5" fmla="*/ 3990850 h 4145228"/>
                <a:gd name="connsiteX6" fmla="*/ 1763676 w 5386919"/>
                <a:gd name="connsiteY6" fmla="*/ 4145228 h 4145228"/>
                <a:gd name="connsiteX7" fmla="*/ 898751 w 5386919"/>
                <a:gd name="connsiteY7" fmla="*/ 3422808 h 4145228"/>
                <a:gd name="connsiteX8" fmla="*/ 43729 w 5386919"/>
                <a:gd name="connsiteY8" fmla="*/ 556908 h 4145228"/>
                <a:gd name="connsiteX0" fmla="*/ 43729 w 5386919"/>
                <a:gd name="connsiteY0" fmla="*/ 556908 h 4145228"/>
                <a:gd name="connsiteX1" fmla="*/ 504892 w 5386919"/>
                <a:gd name="connsiteY1" fmla="*/ 741 h 4145228"/>
                <a:gd name="connsiteX2" fmla="*/ 4333066 w 5386919"/>
                <a:gd name="connsiteY2" fmla="*/ 657955 h 4145228"/>
                <a:gd name="connsiteX3" fmla="*/ 5001198 w 5386919"/>
                <a:gd name="connsiteY3" fmla="*/ 1897235 h 4145228"/>
                <a:gd name="connsiteX4" fmla="*/ 5386919 w 5386919"/>
                <a:gd name="connsiteY4" fmla="*/ 3261550 h 4145228"/>
                <a:gd name="connsiteX5" fmla="*/ 4801882 w 5386919"/>
                <a:gd name="connsiteY5" fmla="*/ 3791529 h 4145228"/>
                <a:gd name="connsiteX6" fmla="*/ 1763676 w 5386919"/>
                <a:gd name="connsiteY6" fmla="*/ 4145228 h 4145228"/>
                <a:gd name="connsiteX7" fmla="*/ 898751 w 5386919"/>
                <a:gd name="connsiteY7" fmla="*/ 3422808 h 4145228"/>
                <a:gd name="connsiteX8" fmla="*/ 43729 w 5386919"/>
                <a:gd name="connsiteY8" fmla="*/ 556908 h 414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86919" h="4145228">
                  <a:moveTo>
                    <a:pt x="43729" y="556908"/>
                  </a:moveTo>
                  <a:cubicBezTo>
                    <a:pt x="43729" y="256304"/>
                    <a:pt x="-209997" y="-16100"/>
                    <a:pt x="504892" y="741"/>
                  </a:cubicBezTo>
                  <a:cubicBezTo>
                    <a:pt x="1219781" y="17582"/>
                    <a:pt x="3017043" y="657955"/>
                    <a:pt x="4333066" y="657955"/>
                  </a:cubicBezTo>
                  <a:cubicBezTo>
                    <a:pt x="4693046" y="812335"/>
                    <a:pt x="4763691" y="1145369"/>
                    <a:pt x="5001198" y="1897235"/>
                  </a:cubicBezTo>
                  <a:cubicBezTo>
                    <a:pt x="5262455" y="2575444"/>
                    <a:pt x="5125662" y="2583341"/>
                    <a:pt x="5386919" y="3261550"/>
                  </a:cubicBezTo>
                  <a:cubicBezTo>
                    <a:pt x="5386919" y="3562154"/>
                    <a:pt x="5102486" y="3791529"/>
                    <a:pt x="4801882" y="3791529"/>
                  </a:cubicBezTo>
                  <a:lnTo>
                    <a:pt x="1763676" y="4145228"/>
                  </a:lnTo>
                  <a:cubicBezTo>
                    <a:pt x="1463072" y="4145228"/>
                    <a:pt x="898751" y="3723412"/>
                    <a:pt x="898751" y="3422808"/>
                  </a:cubicBezTo>
                  <a:lnTo>
                    <a:pt x="43729" y="55690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4"/>
            <p:cNvSpPr/>
            <p:nvPr/>
          </p:nvSpPr>
          <p:spPr>
            <a:xfrm rot="20779850">
              <a:off x="7241580" y="3285580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rgbClr val="565B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4"/>
            <p:cNvSpPr/>
            <p:nvPr/>
          </p:nvSpPr>
          <p:spPr>
            <a:xfrm rot="1144255">
              <a:off x="6837829" y="3675740"/>
              <a:ext cx="5957455" cy="46139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4"/>
            <p:cNvSpPr/>
            <p:nvPr/>
          </p:nvSpPr>
          <p:spPr>
            <a:xfrm>
              <a:off x="7024388" y="3419257"/>
              <a:ext cx="5725407" cy="4228884"/>
            </a:xfrm>
            <a:custGeom>
              <a:avLst/>
              <a:gdLst>
                <a:gd name="connsiteX0" fmla="*/ 0 w 5036652"/>
                <a:gd name="connsiteY0" fmla="*/ 544291 h 4049485"/>
                <a:gd name="connsiteX1" fmla="*/ 544291 w 5036652"/>
                <a:gd name="connsiteY1" fmla="*/ 0 h 4049485"/>
                <a:gd name="connsiteX2" fmla="*/ 4492361 w 5036652"/>
                <a:gd name="connsiteY2" fmla="*/ 0 h 4049485"/>
                <a:gd name="connsiteX3" fmla="*/ 5036652 w 5036652"/>
                <a:gd name="connsiteY3" fmla="*/ 544291 h 4049485"/>
                <a:gd name="connsiteX4" fmla="*/ 5036652 w 5036652"/>
                <a:gd name="connsiteY4" fmla="*/ 3505194 h 4049485"/>
                <a:gd name="connsiteX5" fmla="*/ 4492361 w 5036652"/>
                <a:gd name="connsiteY5" fmla="*/ 4049485 h 4049485"/>
                <a:gd name="connsiteX6" fmla="*/ 544291 w 5036652"/>
                <a:gd name="connsiteY6" fmla="*/ 4049485 h 4049485"/>
                <a:gd name="connsiteX7" fmla="*/ 0 w 5036652"/>
                <a:gd name="connsiteY7" fmla="*/ 3505194 h 4049485"/>
                <a:gd name="connsiteX8" fmla="*/ 0 w 5036652"/>
                <a:gd name="connsiteY8" fmla="*/ 544291 h 4049485"/>
                <a:gd name="connsiteX0" fmla="*/ 383208 w 5419860"/>
                <a:gd name="connsiteY0" fmla="*/ 864925 h 4370119"/>
                <a:gd name="connsiteX1" fmla="*/ 84351 w 5419860"/>
                <a:gd name="connsiteY1" fmla="*/ 0 h 4370119"/>
                <a:gd name="connsiteX2" fmla="*/ 4875569 w 5419860"/>
                <a:gd name="connsiteY2" fmla="*/ 320634 h 4370119"/>
                <a:gd name="connsiteX3" fmla="*/ 5419860 w 5419860"/>
                <a:gd name="connsiteY3" fmla="*/ 864925 h 4370119"/>
                <a:gd name="connsiteX4" fmla="*/ 5419860 w 5419860"/>
                <a:gd name="connsiteY4" fmla="*/ 3825828 h 4370119"/>
                <a:gd name="connsiteX5" fmla="*/ 4875569 w 5419860"/>
                <a:gd name="connsiteY5" fmla="*/ 4370119 h 4370119"/>
                <a:gd name="connsiteX6" fmla="*/ 927499 w 5419860"/>
                <a:gd name="connsiteY6" fmla="*/ 4370119 h 4370119"/>
                <a:gd name="connsiteX7" fmla="*/ 383208 w 5419860"/>
                <a:gd name="connsiteY7" fmla="*/ 3825828 h 4370119"/>
                <a:gd name="connsiteX8" fmla="*/ 383208 w 5419860"/>
                <a:gd name="connsiteY8" fmla="*/ 864925 h 4370119"/>
                <a:gd name="connsiteX0" fmla="*/ 117714 w 5474999"/>
                <a:gd name="connsiteY0" fmla="*/ 698671 h 4370119"/>
                <a:gd name="connsiteX1" fmla="*/ 139490 w 5474999"/>
                <a:gd name="connsiteY1" fmla="*/ 0 h 4370119"/>
                <a:gd name="connsiteX2" fmla="*/ 4930708 w 5474999"/>
                <a:gd name="connsiteY2" fmla="*/ 320634 h 4370119"/>
                <a:gd name="connsiteX3" fmla="*/ 5474999 w 5474999"/>
                <a:gd name="connsiteY3" fmla="*/ 864925 h 4370119"/>
                <a:gd name="connsiteX4" fmla="*/ 5474999 w 5474999"/>
                <a:gd name="connsiteY4" fmla="*/ 3825828 h 4370119"/>
                <a:gd name="connsiteX5" fmla="*/ 4930708 w 5474999"/>
                <a:gd name="connsiteY5" fmla="*/ 4370119 h 4370119"/>
                <a:gd name="connsiteX6" fmla="*/ 982638 w 5474999"/>
                <a:gd name="connsiteY6" fmla="*/ 4370119 h 4370119"/>
                <a:gd name="connsiteX7" fmla="*/ 438347 w 5474999"/>
                <a:gd name="connsiteY7" fmla="*/ 3825828 h 4370119"/>
                <a:gd name="connsiteX8" fmla="*/ 117714 w 5474999"/>
                <a:gd name="connsiteY8" fmla="*/ 698671 h 4370119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982638 w 5985638"/>
                <a:gd name="connsiteY6" fmla="*/ 4370119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438347 w 5985638"/>
                <a:gd name="connsiteY7" fmla="*/ 3825828 h 4373754"/>
                <a:gd name="connsiteX8" fmla="*/ 117714 w 5985638"/>
                <a:gd name="connsiteY8" fmla="*/ 698671 h 4373754"/>
                <a:gd name="connsiteX0" fmla="*/ 117714 w 5985638"/>
                <a:gd name="connsiteY0" fmla="*/ 698671 h 4373754"/>
                <a:gd name="connsiteX1" fmla="*/ 139490 w 5985638"/>
                <a:gd name="connsiteY1" fmla="*/ 0 h 4373754"/>
                <a:gd name="connsiteX2" fmla="*/ 4930708 w 5985638"/>
                <a:gd name="connsiteY2" fmla="*/ 320634 h 4373754"/>
                <a:gd name="connsiteX3" fmla="*/ 5474999 w 5985638"/>
                <a:gd name="connsiteY3" fmla="*/ 864925 h 4373754"/>
                <a:gd name="connsiteX4" fmla="*/ 5985638 w 5985638"/>
                <a:gd name="connsiteY4" fmla="*/ 4122711 h 4373754"/>
                <a:gd name="connsiteX5" fmla="*/ 4930708 w 5985638"/>
                <a:gd name="connsiteY5" fmla="*/ 4370119 h 4373754"/>
                <a:gd name="connsiteX6" fmla="*/ 1398274 w 5985638"/>
                <a:gd name="connsiteY6" fmla="*/ 4144487 h 4373754"/>
                <a:gd name="connsiteX7" fmla="*/ 533349 w 5985638"/>
                <a:gd name="connsiteY7" fmla="*/ 3422067 h 4373754"/>
                <a:gd name="connsiteX8" fmla="*/ 117714 w 5985638"/>
                <a:gd name="connsiteY8" fmla="*/ 698671 h 4373754"/>
                <a:gd name="connsiteX0" fmla="*/ 0 w 6307311"/>
                <a:gd name="connsiteY0" fmla="*/ 556167 h 4373754"/>
                <a:gd name="connsiteX1" fmla="*/ 461163 w 6307311"/>
                <a:gd name="connsiteY1" fmla="*/ 0 h 4373754"/>
                <a:gd name="connsiteX2" fmla="*/ 5252381 w 6307311"/>
                <a:gd name="connsiteY2" fmla="*/ 320634 h 4373754"/>
                <a:gd name="connsiteX3" fmla="*/ 5796672 w 6307311"/>
                <a:gd name="connsiteY3" fmla="*/ 864925 h 4373754"/>
                <a:gd name="connsiteX4" fmla="*/ 6307311 w 6307311"/>
                <a:gd name="connsiteY4" fmla="*/ 4122711 h 4373754"/>
                <a:gd name="connsiteX5" fmla="*/ 5252381 w 6307311"/>
                <a:gd name="connsiteY5" fmla="*/ 4370119 h 4373754"/>
                <a:gd name="connsiteX6" fmla="*/ 1719947 w 6307311"/>
                <a:gd name="connsiteY6" fmla="*/ 4144487 h 4373754"/>
                <a:gd name="connsiteX7" fmla="*/ 855022 w 6307311"/>
                <a:gd name="connsiteY7" fmla="*/ 3422067 h 4373754"/>
                <a:gd name="connsiteX8" fmla="*/ 0 w 6307311"/>
                <a:gd name="connsiteY8" fmla="*/ 556167 h 437375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796672 w 6307311"/>
                <a:gd name="connsiteY3" fmla="*/ 864925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252381 w 6307311"/>
                <a:gd name="connsiteY2" fmla="*/ 32063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71041 w 6307311"/>
                <a:gd name="connsiteY3" fmla="*/ 1921829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  <a:gd name="connsiteX0" fmla="*/ 0 w 6307311"/>
                <a:gd name="connsiteY0" fmla="*/ 556167 h 4228884"/>
                <a:gd name="connsiteX1" fmla="*/ 461163 w 6307311"/>
                <a:gd name="connsiteY1" fmla="*/ 0 h 4228884"/>
                <a:gd name="connsiteX2" fmla="*/ 5098002 w 6307311"/>
                <a:gd name="connsiteY2" fmla="*/ 522514 h 4228884"/>
                <a:gd name="connsiteX3" fmla="*/ 5523539 w 6307311"/>
                <a:gd name="connsiteY3" fmla="*/ 2088084 h 4228884"/>
                <a:gd name="connsiteX4" fmla="*/ 6307311 w 6307311"/>
                <a:gd name="connsiteY4" fmla="*/ 4122711 h 4228884"/>
                <a:gd name="connsiteX5" fmla="*/ 4789243 w 6307311"/>
                <a:gd name="connsiteY5" fmla="*/ 3990109 h 4228884"/>
                <a:gd name="connsiteX6" fmla="*/ 1719947 w 6307311"/>
                <a:gd name="connsiteY6" fmla="*/ 4144487 h 4228884"/>
                <a:gd name="connsiteX7" fmla="*/ 855022 w 6307311"/>
                <a:gd name="connsiteY7" fmla="*/ 3422067 h 4228884"/>
                <a:gd name="connsiteX8" fmla="*/ 0 w 6307311"/>
                <a:gd name="connsiteY8" fmla="*/ 556167 h 4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7311" h="4228884">
                  <a:moveTo>
                    <a:pt x="0" y="556167"/>
                  </a:moveTo>
                  <a:cubicBezTo>
                    <a:pt x="0" y="255563"/>
                    <a:pt x="160559" y="0"/>
                    <a:pt x="461163" y="0"/>
                  </a:cubicBezTo>
                  <a:cubicBezTo>
                    <a:pt x="1777186" y="0"/>
                    <a:pt x="3781979" y="522514"/>
                    <a:pt x="5098002" y="522514"/>
                  </a:cubicBezTo>
                  <a:cubicBezTo>
                    <a:pt x="5457982" y="676894"/>
                    <a:pt x="5286032" y="1336218"/>
                    <a:pt x="5523539" y="2088084"/>
                  </a:cubicBezTo>
                  <a:lnTo>
                    <a:pt x="6307311" y="4122711"/>
                  </a:lnTo>
                  <a:cubicBezTo>
                    <a:pt x="6307311" y="4423315"/>
                    <a:pt x="5089847" y="3990109"/>
                    <a:pt x="4789243" y="3990109"/>
                  </a:cubicBezTo>
                  <a:lnTo>
                    <a:pt x="1719947" y="4144487"/>
                  </a:lnTo>
                  <a:cubicBezTo>
                    <a:pt x="1419343" y="4144487"/>
                    <a:pt x="855022" y="3722671"/>
                    <a:pt x="855022" y="3422067"/>
                  </a:cubicBezTo>
                  <a:lnTo>
                    <a:pt x="0" y="556167"/>
                  </a:lnTo>
                  <a:close/>
                </a:path>
              </a:pathLst>
            </a:cu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5" t="4419" r="7822"/>
          <a:stretch/>
        </p:blipFill>
        <p:spPr>
          <a:xfrm>
            <a:off x="7153154" y="850421"/>
            <a:ext cx="2615879" cy="5502865"/>
          </a:xfrm>
          <a:prstGeom prst="round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6597" y1="14398" x2="52225" y2="14398"/>
                        <a14:backgroundMark x1="35668" y1="16427" x2="43521" y2="698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30" t="10020" r="27940"/>
          <a:stretch/>
        </p:blipFill>
        <p:spPr>
          <a:xfrm>
            <a:off x="7018270" y="720534"/>
            <a:ext cx="3000078" cy="64404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E285ED9-56A9-A4F3-310F-E53E46B1A084}"/>
              </a:ext>
            </a:extLst>
          </p:cNvPr>
          <p:cNvSpPr txBox="1"/>
          <p:nvPr/>
        </p:nvSpPr>
        <p:spPr>
          <a:xfrm>
            <a:off x="420896" y="409975"/>
            <a:ext cx="5312778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latin typeface="Century Gothic" pitchFamily="34" charset="0"/>
                <a:sym typeface="Calibri"/>
              </a:rPr>
              <a:t>Контакты</a:t>
            </a:r>
            <a:endParaRPr lang="ru-RU" sz="8000" b="1" dirty="0">
              <a:solidFill>
                <a:schemeClr val="bg1"/>
              </a:solidFill>
              <a:latin typeface="Century Gothic" pitchFamily="34" charset="0"/>
              <a:sym typeface="Calibri"/>
            </a:endParaRPr>
          </a:p>
          <a:p>
            <a:endParaRPr lang="ru-KZ" sz="4000" b="1" dirty="0">
              <a:solidFill>
                <a:schemeClr val="bg1"/>
              </a:solidFill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65" y="2297592"/>
            <a:ext cx="1131408" cy="113140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328395" y="2897628"/>
            <a:ext cx="3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@ELEONORAGAAN</a:t>
            </a:r>
            <a:endParaRPr lang="ru-RU" sz="24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0" y="3542535"/>
            <a:ext cx="1362717" cy="136271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225" y="5100672"/>
            <a:ext cx="1048488" cy="1048488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2795882" y="2328002"/>
            <a:ext cx="21547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Telegram</a:t>
            </a:r>
            <a:r>
              <a:rPr lang="ru-RU" sz="3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ru-RU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63019" y="3696903"/>
            <a:ext cx="22204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WhatsApp</a:t>
            </a:r>
            <a:endParaRPr lang="ru-RU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10018" y="5040141"/>
            <a:ext cx="7264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VK</a:t>
            </a:r>
            <a:endParaRPr lang="ru-RU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50590" y="5624916"/>
            <a:ext cx="1887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@e</a:t>
            </a:r>
            <a:r>
              <a:rPr lang="ru-RU" sz="24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.</a:t>
            </a:r>
            <a:r>
              <a:rPr lang="en-US" sz="24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gaan3</a:t>
            </a:r>
            <a:r>
              <a:rPr lang="ru-RU" sz="24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 </a:t>
            </a:r>
            <a:endParaRPr lang="ru-RU" sz="24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38491" y="4301912"/>
            <a:ext cx="2112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565B3F"/>
                </a:solidFill>
                <a:latin typeface="Century Gothic" panose="020B05020202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89234619020</a:t>
            </a:r>
            <a:endParaRPr lang="ru-RU" sz="2400" dirty="0">
              <a:solidFill>
                <a:srgbClr val="565B3F"/>
              </a:solidFill>
              <a:latin typeface="Century Gothic" panose="020B0502020202020204" pitchFamily="34" charset="0"/>
              <a:ea typeface="ADLaM Display" panose="020B0604020202020204" pitchFamily="2" charset="0"/>
              <a:cs typeface="ADLaM Display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90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5575</TotalTime>
  <Words>480</Words>
  <Application>Microsoft Office PowerPoint</Application>
  <PresentationFormat>Произвольный</PresentationFormat>
  <Paragraphs>232</Paragraphs>
  <Slides>15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77774</dc:creator>
  <cp:lastModifiedBy>Галина Гаан</cp:lastModifiedBy>
  <cp:revision>80</cp:revision>
  <dcterms:created xsi:type="dcterms:W3CDTF">2023-09-13T05:37:59Z</dcterms:created>
  <dcterms:modified xsi:type="dcterms:W3CDTF">2024-12-02T04:19:25Z</dcterms:modified>
</cp:coreProperties>
</file>