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5" r:id="rId3"/>
    <p:sldId id="258" r:id="rId4"/>
    <p:sldId id="263" r:id="rId5"/>
    <p:sldId id="268" r:id="rId6"/>
    <p:sldId id="262" r:id="rId7"/>
    <p:sldId id="280" r:id="rId8"/>
    <p:sldId id="265" r:id="rId9"/>
    <p:sldId id="281" r:id="rId10"/>
    <p:sldId id="282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84D44"/>
    <a:srgbClr val="4B514B"/>
    <a:srgbClr val="878983"/>
    <a:srgbClr val="CCECFF"/>
    <a:srgbClr val="CCFFFF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>
        <p:scale>
          <a:sx n="75" d="100"/>
          <a:sy n="75" d="100"/>
        </p:scale>
        <p:origin x="-906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2517292240244007"/>
          <c:y val="8.2385740923681208E-4"/>
          <c:w val="0.6513496879722499"/>
          <c:h val="0.8779351093121788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 dirty="0"/>
                      <a:t>5</a:t>
                    </a:r>
                    <a:r>
                      <a:rPr lang="en-US" b="1" dirty="0"/>
                      <a:t>5%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Протекторы судов в неудовлетворительном состоянии</c:v>
                </c:pt>
                <c:pt idx="1">
                  <c:v>Протекторы в отличном и удовлетворительном состоянии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1.8625548080353764E-2"/>
          <c:y val="0.54209442194110569"/>
          <c:w val="0.89411185695385886"/>
          <c:h val="0.4459887339845127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Потенциальное</a:t>
            </a:r>
            <a:r>
              <a:rPr lang="ru-RU" baseline="0" dirty="0" smtClean="0"/>
              <a:t> использование проекта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4</a:t>
                    </a:r>
                    <a:r>
                      <a:rPr lang="ru-RU" smtClean="0"/>
                      <a:t>50</a:t>
                    </a:r>
                    <a:r>
                      <a:rPr lang="ru-RU" baseline="0" smtClean="0"/>
                      <a:t> млрд. р</a:t>
                    </a:r>
                    <a:endParaRPr lang="ru-RU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B8D-4F88-BDEC-F1FFFD7DA43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1</a:t>
                    </a:r>
                    <a:r>
                      <a:rPr lang="ru-RU" smtClean="0"/>
                      <a:t>50</a:t>
                    </a:r>
                    <a:r>
                      <a:rPr lang="ru-RU" baseline="0" smtClean="0"/>
                      <a:t> млрд. рублей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B8D-4F88-BDEC-F1FFFD7DA431}"/>
                </c:ext>
              </c:extLst>
            </c:dLbl>
            <c:dLbl>
              <c:idx val="2"/>
              <c:layout>
                <c:manualLayout>
                  <c:x val="0.11070190143182161"/>
                  <c:y val="0.10520660760556771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smtClean="0"/>
                      <a:t>3</a:t>
                    </a:r>
                    <a:r>
                      <a:rPr lang="ru-RU" smtClean="0"/>
                      <a:t> млн. рублей</a:t>
                    </a:r>
                    <a:endParaRPr lang="ru-RU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B8D-4F88-BDEC-F1FFFD7DA4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TAM Российская Федерация</c:v>
                </c:pt>
                <c:pt idx="1">
                  <c:v>SAM Приморский край</c:v>
                </c:pt>
                <c:pt idx="2">
                  <c:v>SOM Камчатский край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</c:v>
                </c:pt>
                <c:pt idx="1">
                  <c:v>29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B8D-4F88-BDEC-F1FFFD7DA431}"/>
            </c:ext>
          </c:extLst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0.04054</cdr:y>
    </cdr:from>
    <cdr:to>
      <cdr:x>0.85156</cdr:x>
      <cdr:y>0.25504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6024"/>
          <a:ext cx="3384376" cy="114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0" hangingPunct="1">
            <a:spcBef>
              <a:spcPct val="0"/>
            </a:spcBef>
            <a:buNone/>
            <a:defRPr sz="4400" kern="1200">
              <a:solidFill>
                <a:sysClr val="windowText" lastClr="000000"/>
              </a:solidFill>
              <a:latin typeface="Calibri"/>
            </a:defRPr>
          </a:lvl1pPr>
        </a:lstStyle>
        <a:p xmlns:a="http://schemas.openxmlformats.org/drawingml/2006/main">
          <a:r>
            <a:rPr lang="ru-RU" sz="1600" dirty="0" smtClean="0"/>
            <a:t>Результаты исследований протекторной защиты после ремонта</a:t>
          </a:r>
          <a:endParaRPr lang="ru-RU" sz="2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DADFD-C3B9-4E64-A6BA-E822BC0487ED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4DA58-8C9F-4275-8446-D2739FC240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1994009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90574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45025"/>
            <a:ext cx="9144000" cy="1080244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  <a:latin typeface="a_AvanteBs" panose="020B0402020202020204" pitchFamily="34" charset="-52"/>
              </a:defRPr>
            </a:lvl1pPr>
          </a:lstStyle>
          <a:p>
            <a:pPr lvl="0"/>
            <a:r>
              <a:rPr lang="ru-RU" dirty="0"/>
              <a:t>ТЕМА</a:t>
            </a:r>
          </a:p>
          <a:p>
            <a:pPr lvl="0"/>
            <a:r>
              <a:rPr lang="ru-RU" dirty="0"/>
              <a:t>ДОКЛАДА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941169"/>
            <a:ext cx="9144000" cy="64807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67" b="1">
                <a:solidFill>
                  <a:srgbClr val="F26F1D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>
                <a:latin typeface="Century Gothic" panose="020B0502020202020204" pitchFamily="34" charset="0"/>
              </a:rPr>
              <a:t>СПИКЕР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589588"/>
            <a:ext cx="9144000" cy="431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41424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169729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56992"/>
            <a:ext cx="7772400" cy="1470025"/>
          </a:xfrm>
        </p:spPr>
        <p:txBody>
          <a:bodyPr>
            <a:normAutofit fontScale="90000"/>
          </a:bodyPr>
          <a:lstStyle/>
          <a:p>
            <a:pPr algn="l">
              <a:spcBef>
                <a:spcPct val="20000"/>
              </a:spcBef>
            </a:pPr>
            <a:r>
              <a:rPr lang="ru-RU" sz="2700" b="1" dirty="0" smtClean="0">
                <a:solidFill>
                  <a:prstClr val="black"/>
                </a:solidFill>
              </a:rPr>
              <a:t>Разработка </a:t>
            </a:r>
            <a:r>
              <a:rPr lang="ru-RU" sz="2700" b="1" dirty="0" smtClean="0">
                <a:solidFill>
                  <a:prstClr val="black"/>
                </a:solidFill>
              </a:rPr>
              <a:t>устройства для оценки рабочих параметров защитных протекторов методом неразрушающего контроля потенциала </a:t>
            </a:r>
            <a:r>
              <a:rPr lang="ru-RU" sz="2200" dirty="0" smtClean="0">
                <a:solidFill>
                  <a:prstClr val="black"/>
                </a:solidFill>
              </a:rPr>
              <a:t/>
            </a:r>
            <a:br>
              <a:rPr lang="ru-RU" sz="2200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-</a:t>
            </a:r>
            <a:r>
              <a:rPr lang="ru-RU" dirty="0" smtClean="0"/>
              <a:t>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оптимизация стоимости ремонтных работ</a:t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-  определение рабочих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параметров морских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протекторов</a:t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-  минимизация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рисков, связанных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с эксплуатацией </a:t>
            </a: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>судна</a:t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4961384"/>
            <a:ext cx="6400800" cy="189661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Крутень Юрий</a:t>
            </a: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+7-909-891-31-02</a:t>
            </a:r>
          </a:p>
          <a:p>
            <a:pPr algn="l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special_for00@mail.ru</a:t>
            </a: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КамчатГТУ, </a:t>
            </a: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г. Петропавловск-Камчатский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Games\Учёба\КГТУ\3 курс\Умник Бизнес-план Крутень 2023 (Отчет)\Крутень\Защита\48c6e89cb4abe89e69a49b1fdb8038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8640"/>
            <a:ext cx="3060848" cy="1918132"/>
          </a:xfrm>
          <a:prstGeom prst="rect">
            <a:avLst/>
          </a:prstGeom>
          <a:noFill/>
        </p:spPr>
      </p:pic>
      <p:pic>
        <p:nvPicPr>
          <p:cNvPr id="1027" name="Picture 3" descr="D:\Games\Учёба\КГТУ\3 курс\Умник Бизнес-план Крутень 2023 (Отчет)\Крутень\Защита\1607084069_korabli-drugoe-rybolov-1130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3384376" cy="2050368"/>
          </a:xfrm>
          <a:prstGeom prst="rect">
            <a:avLst/>
          </a:prstGeom>
          <a:noFill/>
        </p:spPr>
      </p:pic>
      <p:pic>
        <p:nvPicPr>
          <p:cNvPr id="1028" name="Picture 4" descr="D:\Games\Учёба\КГТУ\3 курс\Умник Бизнес-план Крутень 2023 (Отчет)\Крутень\Защита\protektor-iz-alyuminievogo-splava-pkoa-_-10-_8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48680"/>
            <a:ext cx="1944216" cy="1395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3068960"/>
            <a:ext cx="5508104" cy="352839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Высокие финансовые затраты в случае </a:t>
            </a:r>
            <a:r>
              <a:rPr lang="ru-RU" dirty="0" smtClean="0"/>
              <a:t>ремонта </a:t>
            </a:r>
            <a:r>
              <a:rPr lang="ru-RU" dirty="0"/>
              <a:t>корпуса судна – </a:t>
            </a:r>
            <a:endParaRPr lang="ru-RU" dirty="0" smtClean="0"/>
          </a:p>
          <a:p>
            <a:pPr>
              <a:spcBef>
                <a:spcPts val="0"/>
              </a:spcBef>
              <a:buNone/>
            </a:pPr>
            <a:r>
              <a:rPr lang="ru-RU" dirty="0" smtClean="0"/>
              <a:t>     от 3 млн.рублей</a:t>
            </a:r>
          </a:p>
          <a:p>
            <a:r>
              <a:rPr lang="ru-RU" dirty="0" smtClean="0"/>
              <a:t>Простои, лишающие компании возможности заработка – 240 часов</a:t>
            </a:r>
          </a:p>
          <a:p>
            <a:r>
              <a:rPr lang="ru-RU" dirty="0" smtClean="0"/>
              <a:t>Невыполнение контрактных обязательств в срок перед заказчиком из-за ремонта судна</a:t>
            </a:r>
          </a:p>
          <a:p>
            <a:endParaRPr lang="ru-RU" dirty="0"/>
          </a:p>
        </p:txBody>
      </p:sp>
      <p:pic>
        <p:nvPicPr>
          <p:cNvPr id="8" name="Рисунок 7" descr="6 уменьш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052736"/>
            <a:ext cx="2299154" cy="183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Диаграмма 9"/>
          <p:cNvGraphicFramePr/>
          <p:nvPr/>
        </p:nvGraphicFramePr>
        <p:xfrm>
          <a:off x="5508104" y="908720"/>
          <a:ext cx="397432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D:\Games\Учёба\КГТУ\3 курс\Умник Бизнес-план Крутень 2023 (Отчет)\Крутень\Защита\scale_1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052736"/>
            <a:ext cx="2808312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Решение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05064"/>
            <a:ext cx="8496944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Устройство </a:t>
            </a:r>
            <a:r>
              <a:rPr lang="ru-RU" sz="2000" dirty="0">
                <a:cs typeface="Times New Roman" panose="02020603050405020304" pitchFamily="18" charset="0"/>
              </a:rPr>
              <a:t>для оценки рабочих параметров защитных протекторов методом неразрушающего контроля потенциала</a:t>
            </a:r>
          </a:p>
          <a:p>
            <a:pPr marL="0" indent="0">
              <a:buNone/>
            </a:pPr>
            <a:r>
              <a:rPr lang="ru-RU" sz="2000" dirty="0" smtClean="0"/>
              <a:t>Функционал устройства :</a:t>
            </a:r>
          </a:p>
          <a:p>
            <a:pPr marL="0" indent="360363"/>
            <a:r>
              <a:rPr lang="ru-RU" sz="2000" dirty="0" smtClean="0"/>
              <a:t>Проводит измерения как в ручном так и в автоматизированном режиме </a:t>
            </a:r>
          </a:p>
          <a:p>
            <a:pPr marL="0" indent="360363"/>
            <a:r>
              <a:rPr lang="ru-RU" sz="2000" dirty="0" smtClean="0"/>
              <a:t>Позволит дать комплексную оценку исследуемого протектора</a:t>
            </a:r>
          </a:p>
          <a:p>
            <a:pPr marL="0" indent="360363"/>
            <a:r>
              <a:rPr lang="ru-RU" sz="2000" dirty="0" smtClean="0"/>
              <a:t>Снимает параметры </a:t>
            </a:r>
            <a:r>
              <a:rPr lang="ru-RU" sz="2000" smtClean="0"/>
              <a:t>эффективности работы протектора (</a:t>
            </a:r>
            <a:r>
              <a:rPr lang="ru-RU" sz="2000" dirty="0" smtClean="0"/>
              <a:t>разность потенциалов)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3528392" cy="26462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829"/>
          <a:stretch/>
        </p:blipFill>
        <p:spPr>
          <a:xfrm>
            <a:off x="6588224" y="1196752"/>
            <a:ext cx="2088232" cy="25941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9714"/>
          <a:stretch/>
        </p:blipFill>
        <p:spPr>
          <a:xfrm>
            <a:off x="4067944" y="1412776"/>
            <a:ext cx="2312258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Рыбодобывающие компании </a:t>
            </a:r>
          </a:p>
          <a:p>
            <a:r>
              <a:rPr lang="ru-RU" dirty="0" smtClean="0"/>
              <a:t>Транспортные компании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2051" name="Picture 3" descr="D:\Games\Учёба\КГТУ\3 курс\Умник Бизнес-план Крутень 2023 (Отчет)\Крутень\Защита\logo-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645024"/>
            <a:ext cx="3341171" cy="1080120"/>
          </a:xfrm>
          <a:prstGeom prst="rect">
            <a:avLst/>
          </a:prstGeom>
          <a:noFill/>
        </p:spPr>
      </p:pic>
      <p:pic>
        <p:nvPicPr>
          <p:cNvPr id="2052" name="Picture 4" descr="D:\Games\Учёба\КГТУ\3 курс\Умник Бизнес-план Крутень 2023 (Отчет)\Крутень\Защита\logotip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140968"/>
            <a:ext cx="2376264" cy="3062982"/>
          </a:xfrm>
          <a:prstGeom prst="rect">
            <a:avLst/>
          </a:prstGeom>
          <a:noFill/>
        </p:spPr>
      </p:pic>
      <p:pic>
        <p:nvPicPr>
          <p:cNvPr id="2053" name="Picture 5" descr="D:\Games\Учёба\КГТУ\3 курс\Умник Бизнес-план Крутень 2023 (Отчет)\Крутень\Защита\1314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12976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0" y="404664"/>
            <a:ext cx="9144000" cy="41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ru-RU" sz="3200" b="1" dirty="0" smtClean="0"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Аналоги. Конкуренты </a:t>
            </a:r>
            <a:endParaRPr sz="3200" b="1" dirty="0"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1110" y="3226213"/>
            <a:ext cx="4123331" cy="1737654"/>
          </a:xfrm>
          <a:prstGeom prst="rect">
            <a:avLst/>
          </a:prstGeom>
          <a:ln w="412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 err="1"/>
              <a:t>Galvanostatic</a:t>
            </a:r>
            <a:r>
              <a:rPr lang="en-US" sz="2000" b="1" dirty="0"/>
              <a:t> refers to an experimental </a:t>
            </a:r>
            <a:r>
              <a:rPr lang="en-US" sz="2000" b="1" dirty="0" smtClean="0"/>
              <a:t>technique</a:t>
            </a:r>
            <a:r>
              <a:rPr lang="ru-RU" sz="2000" b="1" dirty="0" smtClean="0"/>
              <a:t> – </a:t>
            </a:r>
            <a:r>
              <a:rPr lang="ru-RU" sz="2000" dirty="0" smtClean="0"/>
              <a:t>устройство для </a:t>
            </a:r>
            <a:r>
              <a:rPr lang="ru-RU" sz="2000" dirty="0"/>
              <a:t>измерения скорости коррозии и электрохимических реакций</a:t>
            </a:r>
            <a:endParaRPr lang="ru-RU" sz="2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54097" y="3573016"/>
            <a:ext cx="4164984" cy="1184920"/>
          </a:xfrm>
          <a:prstGeom prst="rect">
            <a:avLst/>
          </a:prstGeom>
          <a:ln w="412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b="1" dirty="0" smtClean="0"/>
              <a:t>A </a:t>
            </a:r>
            <a:r>
              <a:rPr lang="en-US" sz="2000" b="1" dirty="0" err="1" smtClean="0"/>
              <a:t>Luggin</a:t>
            </a:r>
            <a:r>
              <a:rPr lang="en-US" sz="2000" b="1" dirty="0" smtClean="0"/>
              <a:t> capillary</a:t>
            </a:r>
            <a:r>
              <a:rPr lang="ru-RU" sz="2000" b="1" dirty="0" smtClean="0"/>
              <a:t> - </a:t>
            </a:r>
            <a:r>
              <a:rPr lang="ru-RU" sz="2000" dirty="0" smtClean="0"/>
              <a:t>справочный электрод с мостом электролита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10" y="879749"/>
            <a:ext cx="1998876" cy="21321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37" y="993962"/>
            <a:ext cx="1510037" cy="2131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57" y="903934"/>
            <a:ext cx="1890758" cy="21862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742" y="866288"/>
            <a:ext cx="1769944" cy="2359925"/>
          </a:xfrm>
          <a:prstGeom prst="rect">
            <a:avLst/>
          </a:prstGeom>
        </p:spPr>
      </p:pic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395536" y="4769768"/>
            <a:ext cx="8229600" cy="2088232"/>
          </a:xfrm>
        </p:spPr>
        <p:txBody>
          <a:bodyPr>
            <a:normAutofit/>
          </a:bodyPr>
          <a:lstStyle/>
          <a:p>
            <a:pPr lvl="0"/>
            <a:r>
              <a:rPr lang="ru-RU" sz="2000" dirty="0" smtClean="0"/>
              <a:t>ЦНИИ КМ «Прометей»</a:t>
            </a:r>
          </a:p>
          <a:p>
            <a:pPr lvl="0"/>
            <a:r>
              <a:rPr lang="ru-RU" sz="2000" dirty="0" smtClean="0"/>
              <a:t>АО «Трубопроводные системы и технологии»</a:t>
            </a:r>
          </a:p>
          <a:p>
            <a:pPr lvl="0"/>
            <a:r>
              <a:rPr lang="ru-RU" sz="2000" dirty="0" smtClean="0"/>
              <a:t>Гомель ЗИП</a:t>
            </a:r>
          </a:p>
          <a:p>
            <a:pPr lvl="0"/>
            <a:r>
              <a:rPr lang="ru-RU" sz="2000" dirty="0" smtClean="0"/>
              <a:t>ЗАО КАТОДЪ</a:t>
            </a:r>
          </a:p>
          <a:p>
            <a:r>
              <a:rPr lang="ru-RU" sz="2000" dirty="0" smtClean="0"/>
              <a:t>ООО «Завод газовой аппаратуры НС»</a:t>
            </a:r>
          </a:p>
          <a:p>
            <a:endParaRPr lang="ru-RU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191935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ёмкости рынка 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39552" y="1628800"/>
          <a:ext cx="8003232" cy="4565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1">
            <a:extLst>
              <a:ext uri="{FF2B5EF4-FFF2-40B4-BE49-F238E27FC236}">
                <a16:creationId xmlns="" xmlns:a16="http://schemas.microsoft.com/office/drawing/2014/main" id="{AE1EE7B2-945D-47CA-A52B-585F0FFF852D}"/>
              </a:ext>
            </a:extLst>
          </p:cNvPr>
          <p:cNvSpPr txBox="1">
            <a:spLocks/>
          </p:cNvSpPr>
          <p:nvPr/>
        </p:nvSpPr>
        <p:spPr>
          <a:xfrm>
            <a:off x="207356" y="-33093"/>
            <a:ext cx="8424936" cy="101509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endParaRPr lang="ru-RU" sz="1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Объект 1">
            <a:extLst>
              <a:ext uri="{FF2B5EF4-FFF2-40B4-BE49-F238E27FC236}">
                <a16:creationId xmlns="" xmlns:a16="http://schemas.microsoft.com/office/drawing/2014/main" id="{25CD26CE-55F3-4A65-AF89-9146C88517E7}"/>
              </a:ext>
            </a:extLst>
          </p:cNvPr>
          <p:cNvSpPr txBox="1">
            <a:spLocks/>
          </p:cNvSpPr>
          <p:nvPr/>
        </p:nvSpPr>
        <p:spPr>
          <a:xfrm>
            <a:off x="467544" y="3933056"/>
            <a:ext cx="3936103" cy="1847197"/>
          </a:xfrm>
          <a:prstGeom prst="rect">
            <a:avLst/>
          </a:prstGeom>
          <a:ln w="412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Устройство </a:t>
            </a:r>
            <a:r>
              <a:rPr lang="ru-RU" sz="1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для оценки рабочих параметров защитных протекторов методом неразрушающего контроля </a:t>
            </a: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потенциала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Как цельное устройство</a:t>
            </a:r>
          </a:p>
        </p:txBody>
      </p:sp>
      <p:sp>
        <p:nvSpPr>
          <p:cNvPr id="17" name="Объект 1">
            <a:extLst>
              <a:ext uri="{FF2B5EF4-FFF2-40B4-BE49-F238E27FC236}">
                <a16:creationId xmlns="" xmlns:a16="http://schemas.microsoft.com/office/drawing/2014/main" id="{9BD02E7A-2B0D-46EE-A6FA-860159243A1E}"/>
              </a:ext>
            </a:extLst>
          </p:cNvPr>
          <p:cNvSpPr txBox="1">
            <a:spLocks/>
          </p:cNvSpPr>
          <p:nvPr/>
        </p:nvSpPr>
        <p:spPr>
          <a:xfrm>
            <a:off x="4860032" y="3933056"/>
            <a:ext cx="3920855" cy="1847197"/>
          </a:xfrm>
          <a:prstGeom prst="rect">
            <a:avLst/>
          </a:prstGeom>
          <a:ln w="412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Услуги для </a:t>
            </a:r>
            <a:r>
              <a:rPr lang="ru-RU" sz="1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оценки рабочих параметров защитных протекторов методом неразрушающего контроля </a:t>
            </a: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потенциала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Как услуга</a:t>
            </a:r>
            <a:endParaRPr lang="ru-RU" sz="1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2780928"/>
            <a:ext cx="1207088" cy="9720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7784" y="1412776"/>
            <a:ext cx="891000" cy="11880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340768"/>
            <a:ext cx="1079982" cy="1079983"/>
          </a:xfrm>
          <a:prstGeom prst="rect">
            <a:avLst/>
          </a:prstGeom>
          <a:ln w="6350">
            <a:solidFill>
              <a:schemeClr val="tx1"/>
            </a:solidFill>
          </a:ln>
          <a:effectLst/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636912"/>
            <a:ext cx="615324" cy="115073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1412776"/>
            <a:ext cx="1584773" cy="11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708920"/>
            <a:ext cx="1327724" cy="995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780928"/>
            <a:ext cx="1344656" cy="10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268760"/>
            <a:ext cx="1597798" cy="1260000"/>
          </a:xfrm>
          <a:prstGeom prst="rect">
            <a:avLst/>
          </a:prstGeom>
        </p:spPr>
      </p:pic>
      <p:sp>
        <p:nvSpPr>
          <p:cNvPr id="18" name="Google Shape;123;p6"/>
          <p:cNvSpPr txBox="1">
            <a:spLocks noGrp="1"/>
          </p:cNvSpPr>
          <p:nvPr>
            <p:ph type="title"/>
          </p:nvPr>
        </p:nvSpPr>
        <p:spPr>
          <a:xfrm>
            <a:off x="827584" y="404664"/>
            <a:ext cx="770332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6000"/>
            </a:pPr>
            <a:r>
              <a:rPr lang="ru-RU" sz="3200" b="1" dirty="0" smtClean="0">
                <a:ea typeface="Arial"/>
                <a:cs typeface="Times New Roman" panose="02020603050405020304" pitchFamily="18" charset="0"/>
                <a:sym typeface="Arial"/>
              </a:rPr>
              <a:t>Модель коммерциализации проекта </a:t>
            </a:r>
            <a:endParaRPr sz="3200" b="1" dirty="0"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15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8522" y="170080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Крутень Юрий Валерьевич</a:t>
            </a:r>
          </a:p>
          <a:p>
            <a:pPr>
              <a:buFontTx/>
              <a:buChar char="-"/>
            </a:pPr>
            <a:r>
              <a:rPr lang="ru-RU" dirty="0" smtClean="0"/>
              <a:t>руководитель проекта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Ястребов Дмитрий Павлович </a:t>
            </a:r>
          </a:p>
          <a:p>
            <a:pPr>
              <a:buFontTx/>
              <a:buChar char="-"/>
            </a:pPr>
            <a:r>
              <a:rPr lang="ru-RU" dirty="0" smtClean="0"/>
              <a:t>научный руководитель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Рогожников Алексей Олегович </a:t>
            </a:r>
          </a:p>
          <a:p>
            <a:pPr>
              <a:buNone/>
            </a:pPr>
            <a:r>
              <a:rPr lang="ru-RU" dirty="0" smtClean="0"/>
              <a:t>- инженер</a:t>
            </a:r>
          </a:p>
          <a:p>
            <a:endParaRPr lang="ru-RU" dirty="0"/>
          </a:p>
        </p:txBody>
      </p:sp>
      <p:pic>
        <p:nvPicPr>
          <p:cNvPr id="3074" name="Picture 2" descr="F:\Фото документы\0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484784"/>
            <a:ext cx="1008271" cy="1344856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140968"/>
            <a:ext cx="1008112" cy="1344149"/>
          </a:xfrm>
          <a:prstGeom prst="rect">
            <a:avLst/>
          </a:prstGeom>
        </p:spPr>
      </p:pic>
      <p:pic>
        <p:nvPicPr>
          <p:cNvPr id="1026" name="Picture 2" descr="D:\Games\Учёба\КГТУ\3 курс\Умник Бизнес-план Крутень 2023 (Отчет)\Крутень\Защита\YLN68BJmNQ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869160"/>
            <a:ext cx="1145444" cy="1349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6090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Дорожная карта дальнейшего направление развития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4038600" cy="1800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I </a:t>
            </a:r>
            <a:r>
              <a:rPr lang="ru-RU" b="1" dirty="0" smtClean="0"/>
              <a:t>квартал 2024 года</a:t>
            </a:r>
            <a:endParaRPr lang="en-US" b="1" dirty="0" smtClean="0"/>
          </a:p>
          <a:p>
            <a:pPr marL="0" indent="0">
              <a:buNone/>
              <a:defRPr/>
            </a:pPr>
            <a:r>
              <a:rPr lang="ru-RU" dirty="0" smtClean="0"/>
              <a:t>Создание лабораторного образца устройства технического диагностирования судовых протекторов с внедрением ручного и автоматизированного методов контроля.</a:t>
            </a:r>
          </a:p>
          <a:p>
            <a:endParaRPr lang="en-US" dirty="0" smtClean="0"/>
          </a:p>
          <a:p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1835696" y="3356992"/>
            <a:ext cx="5832648" cy="1008112"/>
            <a:chOff x="2267744" y="2996952"/>
            <a:chExt cx="5832648" cy="1008112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2339752" y="3068960"/>
              <a:ext cx="5760640" cy="864096"/>
              <a:chOff x="2051720" y="2924944"/>
              <a:chExt cx="5760640" cy="864096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2051720" y="2924944"/>
                <a:ext cx="1368152" cy="864096"/>
              </a:xfrm>
              <a:prstGeom prst="curvedConnector3">
                <a:avLst>
                  <a:gd name="adj1" fmla="val 50000"/>
                </a:avLst>
              </a:prstGeom>
              <a:ln w="444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flipV="1">
                <a:off x="3419872" y="2924944"/>
                <a:ext cx="1512168" cy="864096"/>
              </a:xfrm>
              <a:prstGeom prst="curvedConnector3">
                <a:avLst>
                  <a:gd name="adj1" fmla="val 50000"/>
                </a:avLst>
              </a:prstGeom>
              <a:ln w="444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4932040" y="2924944"/>
                <a:ext cx="1368152" cy="864096"/>
              </a:xfrm>
              <a:prstGeom prst="curvedConnector3">
                <a:avLst>
                  <a:gd name="adj1" fmla="val 50000"/>
                </a:avLst>
              </a:prstGeom>
              <a:ln w="444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6300192" y="2924944"/>
                <a:ext cx="1512168" cy="864096"/>
              </a:xfrm>
              <a:prstGeom prst="curvedConnector3">
                <a:avLst>
                  <a:gd name="adj1" fmla="val 50000"/>
                </a:avLst>
              </a:prstGeom>
              <a:ln w="444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Овал 16"/>
            <p:cNvSpPr/>
            <p:nvPr/>
          </p:nvSpPr>
          <p:spPr>
            <a:xfrm>
              <a:off x="2267744" y="2996952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3707904" y="3861048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6588224" y="3861048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5076056" y="2996952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Содержимое 2"/>
          <p:cNvSpPr txBox="1">
            <a:spLocks/>
          </p:cNvSpPr>
          <p:nvPr/>
        </p:nvSpPr>
        <p:spPr>
          <a:xfrm>
            <a:off x="1475656" y="4869160"/>
            <a:ext cx="3384376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/>
              <a:t>II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квартал 2024 года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</a:pPr>
            <a:r>
              <a:rPr lang="ru-RU" dirty="0" smtClean="0"/>
              <a:t>Исследование работы образца в лабораторных условиях.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4572000" y="1484784"/>
            <a:ext cx="40386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>
              <a:spcBef>
                <a:spcPct val="20000"/>
              </a:spcBef>
            </a:pPr>
            <a:r>
              <a:rPr lang="en-US" sz="1900" b="1" dirty="0" smtClean="0"/>
              <a:t>III </a:t>
            </a:r>
            <a:r>
              <a:rPr kumimoji="0" lang="ru-RU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квартал 2024 года</a:t>
            </a:r>
            <a:endParaRPr kumimoji="0" lang="en-US" sz="1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</a:pPr>
            <a:r>
              <a:rPr lang="ru-RU" sz="1900" dirty="0" smtClean="0"/>
              <a:t>Разработка метода неразрушающего технического диагностирования судовых протекторов с разработкой и внедрением электродов сравнения.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5105400" y="4797152"/>
            <a:ext cx="40386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 </a:t>
            </a:r>
            <a:r>
              <a:rPr kumimoji="0" lang="ru-RU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квартал 2024 года</a:t>
            </a:r>
            <a:endParaRPr kumimoji="0" lang="en-US" sz="7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</a:pPr>
            <a:r>
              <a:rPr lang="ru-RU" sz="7200" dirty="0" smtClean="0"/>
              <a:t>Исследование основных показателей работы установки и проведение испытаний на надежность работы образца при применении нового метода контроля, настройка ПО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>
          <a:xfrm>
            <a:off x="1763688" y="2924944"/>
            <a:ext cx="216024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Содержимое 2"/>
          <p:cNvSpPr txBox="1">
            <a:spLocks/>
          </p:cNvSpPr>
          <p:nvPr/>
        </p:nvSpPr>
        <p:spPr>
          <a:xfrm>
            <a:off x="3131840" y="4365104"/>
            <a:ext cx="36004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Содержимое 2"/>
          <p:cNvSpPr txBox="1">
            <a:spLocks/>
          </p:cNvSpPr>
          <p:nvPr/>
        </p:nvSpPr>
        <p:spPr>
          <a:xfrm>
            <a:off x="4499992" y="2924944"/>
            <a:ext cx="86409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Содержимое 2"/>
          <p:cNvSpPr txBox="1">
            <a:spLocks/>
          </p:cNvSpPr>
          <p:nvPr/>
        </p:nvSpPr>
        <p:spPr>
          <a:xfrm>
            <a:off x="6012160" y="4293096"/>
            <a:ext cx="64807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>
          <a:xfrm>
            <a:off x="467544" y="3501008"/>
            <a:ext cx="1152128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600" b="1" dirty="0" smtClean="0"/>
              <a:t>2024 </a:t>
            </a:r>
            <a:r>
              <a:rPr lang="ru-RU" sz="2600" b="1" dirty="0" smtClean="0"/>
              <a:t>год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6090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Дорожная карта дальнейшего направление развития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3851920" cy="16561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2025 год</a:t>
            </a:r>
            <a:endParaRPr lang="en-US" b="1" dirty="0" smtClean="0"/>
          </a:p>
          <a:p>
            <a:pPr marL="0" indent="0">
              <a:buNone/>
            </a:pPr>
            <a:r>
              <a:rPr lang="ru-RU" dirty="0" smtClean="0"/>
              <a:t>оказание платных услуг по оценке протекторов и оценке эффективности их работы с заключениями. Выход на 6 компаний с объемом продаж 3 443 988 р.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0" y="4581128"/>
            <a:ext cx="4788024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 год</a:t>
            </a:r>
            <a:endParaRPr lang="ru-RU" b="1" dirty="0" smtClean="0"/>
          </a:p>
          <a:p>
            <a:pPr lvl="0">
              <a:spcBef>
                <a:spcPct val="20000"/>
              </a:spcBef>
            </a:pPr>
            <a:r>
              <a:rPr lang="ru-RU" dirty="0" smtClean="0"/>
              <a:t>продажа устройств оценки рабочих потенциалов морских протекторов и подготовка операторов контроля плюс выход на новые компании Камчатского края с объемом продаж 7 465 975 р.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3923928" y="1340768"/>
            <a:ext cx="504056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10000"/>
              </a:lnSpc>
            </a:pPr>
            <a:r>
              <a:rPr lang="ru-RU" b="1" noProof="0" dirty="0" smtClean="0"/>
              <a:t>2027 год</a:t>
            </a: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lnSpc>
                <a:spcPct val="110000"/>
              </a:lnSpc>
            </a:pPr>
            <a:r>
              <a:rPr lang="ru-RU" dirty="0" smtClean="0"/>
              <a:t>планируется реализация переносной версии устройства с объёмом продаж 16 915 000 р.</a:t>
            </a:r>
            <a:r>
              <a:rPr lang="ru-RU" b="1" dirty="0" smtClean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5105400" y="4941168"/>
            <a:ext cx="403860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2028</a:t>
            </a:r>
            <a:r>
              <a:rPr lang="ru-RU" b="1" dirty="0" smtClean="0"/>
              <a:t>-2029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год</a:t>
            </a:r>
          </a:p>
          <a:p>
            <a:pPr lvl="0">
              <a:spcBef>
                <a:spcPct val="20000"/>
              </a:spcBef>
            </a:pPr>
            <a:r>
              <a:rPr lang="ru-RU" dirty="0" smtClean="0"/>
              <a:t>выход на рынок Владивостока с объемом продаж 95 848 764 р.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>
          <a:xfrm>
            <a:off x="1187624" y="2996952"/>
            <a:ext cx="187220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/>
              <a:t>202</a:t>
            </a:r>
            <a:r>
              <a:rPr lang="ru-RU" sz="2000" b="1" dirty="0" smtClean="0"/>
              <a:t>5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Содержимое 2"/>
          <p:cNvSpPr txBox="1">
            <a:spLocks/>
          </p:cNvSpPr>
          <p:nvPr/>
        </p:nvSpPr>
        <p:spPr>
          <a:xfrm>
            <a:off x="2627784" y="4365104"/>
            <a:ext cx="187220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/>
              <a:t>202</a:t>
            </a:r>
            <a:r>
              <a:rPr lang="ru-RU" sz="2000" b="1" dirty="0" smtClean="0"/>
              <a:t>6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4067944" y="2996952"/>
            <a:ext cx="187220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/>
              <a:t>202</a:t>
            </a:r>
            <a:r>
              <a:rPr lang="ru-RU" sz="2000" b="1" dirty="0" smtClean="0"/>
              <a:t>7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Содержимое 2"/>
          <p:cNvSpPr txBox="1">
            <a:spLocks/>
          </p:cNvSpPr>
          <p:nvPr/>
        </p:nvSpPr>
        <p:spPr>
          <a:xfrm>
            <a:off x="5508104" y="4365104"/>
            <a:ext cx="223224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/>
              <a:t>202</a:t>
            </a:r>
            <a:r>
              <a:rPr lang="ru-RU" sz="2000" b="1" dirty="0" smtClean="0"/>
              <a:t>8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1475656" y="3356992"/>
            <a:ext cx="5832648" cy="1008112"/>
            <a:chOff x="1475656" y="3356992"/>
            <a:chExt cx="5832648" cy="1008112"/>
          </a:xfrm>
        </p:grpSpPr>
        <p:sp>
          <p:nvSpPr>
            <p:cNvPr id="17" name="Овал 16"/>
            <p:cNvSpPr/>
            <p:nvPr/>
          </p:nvSpPr>
          <p:spPr>
            <a:xfrm>
              <a:off x="1475656" y="3356992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1547664" y="3356992"/>
              <a:ext cx="5760640" cy="1008112"/>
              <a:chOff x="1331640" y="3356992"/>
              <a:chExt cx="5760640" cy="1008112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2627784" y="422108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4139952" y="3356992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" name="Группа 15"/>
              <p:cNvGrpSpPr/>
              <p:nvPr/>
            </p:nvGrpSpPr>
            <p:grpSpPr>
              <a:xfrm>
                <a:off x="1331640" y="3429000"/>
                <a:ext cx="5760640" cy="864096"/>
                <a:chOff x="2051720" y="2924944"/>
                <a:chExt cx="5760640" cy="864096"/>
              </a:xfrm>
            </p:grpSpPr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>
                  <a:off x="2051720" y="2924944"/>
                  <a:ext cx="1368152" cy="864096"/>
                </a:xfrm>
                <a:prstGeom prst="curvedConnector3">
                  <a:avLst>
                    <a:gd name="adj1" fmla="val 50000"/>
                  </a:avLst>
                </a:prstGeom>
                <a:ln w="444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flipV="1">
                  <a:off x="3419872" y="2924944"/>
                  <a:ext cx="1512168" cy="864096"/>
                </a:xfrm>
                <a:prstGeom prst="curvedConnector3">
                  <a:avLst>
                    <a:gd name="adj1" fmla="val 50000"/>
                  </a:avLst>
                </a:prstGeom>
                <a:ln w="444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4932040" y="2924944"/>
                  <a:ext cx="1368152" cy="864096"/>
                </a:xfrm>
                <a:prstGeom prst="curvedConnector3">
                  <a:avLst>
                    <a:gd name="adj1" fmla="val 50000"/>
                  </a:avLst>
                </a:prstGeom>
                <a:ln w="444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flipV="1">
                  <a:off x="6300192" y="2924944"/>
                  <a:ext cx="1512168" cy="864096"/>
                </a:xfrm>
                <a:prstGeom prst="curvedConnector3">
                  <a:avLst>
                    <a:gd name="adj1" fmla="val 50000"/>
                  </a:avLst>
                </a:prstGeom>
                <a:ln w="444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Овал 18"/>
              <p:cNvSpPr/>
              <p:nvPr/>
            </p:nvSpPr>
            <p:spPr>
              <a:xfrm>
                <a:off x="5580112" y="4221088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6300192" y="3645024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Содержимое 2"/>
          <p:cNvSpPr txBox="1">
            <a:spLocks/>
          </p:cNvSpPr>
          <p:nvPr/>
        </p:nvSpPr>
        <p:spPr>
          <a:xfrm>
            <a:off x="6660232" y="3573016"/>
            <a:ext cx="223224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/>
              <a:t>202</a:t>
            </a:r>
            <a:r>
              <a:rPr lang="ru-RU" sz="2000" b="1" dirty="0" smtClean="0"/>
              <a:t>9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Благодарим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916832"/>
            <a:ext cx="4038600" cy="4525963"/>
          </a:xfrm>
        </p:spPr>
        <p:txBody>
          <a:bodyPr/>
          <a:lstStyle/>
          <a:p>
            <a:pPr marL="0" lvl="0" indent="20638">
              <a:buNone/>
            </a:pPr>
            <a:r>
              <a:rPr lang="ru-RU" dirty="0" smtClean="0">
                <a:solidFill>
                  <a:prstClr val="black"/>
                </a:solidFill>
              </a:rPr>
              <a:t>Ищем инвестиции в размере 4 млн. рублей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3284984"/>
            <a:ext cx="4644008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dirty="0" smtClean="0">
                <a:solidFill>
                  <a:prstClr val="black"/>
                </a:solidFill>
              </a:rPr>
              <a:t>Наши контакты: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Крутень Юрий</a:t>
            </a:r>
          </a:p>
          <a:p>
            <a:pPr marL="0" indent="0">
              <a:buNone/>
            </a:pPr>
            <a:r>
              <a:rPr lang="ru-RU" dirty="0" smtClean="0"/>
              <a:t>+7-909-891-31-02</a:t>
            </a:r>
          </a:p>
          <a:p>
            <a:pPr marL="0" indent="0">
              <a:buNone/>
            </a:pPr>
            <a:r>
              <a:rPr lang="en-US" dirty="0" smtClean="0"/>
              <a:t>special_for00@mail.ru</a:t>
            </a:r>
          </a:p>
          <a:p>
            <a:pPr marL="0" indent="0">
              <a:buNone/>
            </a:pPr>
            <a:r>
              <a:rPr lang="ru-RU" dirty="0" smtClean="0"/>
              <a:t>КамчатГТУ,                                 г. Петропавловск-Камчатский</a:t>
            </a:r>
          </a:p>
          <a:p>
            <a:endParaRPr lang="ru-RU" dirty="0"/>
          </a:p>
        </p:txBody>
      </p:sp>
      <p:pic>
        <p:nvPicPr>
          <p:cNvPr id="5" name="Picture 2" descr="D:\Games\Учёба\КГТУ\3 курс\Умник Бизнес-план Крутень 2023 (Отчет)\Крутень\Защита\14-9558305-kamchatka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3971372" cy="2448272"/>
          </a:xfrm>
          <a:prstGeom prst="rect">
            <a:avLst/>
          </a:prstGeom>
          <a:noFill/>
        </p:spPr>
      </p:pic>
      <p:pic>
        <p:nvPicPr>
          <p:cNvPr id="5122" name="Picture 2" descr="D:\Games\Учёба\КГТУ\3 курс\Умник Бизнес-план Крутень 2023 (Отчет)\Крутень\Защита\IMG_7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68760"/>
            <a:ext cx="3440156" cy="1935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</TotalTime>
  <Words>433</Words>
  <Application>Microsoft Office PowerPoint</Application>
  <PresentationFormat>Экран (4:3)</PresentationFormat>
  <Paragraphs>84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Разработка устройства для оценки рабочих параметров защитных протекторов методом неразрушающего контроля потенциала  - оптимизация стоимости ремонтных работ -  определение рабочих параметров морских протекторов -  минимизация рисков, связанных с эксплуатацией судна   </vt:lpstr>
      <vt:lpstr>Проблема</vt:lpstr>
      <vt:lpstr>Решение проблемы</vt:lpstr>
      <vt:lpstr>Целевая аудитория</vt:lpstr>
      <vt:lpstr>Аналоги. Конкуренты </vt:lpstr>
      <vt:lpstr>Оценка ёмкости рынка </vt:lpstr>
      <vt:lpstr>Модель коммерциализации проекта </vt:lpstr>
      <vt:lpstr>Команда проекта</vt:lpstr>
      <vt:lpstr>Дорожная карта дальнейшего направление развития</vt:lpstr>
      <vt:lpstr>Дорожная карта дальнейшего направление развития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«Замер» - оптимизация стоимости ремонтных работ -  определение рабочих параметров морских протекторов -  минимизация рисков, связанных с эксплуатацией судна</dc:title>
  <dc:creator>Irina</dc:creator>
  <cp:lastModifiedBy>Irina</cp:lastModifiedBy>
  <cp:revision>96</cp:revision>
  <dcterms:created xsi:type="dcterms:W3CDTF">2023-12-07T03:57:52Z</dcterms:created>
  <dcterms:modified xsi:type="dcterms:W3CDTF">2023-12-11T09:06:08Z</dcterms:modified>
</cp:coreProperties>
</file>