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jEgO+4ufNllbFbJbmXOVC2a3k+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FBE3495-5D30-4BCB-A46F-96E16D613708}">
  <a:tblStyle styleId="{FFBE3495-5D30-4BCB-A46F-96E16D61370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dk1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dk1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Roboto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Robot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1524000" y="1757669"/>
            <a:ext cx="9144000" cy="16713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ru-RU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Ранозаживляющая мазь для лечения термических ожогов</a:t>
            </a:r>
            <a:endParaRPr sz="16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>
            <p:ph type="title"/>
          </p:nvPr>
        </p:nvSpPr>
        <p:spPr>
          <a:xfrm>
            <a:off x="939800" y="3143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3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6600"/>
          </a:p>
        </p:txBody>
      </p:sp>
      <p:sp>
        <p:nvSpPr>
          <p:cNvPr id="94" name="Google Shape;94;p2"/>
          <p:cNvSpPr txBox="1"/>
          <p:nvPr>
            <p:ph idx="1" type="body"/>
          </p:nvPr>
        </p:nvSpPr>
        <p:spPr>
          <a:xfrm>
            <a:off x="640080" y="1650048"/>
            <a:ext cx="10911840" cy="757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400"/>
              <a:buNone/>
            </a:pPr>
            <a:r>
              <a:rPr b="0" i="0" lang="ru-RU" sz="2400" u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 настоящее время почти </a:t>
            </a:r>
            <a:r>
              <a:rPr b="1" i="0" lang="ru-RU" u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1,25 млн. человек</a:t>
            </a:r>
            <a:r>
              <a:rPr b="0" i="0" lang="ru-RU" u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2400" u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ежегодно получают ожоги</a:t>
            </a:r>
            <a:endParaRPr b="0"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157481" y="3048952"/>
            <a:ext cx="3596640" cy="2159000"/>
          </a:xfrm>
          <a:prstGeom prst="roundRect">
            <a:avLst>
              <a:gd fmla="val 24667" name="adj"/>
            </a:avLst>
          </a:prstGeom>
          <a:solidFill>
            <a:srgbClr val="D8E2F3"/>
          </a:solidFill>
          <a:ln cap="flat" cmpd="sng" w="12700">
            <a:solidFill>
              <a:srgbClr val="D8E2F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Образование рубцов до </a:t>
            </a:r>
            <a:r>
              <a:rPr b="1" i="0" lang="ru-RU" sz="2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r>
              <a:rPr b="0" i="0" lang="ru-RU" sz="2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случаев после II степени и до </a:t>
            </a:r>
            <a:r>
              <a:rPr b="1" i="0" lang="ru-RU" sz="2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62% </a:t>
            </a:r>
            <a:r>
              <a:rPr b="0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– после IIIА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4287521" y="3048952"/>
            <a:ext cx="3596640" cy="2159000"/>
          </a:xfrm>
          <a:prstGeom prst="roundRect">
            <a:avLst>
              <a:gd fmla="val 24667" name="adj"/>
            </a:avLst>
          </a:prstGeom>
          <a:solidFill>
            <a:srgbClr val="D8E2F3"/>
          </a:solidFill>
          <a:ln cap="flat" cmpd="sng" w="12700">
            <a:solidFill>
              <a:srgbClr val="D8E2F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Сроки нетрудоспособности от </a:t>
            </a:r>
            <a:r>
              <a:rPr b="1" i="0" lang="ru-RU" sz="2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r>
              <a:rPr b="0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до </a:t>
            </a:r>
            <a:r>
              <a:rPr b="1" i="0" lang="ru-RU" sz="2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r>
              <a:rPr b="0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дней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8437880" y="3048952"/>
            <a:ext cx="3596640" cy="2159000"/>
          </a:xfrm>
          <a:prstGeom prst="roundRect">
            <a:avLst>
              <a:gd fmla="val 24667" name="adj"/>
            </a:avLst>
          </a:prstGeom>
          <a:solidFill>
            <a:srgbClr val="D8E2F3"/>
          </a:solidFill>
          <a:ln cap="flat" cmpd="sng" w="12700">
            <a:solidFill>
              <a:srgbClr val="D8E2F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Появление аллергических реакций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3027681" y="2392680"/>
            <a:ext cx="6096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Последствия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9" name="Google Shape;99;p2"/>
          <p:cNvCxnSpPr/>
          <p:nvPr/>
        </p:nvCxnSpPr>
        <p:spPr>
          <a:xfrm rot="10800000">
            <a:off x="944881" y="2311400"/>
            <a:ext cx="10281920" cy="0"/>
          </a:xfrm>
          <a:prstGeom prst="straightConnector1">
            <a:avLst/>
          </a:prstGeom>
          <a:noFill/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0" name="Google Shape;100;p2"/>
          <p:cNvCxnSpPr/>
          <p:nvPr/>
        </p:nvCxnSpPr>
        <p:spPr>
          <a:xfrm rot="10800000">
            <a:off x="955040" y="5491480"/>
            <a:ext cx="10281920" cy="0"/>
          </a:xfrm>
          <a:prstGeom prst="straightConnector1">
            <a:avLst/>
          </a:prstGeom>
          <a:noFill/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1" name="Google Shape;101;p2"/>
          <p:cNvSpPr txBox="1"/>
          <p:nvPr/>
        </p:nvSpPr>
        <p:spPr>
          <a:xfrm>
            <a:off x="604520" y="5848985"/>
            <a:ext cx="1098296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Последствия приводят к </a:t>
            </a:r>
            <a:r>
              <a:rPr b="1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сильному стрессу </a:t>
            </a:r>
            <a:r>
              <a:rPr b="0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и </a:t>
            </a:r>
            <a:r>
              <a:rPr b="1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снижению работоспособности</a:t>
            </a:r>
            <a:r>
              <a:rPr b="0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человека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 txBox="1"/>
          <p:nvPr>
            <p:ph type="title"/>
          </p:nvPr>
        </p:nvSpPr>
        <p:spPr>
          <a:xfrm>
            <a:off x="9398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ru-RU" sz="3200"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08" name="Google Shape;108;p3"/>
          <p:cNvSpPr txBox="1"/>
          <p:nvPr/>
        </p:nvSpPr>
        <p:spPr>
          <a:xfrm>
            <a:off x="218441" y="1484858"/>
            <a:ext cx="117348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Использование ранозаживляющей мази для лечения термических ожогов II и IIIa степени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218441" y="2633839"/>
            <a:ext cx="3596640" cy="2159000"/>
          </a:xfrm>
          <a:prstGeom prst="roundRect">
            <a:avLst>
              <a:gd fmla="val 24667" name="adj"/>
            </a:avLst>
          </a:prstGeom>
          <a:solidFill>
            <a:srgbClr val="D8E2F3"/>
          </a:solidFill>
          <a:ln cap="flat" cmpd="sng" w="12700">
            <a:solidFill>
              <a:srgbClr val="D8E2F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уменьшение срока нетрудоспособности на </a:t>
            </a:r>
            <a:r>
              <a:rPr b="1" i="0" lang="ru-RU" sz="2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18%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4287521" y="2660048"/>
            <a:ext cx="3596640" cy="2159000"/>
          </a:xfrm>
          <a:prstGeom prst="roundRect">
            <a:avLst>
              <a:gd fmla="val 24667" name="adj"/>
            </a:avLst>
          </a:prstGeom>
          <a:solidFill>
            <a:srgbClr val="D8E2F3"/>
          </a:solidFill>
          <a:ln cap="flat" cmpd="sng" w="12700">
            <a:solidFill>
              <a:srgbClr val="D8E2F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уменьшение риска возникновения рубцов на </a:t>
            </a:r>
            <a:r>
              <a:rPr b="1" i="0" lang="ru-RU" sz="2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14%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8356601" y="2707313"/>
            <a:ext cx="3596640" cy="2159000"/>
          </a:xfrm>
          <a:prstGeom prst="roundRect">
            <a:avLst>
              <a:gd fmla="val 24667" name="adj"/>
            </a:avLst>
          </a:prstGeom>
          <a:solidFill>
            <a:srgbClr val="D8E2F3"/>
          </a:solidFill>
          <a:ln cap="flat" cmpd="sng" w="12700">
            <a:solidFill>
              <a:srgbClr val="D8E2F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гипоаллергенность </a:t>
            </a:r>
            <a:r>
              <a:rPr b="1" i="0" lang="ru-RU" sz="2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100%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" name="Google Shape;112;p3"/>
          <p:cNvCxnSpPr/>
          <p:nvPr/>
        </p:nvCxnSpPr>
        <p:spPr>
          <a:xfrm rot="10800000">
            <a:off x="944881" y="2311400"/>
            <a:ext cx="10281920" cy="0"/>
          </a:xfrm>
          <a:prstGeom prst="straightConnector1">
            <a:avLst/>
          </a:prstGeom>
          <a:noFill/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" name="Google Shape;113;p3"/>
          <p:cNvCxnSpPr/>
          <p:nvPr/>
        </p:nvCxnSpPr>
        <p:spPr>
          <a:xfrm rot="10800000">
            <a:off x="939800" y="5078525"/>
            <a:ext cx="10281920" cy="0"/>
          </a:xfrm>
          <a:prstGeom prst="straightConnector1">
            <a:avLst/>
          </a:prstGeom>
          <a:noFill/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4" name="Google Shape;114;p3"/>
          <p:cNvSpPr txBox="1"/>
          <p:nvPr/>
        </p:nvSpPr>
        <p:spPr>
          <a:xfrm>
            <a:off x="627380" y="5773638"/>
            <a:ext cx="1093723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Люди получившие ожоги и чья деятельность связана с повышенной степенью получения термических травм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0" y="510931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Чья это проблема?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/>
          <p:nvPr>
            <p:ph type="title"/>
          </p:nvPr>
        </p:nvSpPr>
        <p:spPr>
          <a:xfrm>
            <a:off x="9398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ru-RU" sz="3200">
                <a:latin typeface="Arial"/>
                <a:ea typeface="Arial"/>
                <a:cs typeface="Arial"/>
                <a:sym typeface="Arial"/>
              </a:rPr>
              <a:t>ПРОДУКТ</a:t>
            </a:r>
            <a:endParaRPr sz="3200"/>
          </a:p>
        </p:txBody>
      </p:sp>
      <p:sp>
        <p:nvSpPr>
          <p:cNvPr id="122" name="Google Shape;122;p4"/>
          <p:cNvSpPr txBox="1"/>
          <p:nvPr/>
        </p:nvSpPr>
        <p:spPr>
          <a:xfrm>
            <a:off x="952500" y="1436688"/>
            <a:ext cx="1020572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Уникальным техническим результатом заявляемого изобретения </a:t>
            </a:r>
            <a:r>
              <a:rPr b="1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Патент RU2787377С1</a:t>
            </a: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является создание простого, доступного и эффективного средства - ранозаживляющей мази, обладающей эффективным регенерирующим эффектом, стимулирующим пролиферацию фибробластов действием 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1071880" y="3738880"/>
            <a:ext cx="2311400" cy="1458912"/>
          </a:xfrm>
          <a:prstGeom prst="roundRect">
            <a:avLst>
              <a:gd fmla="val 16667" name="adj"/>
            </a:avLst>
          </a:prstGeom>
          <a:solidFill>
            <a:srgbClr val="D8E2F3"/>
          </a:solidFill>
          <a:ln cap="flat" cmpd="sng" w="12700">
            <a:solidFill>
              <a:srgbClr val="D8E2F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Получение ожога 2 – 3 А степени</a:t>
            </a:r>
            <a:endParaRPr/>
          </a:p>
        </p:txBody>
      </p:sp>
      <p:sp>
        <p:nvSpPr>
          <p:cNvPr id="124" name="Google Shape;124;p4"/>
          <p:cNvSpPr/>
          <p:nvPr/>
        </p:nvSpPr>
        <p:spPr>
          <a:xfrm>
            <a:off x="3762587" y="3738880"/>
            <a:ext cx="2311400" cy="1458912"/>
          </a:xfrm>
          <a:prstGeom prst="roundRect">
            <a:avLst>
              <a:gd fmla="val 16667" name="adj"/>
            </a:avLst>
          </a:prstGeom>
          <a:solidFill>
            <a:srgbClr val="D8E2F3"/>
          </a:solidFill>
          <a:ln cap="flat" cmpd="sng" w="12700">
            <a:solidFill>
              <a:srgbClr val="D8E2F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Посещение аптеки </a:t>
            </a:r>
            <a:endParaRPr/>
          </a:p>
        </p:txBody>
      </p:sp>
      <p:sp>
        <p:nvSpPr>
          <p:cNvPr id="125" name="Google Shape;125;p4"/>
          <p:cNvSpPr/>
          <p:nvPr/>
        </p:nvSpPr>
        <p:spPr>
          <a:xfrm>
            <a:off x="6453294" y="3738880"/>
            <a:ext cx="2311400" cy="1458912"/>
          </a:xfrm>
          <a:prstGeom prst="roundRect">
            <a:avLst>
              <a:gd fmla="val 16667" name="adj"/>
            </a:avLst>
          </a:prstGeom>
          <a:solidFill>
            <a:srgbClr val="D8E2F3"/>
          </a:solidFill>
          <a:ln cap="flat" cmpd="sng" w="12700">
            <a:solidFill>
              <a:srgbClr val="D8E2F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Покупка мази </a:t>
            </a:r>
            <a:endParaRPr/>
          </a:p>
        </p:txBody>
      </p:sp>
      <p:sp>
        <p:nvSpPr>
          <p:cNvPr id="126" name="Google Shape;126;p4"/>
          <p:cNvSpPr/>
          <p:nvPr/>
        </p:nvSpPr>
        <p:spPr>
          <a:xfrm>
            <a:off x="9144000" y="3738880"/>
            <a:ext cx="2311400" cy="1458912"/>
          </a:xfrm>
          <a:prstGeom prst="roundRect">
            <a:avLst>
              <a:gd fmla="val 16667" name="adj"/>
            </a:avLst>
          </a:prstGeom>
          <a:solidFill>
            <a:srgbClr val="D8E2F3"/>
          </a:solidFill>
          <a:ln cap="flat" cmpd="sng" w="12700">
            <a:solidFill>
              <a:srgbClr val="D8E2F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Выздоровление</a:t>
            </a:r>
            <a:endParaRPr/>
          </a:p>
        </p:txBody>
      </p:sp>
      <p:sp>
        <p:nvSpPr>
          <p:cNvPr id="127" name="Google Shape;127;p4"/>
          <p:cNvSpPr txBox="1"/>
          <p:nvPr/>
        </p:nvSpPr>
        <p:spPr>
          <a:xfrm>
            <a:off x="952500" y="5611792"/>
            <a:ext cx="1004824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Уровень готовности по шкале </a:t>
            </a: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TRL 4</a:t>
            </a: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пройдены доклинические испытания</a:t>
            </a:r>
            <a:endParaRPr/>
          </a:p>
        </p:txBody>
      </p:sp>
      <p:cxnSp>
        <p:nvCxnSpPr>
          <p:cNvPr id="128" name="Google Shape;128;p4"/>
          <p:cNvCxnSpPr>
            <a:stCxn id="123" idx="3"/>
            <a:endCxn id="124" idx="1"/>
          </p:cNvCxnSpPr>
          <p:nvPr/>
        </p:nvCxnSpPr>
        <p:spPr>
          <a:xfrm>
            <a:off x="3383280" y="4468336"/>
            <a:ext cx="379200" cy="0"/>
          </a:xfrm>
          <a:prstGeom prst="straightConnector1">
            <a:avLst/>
          </a:prstGeom>
          <a:noFill/>
          <a:ln cap="flat" cmpd="sng" w="19050">
            <a:solidFill>
              <a:srgbClr val="8DA9DB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29" name="Google Shape;129;p4"/>
          <p:cNvCxnSpPr/>
          <p:nvPr/>
        </p:nvCxnSpPr>
        <p:spPr>
          <a:xfrm>
            <a:off x="6073987" y="4468336"/>
            <a:ext cx="379307" cy="0"/>
          </a:xfrm>
          <a:prstGeom prst="straightConnector1">
            <a:avLst/>
          </a:prstGeom>
          <a:noFill/>
          <a:ln cap="flat" cmpd="sng" w="19050">
            <a:solidFill>
              <a:srgbClr val="8DA9DB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0" name="Google Shape;130;p4"/>
          <p:cNvCxnSpPr/>
          <p:nvPr/>
        </p:nvCxnSpPr>
        <p:spPr>
          <a:xfrm>
            <a:off x="8764693" y="4433728"/>
            <a:ext cx="379307" cy="0"/>
          </a:xfrm>
          <a:prstGeom prst="straightConnector1">
            <a:avLst/>
          </a:prstGeom>
          <a:noFill/>
          <a:ln cap="flat" cmpd="sng" w="19050">
            <a:solidFill>
              <a:srgbClr val="8DA9DB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1" name="Google Shape;131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 txBox="1"/>
          <p:nvPr>
            <p:ph type="title"/>
          </p:nvPr>
        </p:nvSpPr>
        <p:spPr>
          <a:xfrm>
            <a:off x="939800" y="3143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ru-RU" sz="3200">
                <a:latin typeface="Arial"/>
                <a:ea typeface="Arial"/>
                <a:cs typeface="Arial"/>
                <a:sym typeface="Arial"/>
              </a:rPr>
              <a:t>РЫНОК</a:t>
            </a:r>
            <a:endParaRPr sz="3200"/>
          </a:p>
        </p:txBody>
      </p:sp>
      <p:grpSp>
        <p:nvGrpSpPr>
          <p:cNvPr id="137" name="Google Shape;137;p5"/>
          <p:cNvGrpSpPr/>
          <p:nvPr/>
        </p:nvGrpSpPr>
        <p:grpSpPr>
          <a:xfrm>
            <a:off x="6696669" y="314325"/>
            <a:ext cx="4758731" cy="4758731"/>
            <a:chOff x="3596640" y="1027906"/>
            <a:chExt cx="5547360" cy="5547360"/>
          </a:xfrm>
        </p:grpSpPr>
        <p:sp>
          <p:nvSpPr>
            <p:cNvPr id="138" name="Google Shape;138;p5"/>
            <p:cNvSpPr/>
            <p:nvPr/>
          </p:nvSpPr>
          <p:spPr>
            <a:xfrm>
              <a:off x="3596640" y="1027906"/>
              <a:ext cx="5547360" cy="5547360"/>
            </a:xfrm>
            <a:prstGeom prst="ellipse">
              <a:avLst/>
            </a:prstGeom>
            <a:solidFill>
              <a:srgbClr val="8296B0"/>
            </a:solidFill>
            <a:ln cap="flat" cmpd="sng" w="12700">
              <a:solidFill>
                <a:srgbClr val="8296B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4261684" y="2530951"/>
              <a:ext cx="4217273" cy="4044315"/>
            </a:xfrm>
            <a:prstGeom prst="ellipse">
              <a:avLst/>
            </a:prstGeom>
            <a:solidFill>
              <a:srgbClr val="D5DBE5"/>
            </a:solidFill>
            <a:ln cap="flat" cmpd="sng" w="12700">
              <a:solidFill>
                <a:srgbClr val="D5DBE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5055024" y="4052559"/>
              <a:ext cx="2630592" cy="2522707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5"/>
            <p:cNvSpPr txBox="1"/>
            <p:nvPr/>
          </p:nvSpPr>
          <p:spPr>
            <a:xfrm flipH="1">
              <a:off x="5144768" y="1401037"/>
              <a:ext cx="2451101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2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TAM</a:t>
              </a:r>
              <a:br>
                <a:rPr b="1" i="0" lang="ru-RU" sz="2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ru-RU" sz="2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 </a:t>
              </a:r>
              <a:r>
                <a:rPr b="0" i="0" lang="ru-RU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млрд. руб.</a:t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5"/>
            <p:cNvSpPr txBox="1"/>
            <p:nvPr/>
          </p:nvSpPr>
          <p:spPr>
            <a:xfrm flipH="1">
              <a:off x="5009309" y="3013501"/>
              <a:ext cx="2722020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2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2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900 </a:t>
              </a:r>
              <a:r>
                <a:rPr b="0" i="0" lang="ru-RU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млн. руб.</a:t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5"/>
            <p:cNvSpPr txBox="1"/>
            <p:nvPr/>
          </p:nvSpPr>
          <p:spPr>
            <a:xfrm flipH="1">
              <a:off x="5152389" y="4919936"/>
              <a:ext cx="2435860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2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2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46 </a:t>
              </a:r>
              <a:r>
                <a:rPr b="0" i="0" lang="ru-RU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млн. руб.</a:t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4" name="Google Shape;144;p5"/>
          <p:cNvSpPr/>
          <p:nvPr/>
        </p:nvSpPr>
        <p:spPr>
          <a:xfrm>
            <a:off x="1992183" y="1443949"/>
            <a:ext cx="2315569" cy="2315569"/>
          </a:xfrm>
          <a:prstGeom prst="ellipse">
            <a:avLst/>
          </a:prstGeom>
          <a:noFill/>
          <a:ln cap="flat" cmpd="sng" w="1905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 оставляет следов</a:t>
            </a:r>
            <a:endParaRPr/>
          </a:p>
        </p:txBody>
      </p:sp>
      <p:sp>
        <p:nvSpPr>
          <p:cNvPr id="145" name="Google Shape;145;p5"/>
          <p:cNvSpPr/>
          <p:nvPr/>
        </p:nvSpPr>
        <p:spPr>
          <a:xfrm>
            <a:off x="1031695" y="2923278"/>
            <a:ext cx="2315568" cy="2315568"/>
          </a:xfrm>
          <a:prstGeom prst="ellipse">
            <a:avLst/>
          </a:prstGeom>
          <a:noFill/>
          <a:ln cap="flat" cmpd="sng" w="1905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Высокая скорость</a:t>
            </a:r>
            <a:endParaRPr/>
          </a:p>
        </p:txBody>
      </p:sp>
      <p:sp>
        <p:nvSpPr>
          <p:cNvPr id="146" name="Google Shape;146;p5"/>
          <p:cNvSpPr/>
          <p:nvPr/>
        </p:nvSpPr>
        <p:spPr>
          <a:xfrm>
            <a:off x="2921542" y="2923277"/>
            <a:ext cx="2315569" cy="2315569"/>
          </a:xfrm>
          <a:prstGeom prst="ellipse">
            <a:avLst/>
          </a:prstGeom>
          <a:noFill/>
          <a:ln cap="flat" cmpd="sng" w="1905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Гипоаллергенность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"/>
          <p:cNvSpPr txBox="1"/>
          <p:nvPr/>
        </p:nvSpPr>
        <p:spPr>
          <a:xfrm flipH="1">
            <a:off x="464612" y="2032030"/>
            <a:ext cx="124232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Бытовые травмы </a:t>
            </a:r>
            <a:endParaRPr/>
          </a:p>
        </p:txBody>
      </p:sp>
      <p:sp>
        <p:nvSpPr>
          <p:cNvPr id="148" name="Google Shape;148;p5"/>
          <p:cNvSpPr txBox="1"/>
          <p:nvPr/>
        </p:nvSpPr>
        <p:spPr>
          <a:xfrm flipH="1">
            <a:off x="4376690" y="2232401"/>
            <a:ext cx="17368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Косметология</a:t>
            </a:r>
            <a:endParaRPr/>
          </a:p>
        </p:txBody>
      </p:sp>
      <p:sp>
        <p:nvSpPr>
          <p:cNvPr id="149" name="Google Shape;149;p5"/>
          <p:cNvSpPr txBox="1"/>
          <p:nvPr/>
        </p:nvSpPr>
        <p:spPr>
          <a:xfrm>
            <a:off x="1666607" y="5414051"/>
            <a:ext cx="296672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Условия труда, влекущие риск получения термических ожогов</a:t>
            </a:r>
            <a:endParaRPr/>
          </a:p>
        </p:txBody>
      </p:sp>
      <p:sp>
        <p:nvSpPr>
          <p:cNvPr id="150" name="Google Shape;150;p5"/>
          <p:cNvSpPr/>
          <p:nvPr/>
        </p:nvSpPr>
        <p:spPr>
          <a:xfrm rot="-9048183">
            <a:off x="1544320" y="2678361"/>
            <a:ext cx="1016000" cy="61949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/>
          <p:nvPr/>
        </p:nvSpPr>
        <p:spPr>
          <a:xfrm rot="5400000">
            <a:off x="2613838" y="4278829"/>
            <a:ext cx="1016000" cy="61949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/>
          <p:nvPr/>
        </p:nvSpPr>
        <p:spPr>
          <a:xfrm rot="-2205130">
            <a:off x="3492637" y="2678359"/>
            <a:ext cx="1016000" cy="61949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 txBox="1"/>
          <p:nvPr/>
        </p:nvSpPr>
        <p:spPr>
          <a:xfrm>
            <a:off x="7287120" y="5460970"/>
            <a:ext cx="3577826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Потенциальные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покупатели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 - крупные фармацевтические компании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 txBox="1"/>
          <p:nvPr>
            <p:ph type="title"/>
          </p:nvPr>
        </p:nvSpPr>
        <p:spPr>
          <a:xfrm>
            <a:off x="9398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ru-RU" sz="3200"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sz="3200"/>
          </a:p>
        </p:txBody>
      </p:sp>
      <p:graphicFrame>
        <p:nvGraphicFramePr>
          <p:cNvPr id="160" name="Google Shape;160;p6"/>
          <p:cNvGraphicFramePr/>
          <p:nvPr/>
        </p:nvGraphicFramePr>
        <p:xfrm>
          <a:off x="335281" y="12842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{FFBE3495-5D30-4BCB-A46F-96E16D613708}</a:tableStyleId>
              </a:tblPr>
              <a:tblGrid>
                <a:gridCol w="2450475"/>
                <a:gridCol w="2270275"/>
                <a:gridCol w="2270275"/>
                <a:gridCol w="2270275"/>
                <a:gridCol w="2270275"/>
              </a:tblGrid>
              <a:tr h="580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Характеристики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Наша разработка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Мазь «Пантенол»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Мазь «Офломелид»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Органопрепарат «Солкосерил»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Глубина проникновения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5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4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2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3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58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Противовоспалительное действие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4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4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4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5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</a:tr>
              <a:tr h="58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Обезболивающее действие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3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3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5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3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</a:tr>
              <a:tr h="58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Ускорение пролиферация клеток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5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4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0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</a:tr>
              <a:tr h="58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антибактериальное действие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2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2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3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0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</a:tr>
              <a:tr h="353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Гипоаллергенность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5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3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2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0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</a:tr>
              <a:tr h="353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Рассасывание рубцов 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5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3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3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2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00" marB="76200" marR="76200" marL="76200" anchor="ctr"/>
                </a:tc>
              </a:tr>
            </a:tbl>
          </a:graphicData>
        </a:graphic>
      </p:graphicFrame>
      <p:sp>
        <p:nvSpPr>
          <p:cNvPr id="161" name="Google Shape;161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"/>
          <p:cNvSpPr txBox="1"/>
          <p:nvPr>
            <p:ph type="title"/>
          </p:nvPr>
        </p:nvSpPr>
        <p:spPr>
          <a:xfrm>
            <a:off x="739775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ru-RU" sz="3200" u="none" strike="noStrike"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6600"/>
          </a:p>
        </p:txBody>
      </p:sp>
      <p:graphicFrame>
        <p:nvGraphicFramePr>
          <p:cNvPr id="167" name="Google Shape;167;p7"/>
          <p:cNvGraphicFramePr/>
          <p:nvPr/>
        </p:nvGraphicFramePr>
        <p:xfrm>
          <a:off x="340360" y="9724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{FFBE3495-5D30-4BCB-A46F-96E16D613708}</a:tableStyleId>
              </a:tblPr>
              <a:tblGrid>
                <a:gridCol w="2246700"/>
                <a:gridCol w="2307100"/>
                <a:gridCol w="2427875"/>
                <a:gridCol w="2681525"/>
                <a:gridCol w="1848075"/>
              </a:tblGrid>
              <a:tr h="202237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партнеры для проведения клинических испытаний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 ГНИГО в Москве; 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 ФНКЦ СВМП в Москве;</a:t>
                      </a:r>
                      <a:b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 Фармацевтические компании УрФО;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 Сколково. Лаборатория инноваций MEDLAB.</a:t>
                      </a:r>
                      <a:endParaRPr/>
                    </a:p>
                  </a:txBody>
                  <a:tcPr marT="64000" marB="64000" marR="44800" marL="4480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виды деятельности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Продажа неисключительной лицензии фармкомпаниям 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64000" marB="64000" marR="44800" marL="4480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Ценностное предложение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Ускорение течения раневых процессов: в более короткие сроки формируется клеточный, а затем и волокнистый компонент в зоне повреждения.</a:t>
                      </a:r>
                      <a:endParaRPr/>
                    </a:p>
                  </a:txBody>
                  <a:tcPr marT="64000" marB="64000" marR="44800" marL="4480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Взаимоотношения с клиентом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 Прямой контакт по телефону;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 Личный визит для проведения консультации по внедрению производства продукта;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 E-mail с рекомендациями.</a:t>
                      </a:r>
                      <a:endParaRPr/>
                    </a:p>
                  </a:txBody>
                  <a:tcPr marT="64000" marB="64000" marR="44800" marL="4480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Потребительские сегменты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Целевая аудитория включает средние и крупные фармацевтические компании производители.</a:t>
                      </a:r>
                      <a:endParaRPr/>
                    </a:p>
                  </a:txBody>
                  <a:tcPr marT="64000" marB="64000" marR="44800" marL="4480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</a:tr>
              <a:tr h="22207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ресурсы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Гранты на производство прототипов для клинических исследований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РНИМУ им. Пирогова;</a:t>
                      </a:r>
                      <a:b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 TECHVISION: КОНКУРС НА ЛУЧШИЙ СТАРТАП И ИННОВАЦИОННУЮ ТЕХНОЛОГИЮ;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 Стартап как диплом.</a:t>
                      </a:r>
                      <a:endParaRPr/>
                    </a:p>
                  </a:txBody>
                  <a:tcPr marT="64000" marB="64000" marR="44800" marL="4480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Каналы сбыта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Прямые продажи лицензии B2B.</a:t>
                      </a:r>
                      <a:endParaRPr/>
                    </a:p>
                  </a:txBody>
                  <a:tcPr marT="64000" marB="64000" marR="44800" marL="4480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0305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Структура издержек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 Зарплата сотрудников компании проекта;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 Регистрация РИД</a:t>
                      </a:r>
                      <a:endParaRPr/>
                    </a:p>
                  </a:txBody>
                  <a:tcPr marT="64000" marB="64000" marR="44800" marL="4480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 hMerge="1"/>
                <a:tc v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Поток поступления доходов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Единоличные выплаты от продажи неисключительных лицензий,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выплаты по лицензионному договору.  </a:t>
                      </a:r>
                      <a:endParaRPr/>
                    </a:p>
                  </a:txBody>
                  <a:tcPr marT="64000" marB="64000" marR="44800" marL="448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 hMerge="1"/>
              </a:tr>
            </a:tbl>
          </a:graphicData>
        </a:graphic>
      </p:graphicFrame>
      <p:sp>
        <p:nvSpPr>
          <p:cNvPr id="168" name="Google Shape;16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 txBox="1"/>
          <p:nvPr>
            <p:ph type="title"/>
          </p:nvPr>
        </p:nvSpPr>
        <p:spPr>
          <a:xfrm>
            <a:off x="9398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ru-RU" sz="3200"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 sz="3200"/>
          </a:p>
        </p:txBody>
      </p:sp>
      <p:sp>
        <p:nvSpPr>
          <p:cNvPr id="174" name="Google Shape;174;p8"/>
          <p:cNvSpPr txBox="1"/>
          <p:nvPr/>
        </p:nvSpPr>
        <p:spPr>
          <a:xfrm>
            <a:off x="944880" y="1443841"/>
            <a:ext cx="1010920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Расчет потребности в финансировании:</a:t>
            </a:r>
            <a:endParaRPr/>
          </a:p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Выплаты зарплат;</a:t>
            </a:r>
            <a:endParaRPr/>
          </a:p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Регистрация РИД;</a:t>
            </a:r>
            <a:endParaRPr/>
          </a:p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Закупка инструментов и средств защиты.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Источники и условия финансирования проекта: 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Гранты на производство прототипов для клинических исследований: РНИМУ им. Пирогова;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TECHVISION: КОНКУРС НА ЛУЧШИЙ СТАРТАП И ИННОВАЦИОННУЮ ТЕХНОЛОГИЮ;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Стартап как диплом;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другие гранты. </a:t>
            </a:r>
            <a:endParaRPr/>
          </a:p>
        </p:txBody>
      </p:sp>
      <p:sp>
        <p:nvSpPr>
          <p:cNvPr id="175" name="Google Shape;17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"/>
          <p:cNvSpPr txBox="1"/>
          <p:nvPr>
            <p:ph type="title"/>
          </p:nvPr>
        </p:nvSpPr>
        <p:spPr>
          <a:xfrm>
            <a:off x="9398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ru-RU" sz="3200"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 sz="3200"/>
          </a:p>
        </p:txBody>
      </p:sp>
      <p:pic>
        <p:nvPicPr>
          <p:cNvPr id="181" name="Google Shape;18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6556" y="1449096"/>
            <a:ext cx="9438887" cy="517586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"/>
          <p:cNvSpPr txBox="1"/>
          <p:nvPr>
            <p:ph type="title"/>
          </p:nvPr>
        </p:nvSpPr>
        <p:spPr>
          <a:xfrm>
            <a:off x="975356" y="29835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ru-RU" sz="3200"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 sz="3200"/>
          </a:p>
        </p:txBody>
      </p:sp>
      <p:cxnSp>
        <p:nvCxnSpPr>
          <p:cNvPr id="188" name="Google Shape;188;p10"/>
          <p:cNvCxnSpPr/>
          <p:nvPr/>
        </p:nvCxnSpPr>
        <p:spPr>
          <a:xfrm>
            <a:off x="243840" y="3429000"/>
            <a:ext cx="11704320" cy="0"/>
          </a:xfrm>
          <a:prstGeom prst="straightConnector1">
            <a:avLst/>
          </a:prstGeom>
          <a:noFill/>
          <a:ln cap="flat" cmpd="sng" w="57150">
            <a:solidFill>
              <a:srgbClr val="2F5496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89" name="Google Shape;189;p10"/>
          <p:cNvSpPr/>
          <p:nvPr/>
        </p:nvSpPr>
        <p:spPr>
          <a:xfrm>
            <a:off x="1178554" y="3337561"/>
            <a:ext cx="182878" cy="182878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2819395" y="3337561"/>
            <a:ext cx="182878" cy="182878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4460236" y="3337561"/>
            <a:ext cx="182878" cy="182878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0"/>
          <p:cNvSpPr/>
          <p:nvPr/>
        </p:nvSpPr>
        <p:spPr>
          <a:xfrm>
            <a:off x="6101077" y="3337561"/>
            <a:ext cx="182878" cy="182878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7741918" y="3337561"/>
            <a:ext cx="182878" cy="182878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9382759" y="3337561"/>
            <a:ext cx="182878" cy="182878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11023600" y="3337561"/>
            <a:ext cx="182878" cy="182878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 txBox="1"/>
          <p:nvPr/>
        </p:nvSpPr>
        <p:spPr>
          <a:xfrm>
            <a:off x="773419" y="1855232"/>
            <a:ext cx="99314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Патент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0"/>
          <p:cNvSpPr txBox="1"/>
          <p:nvPr/>
        </p:nvSpPr>
        <p:spPr>
          <a:xfrm>
            <a:off x="1963407" y="4594928"/>
            <a:ext cx="189485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Доклинические испытания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5407651" y="4594928"/>
            <a:ext cx="156973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Клинические испытания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0"/>
          <p:cNvSpPr txBox="1"/>
          <p:nvPr/>
        </p:nvSpPr>
        <p:spPr>
          <a:xfrm>
            <a:off x="6888477" y="1563350"/>
            <a:ext cx="188976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Оформление интел. собственности</a:t>
            </a:r>
            <a:endParaRPr/>
          </a:p>
        </p:txBody>
      </p:sp>
      <p:sp>
        <p:nvSpPr>
          <p:cNvPr id="200" name="Google Shape;200;p10"/>
          <p:cNvSpPr txBox="1"/>
          <p:nvPr/>
        </p:nvSpPr>
        <p:spPr>
          <a:xfrm>
            <a:off x="8768074" y="4456428"/>
            <a:ext cx="140208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Начало продаж лицензии</a:t>
            </a:r>
            <a:endParaRPr/>
          </a:p>
        </p:txBody>
      </p:sp>
      <p:sp>
        <p:nvSpPr>
          <p:cNvPr id="201" name="Google Shape;201;p10"/>
          <p:cNvSpPr txBox="1"/>
          <p:nvPr/>
        </p:nvSpPr>
        <p:spPr>
          <a:xfrm>
            <a:off x="10144758" y="1563350"/>
            <a:ext cx="194056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Преодоление точки безубыточности</a:t>
            </a:r>
            <a:endParaRPr/>
          </a:p>
        </p:txBody>
      </p:sp>
      <p:sp>
        <p:nvSpPr>
          <p:cNvPr id="202" name="Google Shape;202;p10"/>
          <p:cNvSpPr txBox="1"/>
          <p:nvPr/>
        </p:nvSpPr>
        <p:spPr>
          <a:xfrm flipH="1">
            <a:off x="3519161" y="1840349"/>
            <a:ext cx="206502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данный момент</a:t>
            </a:r>
            <a:endParaRPr/>
          </a:p>
        </p:txBody>
      </p:sp>
      <p:cxnSp>
        <p:nvCxnSpPr>
          <p:cNvPr id="203" name="Google Shape;203;p10"/>
          <p:cNvCxnSpPr>
            <a:stCxn id="189" idx="0"/>
            <a:endCxn id="196" idx="2"/>
          </p:cNvCxnSpPr>
          <p:nvPr/>
        </p:nvCxnSpPr>
        <p:spPr>
          <a:xfrm rot="10800000">
            <a:off x="1269993" y="2224561"/>
            <a:ext cx="0" cy="1113000"/>
          </a:xfrm>
          <a:prstGeom prst="straightConnector1">
            <a:avLst/>
          </a:prstGeom>
          <a:noFill/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4" name="Google Shape;204;p10"/>
          <p:cNvCxnSpPr>
            <a:stCxn id="190" idx="4"/>
            <a:endCxn id="197" idx="0"/>
          </p:cNvCxnSpPr>
          <p:nvPr/>
        </p:nvCxnSpPr>
        <p:spPr>
          <a:xfrm>
            <a:off x="2910834" y="3520439"/>
            <a:ext cx="0" cy="1074600"/>
          </a:xfrm>
          <a:prstGeom prst="straightConnector1">
            <a:avLst/>
          </a:prstGeom>
          <a:noFill/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5" name="Google Shape;205;p10"/>
          <p:cNvCxnSpPr>
            <a:stCxn id="191" idx="0"/>
            <a:endCxn id="202" idx="2"/>
          </p:cNvCxnSpPr>
          <p:nvPr/>
        </p:nvCxnSpPr>
        <p:spPr>
          <a:xfrm rot="10800000">
            <a:off x="4551675" y="2486761"/>
            <a:ext cx="0" cy="850800"/>
          </a:xfrm>
          <a:prstGeom prst="straightConnector1">
            <a:avLst/>
          </a:prstGeom>
          <a:noFill/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6" name="Google Shape;206;p10"/>
          <p:cNvCxnSpPr>
            <a:stCxn id="192" idx="4"/>
            <a:endCxn id="198" idx="0"/>
          </p:cNvCxnSpPr>
          <p:nvPr/>
        </p:nvCxnSpPr>
        <p:spPr>
          <a:xfrm>
            <a:off x="6192516" y="3520439"/>
            <a:ext cx="0" cy="1074600"/>
          </a:xfrm>
          <a:prstGeom prst="straightConnector1">
            <a:avLst/>
          </a:prstGeom>
          <a:noFill/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7" name="Google Shape;207;p10"/>
          <p:cNvCxnSpPr>
            <a:stCxn id="193" idx="0"/>
            <a:endCxn id="199" idx="2"/>
          </p:cNvCxnSpPr>
          <p:nvPr/>
        </p:nvCxnSpPr>
        <p:spPr>
          <a:xfrm rot="10800000">
            <a:off x="7833357" y="2486761"/>
            <a:ext cx="0" cy="850800"/>
          </a:xfrm>
          <a:prstGeom prst="straightConnector1">
            <a:avLst/>
          </a:prstGeom>
          <a:noFill/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8" name="Google Shape;208;p10"/>
          <p:cNvCxnSpPr>
            <a:stCxn id="194" idx="4"/>
            <a:endCxn id="200" idx="0"/>
          </p:cNvCxnSpPr>
          <p:nvPr/>
        </p:nvCxnSpPr>
        <p:spPr>
          <a:xfrm flipH="1">
            <a:off x="9469098" y="3520439"/>
            <a:ext cx="5100" cy="936000"/>
          </a:xfrm>
          <a:prstGeom prst="straightConnector1">
            <a:avLst/>
          </a:prstGeom>
          <a:noFill/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9" name="Google Shape;209;p10"/>
          <p:cNvCxnSpPr>
            <a:stCxn id="195" idx="0"/>
            <a:endCxn id="201" idx="2"/>
          </p:cNvCxnSpPr>
          <p:nvPr/>
        </p:nvCxnSpPr>
        <p:spPr>
          <a:xfrm rot="10800000">
            <a:off x="11115039" y="2486761"/>
            <a:ext cx="0" cy="850800"/>
          </a:xfrm>
          <a:prstGeom prst="straightConnector1">
            <a:avLst/>
          </a:prstGeom>
          <a:noFill/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10" name="Google Shape;21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"/>
          <p:cNvSpPr txBox="1"/>
          <p:nvPr>
            <p:ph type="ctrTitle"/>
          </p:nvPr>
        </p:nvSpPr>
        <p:spPr>
          <a:xfrm>
            <a:off x="1524000" y="1757669"/>
            <a:ext cx="9144000" cy="16713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ru-RU" sz="4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 </a:t>
            </a:r>
            <a:endParaRPr sz="16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2023-12-02T19:58:42Z</dcterms:created>
  <dc:creator>Мохирев Дмитрий Дмитриевич</dc:creator>
</cp:coreProperties>
</file>