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 Neue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pVYgxd5e39IRTRfbW94co6Qp1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FE2749F-ACFD-4DF1-93C0-F000D9EDD1BB}">
  <a:tblStyle styleId="{DFE2749F-ACFD-4DF1-93C0-F000D9EDD1BB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4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Прибыль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1Квартал</c:v>
                </c:pt>
                <c:pt idx="1">
                  <c:v>2Квартал</c:v>
                </c:pt>
                <c:pt idx="2">
                  <c:v>3Квартал</c:v>
                </c:pt>
                <c:pt idx="3">
                  <c:v>4Квартал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14</c:v>
                </c:pt>
                <c:pt idx="1">
                  <c:v>24</c:v>
                </c:pt>
                <c:pt idx="2">
                  <c:v>48</c:v>
                </c:pt>
                <c:pt idx="3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1Квартал</c:v>
                </c:pt>
                <c:pt idx="1">
                  <c:v>2Квартал</c:v>
                </c:pt>
                <c:pt idx="2">
                  <c:v>3Квартал</c:v>
                </c:pt>
                <c:pt idx="3">
                  <c:v>4Квартал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18</c:v>
                </c:pt>
                <c:pt idx="1">
                  <c:v>14</c:v>
                </c:pt>
                <c:pt idx="2">
                  <c:v>20</c:v>
                </c:pt>
                <c:pt idx="3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6512704"/>
        <c:axId val="1786518688"/>
      </c:lineChart>
      <c:catAx>
        <c:axId val="178651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1786518688"/>
        <c:crosses val="autoZero"/>
        <c:auto val="1"/>
        <c:lblAlgn val="ctr"/>
        <c:lblOffset val="100"/>
        <c:noMultiLvlLbl val="1"/>
      </c:catAx>
      <c:valAx>
        <c:axId val="178651868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out"/>
        <c:minorTickMark val="none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178651270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{DFE2749F-ACFD-4DF1-93C0-F000D9EDD1BB}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Hello </a:t>
            </a:r>
            <a:r>
              <a:rPr lang="en-US" sz="4000" dirty="0" err="1">
                <a:solidFill>
                  <a:srgbClr val="8F00FF"/>
                </a:solidFill>
              </a:rPr>
              <a:t>N</a:t>
            </a:r>
            <a:r>
              <a:rPr lang="en-US" sz="40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eighbour</a:t>
            </a:r>
            <a:r>
              <a:rPr lang="en-US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r>
              <a:rPr lang="ru-RU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lang="ru-RU" sz="40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Докладчик: Пшеничный Егор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589159" y="487281"/>
            <a:ext cx="4287641" cy="369328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lang="en-US" sz="1800" b="1" i="0" u="none" strike="noStrike" cap="non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Акселератор ПсковГУ</a:t>
            </a:r>
            <a:endParaRPr sz="1800" b="1" i="0" u="none" strike="noStrike" cap="non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589159" y="5948198"/>
            <a:ext cx="4287641" cy="369328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lang="en-US" sz="1800" b="1" i="0" u="none" strike="noStrike" cap="non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ПУТП 2024</a:t>
            </a:r>
            <a:endParaRPr sz="1800" b="1" i="0" u="none" strike="noStrike" cap="non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E7A46-D1F2-4553-AE14-A829994E1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526" y="3095856"/>
            <a:ext cx="3404109" cy="3028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 txBox="1"/>
          <p:nvPr/>
        </p:nvSpPr>
        <p:spPr>
          <a:xfrm>
            <a:off x="486684" y="1510616"/>
            <a:ext cx="65189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Кратко о «</a:t>
            </a:r>
            <a:r>
              <a:rPr lang="en-US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Hello </a:t>
            </a:r>
            <a:r>
              <a:rPr lang="en-US" sz="3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Neighbour</a:t>
            </a:r>
            <a:r>
              <a:rPr lang="en-US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lang="ru-RU" dirty="0"/>
          </a:p>
        </p:txBody>
      </p:sp>
      <p:sp>
        <p:nvSpPr>
          <p:cNvPr id="119" name="Google Shape;119;p2"/>
          <p:cNvSpPr txBox="1"/>
          <p:nvPr/>
        </p:nvSpPr>
        <p:spPr>
          <a:xfrm>
            <a:off x="647231" y="2762101"/>
            <a:ext cx="498978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/>
              <a:t>Создание платформы по поиску соседа в общежитии для студентов.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/>
              <a:t>Пользователи будут заполнять профиль, где должны указать интересы, навыки, привычки и информацию об образе жизни. Система будет выстраивать рекомендации, в которых будут использоваться потенциальные соседи, на основании пола, возраста и других факторов. </a:t>
            </a:r>
          </a:p>
        </p:txBody>
      </p:sp>
      <p:grpSp>
        <p:nvGrpSpPr>
          <p:cNvPr id="120" name="Google Shape;120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1" name="Google Shape;121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3" name="Google Shape;123;p2"/>
          <p:cNvSpPr txBox="1"/>
          <p:nvPr/>
        </p:nvSpPr>
        <p:spPr>
          <a:xfrm>
            <a:off x="6829855" y="4466614"/>
            <a:ext cx="498979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/>
              <a:t>Данный проект направлен на то, чтобы помочь студентам найти не только хорошего соседа, но и друга, а также </a:t>
            </a:r>
            <a:r>
              <a:rPr lang="ru-RU" sz="1800" dirty="0" err="1"/>
              <a:t>засчëт</a:t>
            </a:r>
            <a:r>
              <a:rPr lang="ru-RU" sz="1800" dirty="0"/>
              <a:t> этого обеспечить комфортное проживание в общежитии во время </a:t>
            </a:r>
            <a:r>
              <a:rPr lang="ru-RU" sz="1800" dirty="0" err="1"/>
              <a:t>учëбы</a:t>
            </a:r>
            <a:r>
              <a:rPr lang="ru-RU" sz="1800" dirty="0"/>
              <a:t>.</a:t>
            </a:r>
            <a:endParaRPr sz="1800" dirty="0"/>
          </a:p>
        </p:txBody>
      </p:sp>
      <p:sp>
        <p:nvSpPr>
          <p:cNvPr id="124" name="Google Shape;124;p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ОПИСАНИЕ ПРОЕКТА/АКТУАЛЬНОСТЬ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6" name="Google Shape;126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6" name="Google Shape;136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3"/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ТЕХНОЛОГИЯ РЕШЕНИЯ ПРОБЛЕМЫ/ОПИСАНИЕ ПРОДУКТА/ЦЕННОСТНОЕ ПРЕДЛОЖЕНИЕ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0" name="Google Shape;140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5" name="Google Shape;145;p3"/>
          <p:cNvSpPr txBox="1"/>
          <p:nvPr/>
        </p:nvSpPr>
        <p:spPr>
          <a:xfrm>
            <a:off x="6944993" y="3175192"/>
            <a:ext cx="4345769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: Практически полное отсутствие конкурентов. Простота реализации</a:t>
            </a: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Узконаправленность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, долгая окупаемость, проблема подбора таргетированной рекламы</a:t>
            </a: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</a:t>
            </a:r>
            <a:r>
              <a:rPr lang="en-US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моменты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: Схожесть приложения с приложениями для свиданий</a:t>
            </a:r>
            <a:endParaRPr dirty="0"/>
          </a:p>
        </p:txBody>
      </p:sp>
      <p:sp>
        <p:nvSpPr>
          <p:cNvPr id="146" name="Google Shape;146;p3"/>
          <p:cNvSpPr txBox="1"/>
          <p:nvPr/>
        </p:nvSpPr>
        <p:spPr>
          <a:xfrm>
            <a:off x="486684" y="3243406"/>
            <a:ext cx="4989789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b="1" i="1" dirty="0"/>
              <a:t>Описание продукта: </a:t>
            </a:r>
            <a:r>
              <a:rPr lang="ru-RU" dirty="0"/>
              <a:t>Мобильное онлайн приложение с возможностью подбора ранее зарегистрированных пользователей.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b="1" i="1" dirty="0"/>
              <a:t>Ценностное предложение: </a:t>
            </a:r>
            <a:r>
              <a:rPr lang="ru-RU" dirty="0"/>
              <a:t>Возможность быстрого внедрения жильцов в жизнь общежития путем знакомства в приложении на основе похожих интересов и вкусов, популяризация культуры </a:t>
            </a:r>
            <a:r>
              <a:rPr lang="en-US" dirty="0"/>
              <a:t>Small-Talk</a:t>
            </a:r>
            <a:r>
              <a:rPr lang="ru-RU" dirty="0"/>
              <a:t> в общежитиях что способствует более быстрому сплочению коллективов.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b="1" i="1" dirty="0"/>
              <a:t>Технология решения проблемы:</a:t>
            </a:r>
            <a:r>
              <a:rPr lang="ru-RU" dirty="0"/>
              <a:t> Грамотный маркетинг, анализ рынка.</a:t>
            </a:r>
            <a:endParaRPr b="1" i="1" dirty="0"/>
          </a:p>
        </p:txBody>
      </p:sp>
      <p:sp>
        <p:nvSpPr>
          <p:cNvPr id="147" name="Google Shape;147;p3"/>
          <p:cNvSpPr txBox="1"/>
          <p:nvPr/>
        </p:nvSpPr>
        <p:spPr>
          <a:xfrm>
            <a:off x="486684" y="1128128"/>
            <a:ext cx="651893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Внутреннее содержание проекта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4" name="Google Shape;154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9" name="Google Shape;159;p4"/>
          <p:cNvSpPr txBox="1"/>
          <p:nvPr/>
        </p:nvSpPr>
        <p:spPr>
          <a:xfrm>
            <a:off x="589496" y="922300"/>
            <a:ext cx="93655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Конкуренты на рынке и наш продукт</a:t>
            </a:r>
            <a:endParaRPr lang="ru-RU" dirty="0"/>
          </a:p>
        </p:txBody>
      </p:sp>
      <p:grpSp>
        <p:nvGrpSpPr>
          <p:cNvPr id="160" name="Google Shape;160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1" name="Google Shape;161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graphicFrame>
        <p:nvGraphicFramePr>
          <p:cNvPr id="163" name="Google Shape;163;p4"/>
          <p:cNvGraphicFramePr/>
          <p:nvPr>
            <p:extLst>
              <p:ext uri="{D42A27DB-BD31-4B8C-83A1-F6EECF244321}">
                <p14:modId xmlns:p14="http://schemas.microsoft.com/office/powerpoint/2010/main" val="3920804755"/>
              </p:ext>
            </p:extLst>
          </p:nvPr>
        </p:nvGraphicFramePr>
        <p:xfrm>
          <a:off x="2624903" y="1701312"/>
          <a:ext cx="7141700" cy="4489645"/>
        </p:xfrm>
        <a:graphic>
          <a:graphicData uri="http://schemas.openxmlformats.org/drawingml/2006/table">
            <a:tbl>
              <a:tblPr firstRow="1">
                <a:noFill/>
                <a:tableStyleId>{DFE2749F-ACFD-4DF1-93C0-F000D9EDD1BB}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9885">
                <a:tc>
                  <a:txBody>
                    <a:bodyPr/>
                    <a:lstStyle/>
                    <a:p>
                      <a:pPr marL="0" marR="0" lvl="8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dk1"/>
                          </a:solidFill>
                        </a:rPr>
                        <a:t>Airbnb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dk1"/>
                          </a:solidFill>
                        </a:rPr>
                        <a:t>Циан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600" u="none" strike="noStrike" cap="none" dirty="0" err="1">
                          <a:solidFill>
                            <a:schemeClr val="dk1"/>
                          </a:solidFill>
                        </a:rPr>
                        <a:t>Авито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dk1"/>
                          </a:solidFill>
                        </a:rPr>
                        <a:t>Наш продукт</a:t>
                      </a:r>
                      <a:endParaRPr sz="16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40500" marR="40500" marT="40500" marB="4050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8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Мобильное приложение для поиска квартир</a:t>
                      </a:r>
                      <a:r>
                        <a:rPr lang="en-US" sz="1200" u="none" strike="noStrike" cap="none" dirty="0"/>
                        <a:t>/</a:t>
                      </a:r>
                      <a:r>
                        <a:rPr lang="ru-RU" sz="1200" u="none" strike="noStrike" cap="none" dirty="0"/>
                        <a:t>комнат для аренды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200" dirty="0"/>
                        <a:t>Мобильное приложение для поиска квартир/комнат для аренды</a:t>
                      </a:r>
                    </a:p>
                    <a:p>
                      <a:pPr marL="0" marR="0" lvl="8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600"/>
                        <a:buFont typeface="Arial"/>
                        <a:buNone/>
                      </a:pPr>
                      <a:endParaRPr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Мобильное приложение с поиском/покупкой/арендой квартир. Также является доской объявлений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Мобильное приложение в рамках формата </a:t>
                      </a:r>
                      <a:r>
                        <a:rPr lang="en-US" sz="1200" u="none" strike="noStrike" cap="none" dirty="0"/>
                        <a:t>Match</a:t>
                      </a:r>
                      <a:r>
                        <a:rPr lang="ru-RU" sz="1200" u="none" strike="noStrike" cap="none" dirty="0"/>
                        <a:t>-совпадения , с дальнейшей перепиской именно соседей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Не направлено на студентов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Не направлено на студентов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Слабая направленность на студентов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Высокая направленность на студентов 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Отсутствие возможностей найти себе соседей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Отсутствие возможностей найти себе соседей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Малая возможность найти себе соседа 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Приложение направлено на поиск соседей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Направленность на краткосрочную аренду, отсутствие возможности пользования сервисом </a:t>
                      </a:r>
                      <a:r>
                        <a:rPr lang="ru-RU" sz="1200" u="none" strike="noStrike" cap="none" dirty="0" err="1"/>
                        <a:t>несевершеннолетним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200" u="none" strike="noStrike" cap="none" dirty="0"/>
                        <a:t>Направленность на долгосрочную аренду, отсутствие возможности пользования сервисом </a:t>
                      </a:r>
                      <a:r>
                        <a:rPr lang="ru-RU" sz="1200" u="none" strike="noStrike" cap="none" dirty="0" err="1"/>
                        <a:t>несевершеннолетним</a:t>
                      </a:r>
                      <a:endParaRPr lang="ru-RU"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Направленность на съем семейным парам , почти полное отсутствие возможности поселиться студенту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 dirty="0"/>
                        <a:t>Большая возможность поселиться студенту, большая возможность найти удобного соседа.</a:t>
                      </a:r>
                      <a:endParaRPr sz="1200" u="none" strike="noStrike" cap="none" dirty="0"/>
                    </a:p>
                  </a:txBody>
                  <a:tcPr marL="40500" marR="40500" marT="40500" marB="4050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ФИНАНСОВАЯ МОДЕЛЬ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0" name="Google Shape;170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5" name="Google Shape;17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7" name="Google Shape;177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graphicFrame>
        <p:nvGraphicFramePr>
          <p:cNvPr id="179" name="Google Shape;179;p5"/>
          <p:cNvGraphicFramePr/>
          <p:nvPr>
            <p:extLst>
              <p:ext uri="{D42A27DB-BD31-4B8C-83A1-F6EECF244321}">
                <p14:modId xmlns:p14="http://schemas.microsoft.com/office/powerpoint/2010/main" val="1699228537"/>
              </p:ext>
            </p:extLst>
          </p:nvPr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0" name="Google Shape;180;p5"/>
          <p:cNvSpPr txBox="1"/>
          <p:nvPr/>
        </p:nvSpPr>
        <p:spPr>
          <a:xfrm>
            <a:off x="938984" y="884692"/>
            <a:ext cx="9365538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rgbClr val="8F00FF"/>
                </a:solidFill>
              </a:rPr>
              <a:t>Ф</a:t>
            </a: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инансовая составляющая проекта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dirty="0"/>
          </a:p>
        </p:txBody>
      </p:sp>
      <p:sp>
        <p:nvSpPr>
          <p:cNvPr id="187" name="Google Shape;187;p6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9" name="Google Shape;189;p6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237250" y="265778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БИЗНЕС-МОДЕЛЬ/СТАДИЯ ПРОЕКТА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9" name="Google Shape;199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4" name="Google Shape;204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5" name="Google Shape;205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sp>
        <p:nvSpPr>
          <p:cNvPr id="207" name="Google Shape;207;p6"/>
          <p:cNvSpPr txBox="1"/>
          <p:nvPr/>
        </p:nvSpPr>
        <p:spPr>
          <a:xfrm>
            <a:off x="908706" y="1621518"/>
            <a:ext cx="10587876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1" i="1" dirty="0"/>
              <a:t>Платные услуги проекта: </a:t>
            </a:r>
            <a:r>
              <a:rPr lang="ru-RU" sz="1800" dirty="0"/>
              <a:t>Платная подписка (расширяет подбор на неограниченное число заявок и сообщений, показывает расстояние в метрах/км до потенциального соседа/его жилья; продвигает объявление выше в списке , для тех кто запускает объявление, продляет срок объявления на неограниченный. Продаваемые места под рекламу.</a:t>
            </a:r>
            <a:r>
              <a:rPr lang="ru-RU" sz="1800" b="1" i="1" dirty="0"/>
              <a:t> </a:t>
            </a:r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1" i="1" dirty="0"/>
              <a:t>Планируемые партнеры: </a:t>
            </a:r>
            <a:r>
              <a:rPr lang="ru-RU" sz="1800" dirty="0"/>
              <a:t>Вузы , программные инженеры, крупные банки с программой поддержки молодежи.</a:t>
            </a:r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1" i="1" dirty="0"/>
              <a:t>Основная ценность для потребителя: </a:t>
            </a:r>
            <a:r>
              <a:rPr lang="ru-RU" sz="1800" dirty="0"/>
              <a:t>Возможность сокращения поисков по запросу о соседях, сокращения сил и затрат времени на поиск места жительства в конкурирующих программах</a:t>
            </a:r>
            <a:r>
              <a:rPr lang="ru-RU" sz="1800" b="1" i="1" dirty="0"/>
              <a:t>.</a:t>
            </a:r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1" i="1" dirty="0"/>
              <a:t>Каналы сбыта: </a:t>
            </a:r>
            <a:r>
              <a:rPr lang="ru-RU" sz="1800" dirty="0"/>
              <a:t>Онлайн магазины для приложений</a:t>
            </a:r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1" i="1" dirty="0"/>
              <a:t>Ключевые ресурсы:</a:t>
            </a:r>
            <a:r>
              <a:rPr lang="ru-RU" sz="1800" dirty="0"/>
              <a:t> Технический персонал в качестве программистов, Наличие правил пользования и аспекты приложения. Адаптивность под рынок и запросы в каждом городе, поддержка ВУЗов, сторонних компаний. Таргетированная реклама в социальных сетях, структура расходов, права разработчика , права пользователя, поддержка.</a:t>
            </a:r>
            <a:endParaRPr lang="ru-RU" sz="1800" b="1" i="1" dirty="0"/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6" name="Google Shape;216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1" name="Google Shape;221;p7"/>
          <p:cNvSpPr txBox="1"/>
          <p:nvPr/>
        </p:nvSpPr>
        <p:spPr>
          <a:xfrm>
            <a:off x="535483" y="2727434"/>
            <a:ext cx="498978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/>
              <a:t>Александров Матвей – Лидер команды, </a:t>
            </a:r>
            <a:r>
              <a:rPr lang="ru-RU" sz="2000" dirty="0" err="1"/>
              <a:t>Энелане</a:t>
            </a:r>
            <a:r>
              <a:rPr lang="ru-RU" sz="2000" dirty="0"/>
              <a:t> Яна – Координатор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/>
              <a:t>Максимова Дария - Визуализатор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/>
              <a:t>Пшеничный Егор - Коммуникатор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 err="1"/>
              <a:t>Пашигорева</a:t>
            </a:r>
            <a:r>
              <a:rPr lang="ru-RU" sz="2000" dirty="0"/>
              <a:t> Ульяна - Исследователь</a:t>
            </a:r>
          </a:p>
        </p:txBody>
      </p:sp>
      <p:sp>
        <p:nvSpPr>
          <p:cNvPr id="222" name="Google Shape;222;p7"/>
          <p:cNvSpPr txBox="1"/>
          <p:nvPr/>
        </p:nvSpPr>
        <p:spPr>
          <a:xfrm>
            <a:off x="420955" y="864326"/>
            <a:ext cx="65189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МЫ – КОМАНДА !</a:t>
            </a:r>
            <a:endParaRPr dirty="0"/>
          </a:p>
        </p:txBody>
      </p:sp>
      <p:grpSp>
        <p:nvGrpSpPr>
          <p:cNvPr id="223" name="Google Shape;223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4" name="Google Shape;224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21C973-3F9B-4E3F-A04F-8EA337D0D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52" t="11629" r="21462" b="21570"/>
          <a:stretch/>
        </p:blipFill>
        <p:spPr>
          <a:xfrm>
            <a:off x="6086654" y="160147"/>
            <a:ext cx="1084431" cy="14083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62E208-ACD3-41D4-AB8C-6EF336102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6602" y="259754"/>
            <a:ext cx="1855433" cy="18554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949509-38E3-4DDB-BDB4-7164419D5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5741" y="1050216"/>
            <a:ext cx="1798556" cy="26988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236D5C-18DE-4724-B6A5-3EDD249F2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6921" y="3543021"/>
            <a:ext cx="1694793" cy="25433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D1C1DB-6C71-4D15-823B-3C8080450D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442" t="1" r="36479" b="96"/>
          <a:stretch/>
        </p:blipFill>
        <p:spPr>
          <a:xfrm>
            <a:off x="5811774" y="3270286"/>
            <a:ext cx="1681733" cy="2726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093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8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dirty="0">
                <a:solidFill>
                  <a:srgbClr val="8F00FF"/>
                </a:solidFill>
              </a:rPr>
              <a:t>Иконки приложения</a:t>
            </a:r>
            <a:endParaRPr sz="4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9424713" y="1510376"/>
            <a:ext cx="2767287" cy="1311063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98036" y="122003"/>
            <a:ext cx="184191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#FBBC1</a:t>
            </a:r>
            <a:br>
              <a:rPr lang="en-US" sz="1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9"/>
          <p:cNvSpPr txBox="1"/>
          <p:nvPr/>
        </p:nvSpPr>
        <p:spPr>
          <a:xfrm>
            <a:off x="637088" y="5259186"/>
            <a:ext cx="3928432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ru-RU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Наши цвета</a:t>
            </a: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F0CD4C1-040A-4B56-8109-5190CB49A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31" y="-16517"/>
            <a:ext cx="4723506" cy="430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713D3B-F002-4ABE-8750-3CEA46B8F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575" y="-16517"/>
            <a:ext cx="4719138" cy="28379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32238A-A5AF-4D3C-8618-92B9486A4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4163" y="4288861"/>
            <a:ext cx="4734069" cy="26511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0E498A-2C26-4545-AF9F-331209469A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5575" y="2821439"/>
            <a:ext cx="7484764" cy="1464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4" name="Google Shape;304;p10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 dirty="0">
                <a:solidFill>
                  <a:srgbClr val="1B1B1B"/>
                </a:solidFill>
              </a:rPr>
              <a:t>996 947 32 22</a:t>
            </a: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lang="ru-RU" sz="23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dirty="0">
                <a:solidFill>
                  <a:srgbClr val="1B1B1B"/>
                </a:solidFill>
              </a:rPr>
              <a:t>pshenichniegor2005@gmail.com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560</Words>
  <Application>Microsoft Office PowerPoint</Application>
  <PresentationFormat>Широкоэкранный</PresentationFormat>
  <Paragraphs>77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Helvetica Neue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15</cp:revision>
  <dcterms:modified xsi:type="dcterms:W3CDTF">2024-12-16T17:58:10Z</dcterms:modified>
</cp:coreProperties>
</file>