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ilRi8NCu9tF2jVY7wdcjWNioU+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1.png"/><Relationship Id="rId2" Type="http://schemas.openxmlformats.org/officeDocument/2006/relationships/image" Target="../media/image37.png"/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9.png"/><Relationship Id="rId4" Type="http://schemas.openxmlformats.org/officeDocument/2006/relationships/image" Target="../media/image9.jp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3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68.jpg"/><Relationship Id="rId5" Type="http://schemas.openxmlformats.org/officeDocument/2006/relationships/image" Target="../media/image6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7.jpg"/><Relationship Id="rId4" Type="http://schemas.openxmlformats.org/officeDocument/2006/relationships/image" Target="../media/image57.png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47.png"/><Relationship Id="rId20" Type="http://schemas.openxmlformats.org/officeDocument/2006/relationships/image" Target="../media/image29.png"/><Relationship Id="rId42" Type="http://schemas.openxmlformats.org/officeDocument/2006/relationships/image" Target="../media/image55.png"/><Relationship Id="rId41" Type="http://schemas.openxmlformats.org/officeDocument/2006/relationships/image" Target="../media/image50.png"/><Relationship Id="rId22" Type="http://schemas.openxmlformats.org/officeDocument/2006/relationships/image" Target="../media/image45.png"/><Relationship Id="rId44" Type="http://schemas.openxmlformats.org/officeDocument/2006/relationships/image" Target="../media/image48.png"/><Relationship Id="rId21" Type="http://schemas.openxmlformats.org/officeDocument/2006/relationships/image" Target="../media/image30.png"/><Relationship Id="rId43" Type="http://schemas.openxmlformats.org/officeDocument/2006/relationships/image" Target="../media/image62.png"/><Relationship Id="rId24" Type="http://schemas.openxmlformats.org/officeDocument/2006/relationships/image" Target="../media/image65.png"/><Relationship Id="rId46" Type="http://schemas.openxmlformats.org/officeDocument/2006/relationships/image" Target="../media/image64.png"/><Relationship Id="rId23" Type="http://schemas.openxmlformats.org/officeDocument/2006/relationships/image" Target="../media/image39.png"/><Relationship Id="rId45" Type="http://schemas.openxmlformats.org/officeDocument/2006/relationships/image" Target="../media/image52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20.png"/><Relationship Id="rId9" Type="http://schemas.openxmlformats.org/officeDocument/2006/relationships/image" Target="../media/image32.png"/><Relationship Id="rId26" Type="http://schemas.openxmlformats.org/officeDocument/2006/relationships/image" Target="../media/image44.png"/><Relationship Id="rId48" Type="http://schemas.openxmlformats.org/officeDocument/2006/relationships/image" Target="../media/image61.png"/><Relationship Id="rId25" Type="http://schemas.openxmlformats.org/officeDocument/2006/relationships/image" Target="../media/image42.png"/><Relationship Id="rId47" Type="http://schemas.openxmlformats.org/officeDocument/2006/relationships/image" Target="../media/image58.png"/><Relationship Id="rId28" Type="http://schemas.openxmlformats.org/officeDocument/2006/relationships/image" Target="../media/image59.png"/><Relationship Id="rId27" Type="http://schemas.openxmlformats.org/officeDocument/2006/relationships/image" Target="../media/image56.png"/><Relationship Id="rId5" Type="http://schemas.openxmlformats.org/officeDocument/2006/relationships/image" Target="../media/image23.png"/><Relationship Id="rId6" Type="http://schemas.openxmlformats.org/officeDocument/2006/relationships/image" Target="../media/image15.png"/><Relationship Id="rId29" Type="http://schemas.openxmlformats.org/officeDocument/2006/relationships/image" Target="../media/image6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31" Type="http://schemas.openxmlformats.org/officeDocument/2006/relationships/image" Target="../media/image43.png"/><Relationship Id="rId30" Type="http://schemas.openxmlformats.org/officeDocument/2006/relationships/image" Target="../media/image38.png"/><Relationship Id="rId11" Type="http://schemas.openxmlformats.org/officeDocument/2006/relationships/image" Target="../media/image17.png"/><Relationship Id="rId33" Type="http://schemas.openxmlformats.org/officeDocument/2006/relationships/image" Target="../media/image41.png"/><Relationship Id="rId10" Type="http://schemas.openxmlformats.org/officeDocument/2006/relationships/image" Target="../media/image28.png"/><Relationship Id="rId32" Type="http://schemas.openxmlformats.org/officeDocument/2006/relationships/image" Target="../media/image40.png"/><Relationship Id="rId13" Type="http://schemas.openxmlformats.org/officeDocument/2006/relationships/image" Target="../media/image34.png"/><Relationship Id="rId35" Type="http://schemas.openxmlformats.org/officeDocument/2006/relationships/image" Target="../media/image53.png"/><Relationship Id="rId12" Type="http://schemas.openxmlformats.org/officeDocument/2006/relationships/image" Target="../media/image36.png"/><Relationship Id="rId34" Type="http://schemas.openxmlformats.org/officeDocument/2006/relationships/image" Target="../media/image46.png"/><Relationship Id="rId15" Type="http://schemas.openxmlformats.org/officeDocument/2006/relationships/image" Target="../media/image33.png"/><Relationship Id="rId37" Type="http://schemas.openxmlformats.org/officeDocument/2006/relationships/image" Target="../media/image51.png"/><Relationship Id="rId14" Type="http://schemas.openxmlformats.org/officeDocument/2006/relationships/image" Target="../media/image24.png"/><Relationship Id="rId36" Type="http://schemas.openxmlformats.org/officeDocument/2006/relationships/image" Target="../media/image49.png"/><Relationship Id="rId17" Type="http://schemas.openxmlformats.org/officeDocument/2006/relationships/image" Target="../media/image27.png"/><Relationship Id="rId39" Type="http://schemas.openxmlformats.org/officeDocument/2006/relationships/image" Target="../media/image54.png"/><Relationship Id="rId16" Type="http://schemas.openxmlformats.org/officeDocument/2006/relationships/image" Target="../media/image25.png"/><Relationship Id="rId38" Type="http://schemas.openxmlformats.org/officeDocument/2006/relationships/image" Target="../media/image63.png"/><Relationship Id="rId19" Type="http://schemas.openxmlformats.org/officeDocument/2006/relationships/image" Target="../media/image26.png"/><Relationship Id="rId18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23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3638">
                <a:solidFill>
                  <a:schemeClr val="lt1"/>
                </a:solidFill>
              </a:rPr>
              <a:t>Симулятор общения на таможне</a:t>
            </a: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360040" y="1519711"/>
            <a:ext cx="10992600" cy="3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highlight>
                  <a:srgbClr val="FFFFFF"/>
                </a:highlight>
              </a:rPr>
              <a:t>Актуальные тренды в работе Федеральной таможенной службы связаны с:</a:t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ru-RU" sz="2200">
                <a:solidFill>
                  <a:schemeClr val="dk1"/>
                </a:solidFill>
                <a:highlight>
                  <a:srgbClr val="FFFFFF"/>
                </a:highlight>
              </a:rPr>
              <a:t>увеличением количества товарооборота, </a:t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ru-RU" sz="2200">
                <a:solidFill>
                  <a:schemeClr val="dk1"/>
                </a:solidFill>
                <a:highlight>
                  <a:srgbClr val="FFFFFF"/>
                </a:highlight>
              </a:rPr>
              <a:t>изменением правил и норм провоза товаров через границу, </a:t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ru-RU" sz="2200">
                <a:solidFill>
                  <a:schemeClr val="dk1"/>
                </a:solidFill>
                <a:highlight>
                  <a:srgbClr val="FFFFFF"/>
                </a:highlight>
              </a:rPr>
              <a:t>сменой приоритетов торговых отношений с западными странами в сторону азиатско-тихоокеанского региона, </a:t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ru-RU" sz="2200">
                <a:solidFill>
                  <a:schemeClr val="dk1"/>
                </a:solidFill>
                <a:highlight>
                  <a:srgbClr val="FFFFFF"/>
                </a:highlight>
              </a:rPr>
              <a:t>внедрением цифровых решений в решение повседневных задач.</a:t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39" name="Google Shape;139;p3"/>
          <p:cNvSpPr txBox="1"/>
          <p:nvPr/>
        </p:nvSpPr>
        <p:spPr>
          <a:xfrm>
            <a:off x="360040" y="1052736"/>
            <a:ext cx="10992600" cy="53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700">
                <a:solidFill>
                  <a:schemeClr val="dk1"/>
                </a:solidFill>
              </a:rPr>
              <a:t>Студенты таможенной деятельности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Умеют - учиться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Любят - получать знания и замечать свой рост как профессионала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Мечтают - закрывать академические долги без напряжения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Боятся - реального общения с посетителями на таможне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Не успевают - практиковать навык общения с реальными людьми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700">
                <a:solidFill>
                  <a:schemeClr val="dk1"/>
                </a:solidFill>
              </a:rPr>
              <a:t>Обычные граждане, туристы, которые пересекают таможенную границу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Умеют - скачивать приложения и пользоваться ими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Любят - путешествовать через границу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Мечтают - перемещаться быстро и без проблем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Боятся - проблем на таможне, конфискаций, штрафов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Не успевают - глубоко изучать вопросы работы ФТС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700">
                <a:solidFill>
                  <a:schemeClr val="dk1"/>
                </a:solidFill>
              </a:rPr>
              <a:t>Игроки которые пользуются продуктом для развлечения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Умеют - играть в игры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Любят - проводить время весело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Мечтают - играть в новые игры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Боятся - багов и недоработок в сюжете, что будет скучно</a:t>
            </a:r>
            <a:endParaRPr sz="1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</a:rPr>
              <a:t>Не успевают - долго искать информацию об игре</a:t>
            </a:r>
            <a:endParaRPr sz="2100"/>
          </a:p>
        </p:txBody>
      </p:sp>
      <p:pic>
        <p:nvPicPr>
          <p:cNvPr id="140" name="Google Shape;14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69600" y="832100"/>
            <a:ext cx="2769900" cy="18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69601" y="2874250"/>
            <a:ext cx="2769901" cy="1845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13450" y="4915675"/>
            <a:ext cx="3239200" cy="161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48" name="Google Shape;148;p4"/>
          <p:cNvSpPr txBox="1"/>
          <p:nvPr/>
        </p:nvSpPr>
        <p:spPr>
          <a:xfrm>
            <a:off x="360050" y="1052724"/>
            <a:ext cx="109926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ru-RU" sz="2200"/>
              <a:t>Люди не знают, как вести себя на таможне - посетители</a:t>
            </a:r>
            <a:endParaRPr sz="2200"/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ru-RU" sz="2200"/>
              <a:t>Люди не знают норм провоза багажа и правил заполнения деклараций - посетители</a:t>
            </a:r>
            <a:endParaRPr sz="2200"/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ru-RU" sz="2200"/>
              <a:t>Нужно с пользой проводить досуг - пользователи игры, игроки</a:t>
            </a:r>
            <a:endParaRPr sz="2200"/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ru-RU" sz="2200"/>
              <a:t>Молодые таможенники не получают достаточный навык общения с гражданами в процессе стандартного обучения - студенты, которые учатся на специальности таможенное дело</a:t>
            </a:r>
            <a:endParaRPr sz="2200"/>
          </a:p>
        </p:txBody>
      </p:sp>
      <p:pic>
        <p:nvPicPr>
          <p:cNvPr id="149" name="Google Shape;149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3351" y="3120775"/>
            <a:ext cx="5989299" cy="336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5" name="Google Shape;155;p5"/>
          <p:cNvSpPr txBox="1"/>
          <p:nvPr/>
        </p:nvSpPr>
        <p:spPr>
          <a:xfrm>
            <a:off x="360050" y="1484774"/>
            <a:ext cx="10992600" cy="23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Услуга: Обучающая игра в формате визуальной новеллы, которая погружает в различные ситуации общения на таможне.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Функции: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600">
                <a:solidFill>
                  <a:schemeClr val="dk1"/>
                </a:solidFill>
              </a:rPr>
              <a:t>- развлекательная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- обучающая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- познавательная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pic>
        <p:nvPicPr>
          <p:cNvPr id="156" name="Google Shape;156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308225"/>
            <a:ext cx="6847325" cy="3851626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5"/>
          <p:cNvSpPr txBox="1"/>
          <p:nvPr/>
        </p:nvSpPr>
        <p:spPr>
          <a:xfrm>
            <a:off x="360050" y="3513425"/>
            <a:ext cx="42831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Игра предоставляет следующие возможности: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- бесплатное прохождение игры 1 раз,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- 10 концовок в зависимости от выборов и сценария поведения пользователя,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- возможность перепройти игру и сохранить прогресс,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- возможность поделиться результатами прохождения в социальных сетях.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63" name="Google Shape;163;p6"/>
          <p:cNvSpPr txBox="1"/>
          <p:nvPr/>
        </p:nvSpPr>
        <p:spPr>
          <a:xfrm>
            <a:off x="199950" y="2173475"/>
            <a:ext cx="5926800" cy="29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>
                <a:solidFill>
                  <a:schemeClr val="dk1"/>
                </a:solidFill>
              </a:rPr>
              <a:t>1) Повышение осведомленности.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>
                <a:solidFill>
                  <a:schemeClr val="dk1"/>
                </a:solidFill>
              </a:rPr>
              <a:t>2) Улучшение коммуникации.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>
                <a:solidFill>
                  <a:schemeClr val="dk1"/>
                </a:solidFill>
              </a:rPr>
              <a:t>3) Повышение уверенности.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900">
                <a:solidFill>
                  <a:schemeClr val="dk1"/>
                </a:solidFill>
              </a:rPr>
              <a:t>4) Привлечение внимания.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3100">
              <a:solidFill>
                <a:schemeClr val="dk1"/>
              </a:solidFill>
            </a:endParaRPr>
          </a:p>
        </p:txBody>
      </p:sp>
      <p:pic>
        <p:nvPicPr>
          <p:cNvPr id="164" name="Google Shape;164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2250" y="2494600"/>
            <a:ext cx="6822051" cy="383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6"/>
          <p:cNvSpPr txBox="1"/>
          <p:nvPr/>
        </p:nvSpPr>
        <p:spPr>
          <a:xfrm>
            <a:off x="4792600" y="952675"/>
            <a:ext cx="65913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</a:rPr>
              <a:t>В целом, визуальная новелла про общение на таможне может быть очень полезным инструментом для повышения осведомленности и улучшения навыков коммуникации у путешественников.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sp>
        <p:nvSpPr>
          <p:cNvPr id="171" name="Google Shape;171;p7"/>
          <p:cNvSpPr txBox="1"/>
          <p:nvPr/>
        </p:nvSpPr>
        <p:spPr>
          <a:xfrm>
            <a:off x="360040" y="1252861"/>
            <a:ext cx="10992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Прототип продукта будет создан в конструкторе ролевых новелл, таких как NoveLearn, Novell Engine X или Make-games.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  <p:pic>
        <p:nvPicPr>
          <p:cNvPr id="172" name="Google Shape;172;p7"/>
          <p:cNvPicPr preferRelativeResize="0"/>
          <p:nvPr/>
        </p:nvPicPr>
        <p:blipFill rotWithShape="1">
          <a:blip r:embed="rId3">
            <a:alphaModFix/>
          </a:blip>
          <a:srcRect b="12411" l="28696" r="19241" t="0"/>
          <a:stretch/>
        </p:blipFill>
        <p:spPr>
          <a:xfrm>
            <a:off x="6966278" y="2246851"/>
            <a:ext cx="4497523" cy="425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7"/>
          <p:cNvSpPr txBox="1"/>
          <p:nvPr/>
        </p:nvSpPr>
        <p:spPr>
          <a:xfrm>
            <a:off x="360050" y="2068075"/>
            <a:ext cx="65805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Визуальная составляющая, будет подобрана из открытых источников в интернете на стадии запуска и будет доработана профессиональным дизайнером в дальнейшем.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Планируется разработка удобного интерфейса игры, для лучшего погружения в игровую ситуацию.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Оплата приложения будет осуществляться через магазины приложений (Play Market, Rustore, Appstore), а также на сайте игры который планируется сделать в конструкторе Тильда.</a:t>
            </a:r>
            <a:endParaRPr sz="2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79" name="Google Shape;179;p8"/>
          <p:cNvGrpSpPr/>
          <p:nvPr/>
        </p:nvGrpSpPr>
        <p:grpSpPr>
          <a:xfrm>
            <a:off x="360039" y="872188"/>
            <a:ext cx="10992545" cy="5661249"/>
            <a:chOff x="2050015" y="1920875"/>
            <a:chExt cx="16156469" cy="8394000"/>
          </a:xfrm>
        </p:grpSpPr>
        <p:grpSp>
          <p:nvGrpSpPr>
            <p:cNvPr id="180" name="Google Shape;180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81" name="Google Shape;181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0" name="Google Shape;190;p8"/>
            <p:cNvSpPr txBox="1"/>
            <p:nvPr/>
          </p:nvSpPr>
          <p:spPr>
            <a:xfrm>
              <a:off x="2050015" y="2073276"/>
              <a:ext cx="2894700" cy="4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Люди не знают, как вести себя на таможне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Люди не знают норм провоза багажа и правил заполнения деклараций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Нужно с пользой проводить досуг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Молодые таможенники не получают достаточный навык общения с гражданами в процессе стандартного обучения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8"/>
            <p:cNvSpPr txBox="1"/>
            <p:nvPr/>
          </p:nvSpPr>
          <p:spPr>
            <a:xfrm>
              <a:off x="4945614" y="2041304"/>
              <a:ext cx="3807900" cy="10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Практика общения с людьми в виде игры визуальная новелла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8"/>
            <p:cNvSpPr txBox="1"/>
            <p:nvPr/>
          </p:nvSpPr>
          <p:spPr>
            <a:xfrm>
              <a:off x="4951171" y="5421593"/>
              <a:ext cx="3729300" cy="191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актуальные таможенные правила и нормы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сюжет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нейросеть, которая формирует новые сценарии и ответы на основе данных, введенных пользователями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8"/>
            <p:cNvSpPr txBox="1"/>
            <p:nvPr/>
          </p:nvSpPr>
          <p:spPr>
            <a:xfrm>
              <a:off x="8755617" y="2044773"/>
              <a:ext cx="2892600" cy="276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Практика общения в игре с захватывающим сюжетом + проверенные данные о таможне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8"/>
            <p:cNvSpPr txBox="1"/>
            <p:nvPr/>
          </p:nvSpPr>
          <p:spPr>
            <a:xfrm>
              <a:off x="11728449" y="2073276"/>
              <a:ext cx="3013500" cy="232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Распространение информации через официальных канал в ФТС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Игра разработана профессионалами в области таможенного дела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8"/>
            <p:cNvSpPr txBox="1"/>
            <p:nvPr/>
          </p:nvSpPr>
          <p:spPr>
            <a:xfrm>
              <a:off x="11652249" y="5341419"/>
              <a:ext cx="3089700" cy="209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Реклама на сайте ФТС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Собственный ТГ канал разработчиков игры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Реклама по радио Европа Плюс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Собственный сайт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8"/>
            <p:cNvSpPr txBox="1"/>
            <p:nvPr/>
          </p:nvSpPr>
          <p:spPr>
            <a:xfrm>
              <a:off x="14852650" y="1997075"/>
              <a:ext cx="2590800" cy="232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Студенты таможенной деятельности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Обычные граждане, туристы, которые пересекают таможенную границу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8"/>
            <p:cNvSpPr txBox="1"/>
            <p:nvPr/>
          </p:nvSpPr>
          <p:spPr>
            <a:xfrm>
              <a:off x="2050016" y="8397875"/>
              <a:ext cx="8077200" cy="191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Затраты на разработку: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1.Зарплата разработчиков (программисты)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2. Дизайн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3. Сюжет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 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8"/>
            <p:cNvSpPr txBox="1"/>
            <p:nvPr/>
          </p:nvSpPr>
          <p:spPr>
            <a:xfrm>
              <a:off x="10129285" y="8380641"/>
              <a:ext cx="4418700" cy="123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Фиксированная стоимость за покупку - единоразовая оплата при покупке продукта (игра стоит 100 руб)        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8"/>
          <p:cNvSpPr txBox="1"/>
          <p:nvPr/>
        </p:nvSpPr>
        <p:spPr>
          <a:xfrm>
            <a:off x="2975350" y="5230225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  <a:highlight>
                  <a:srgbClr val="FFFFFF"/>
                </a:highlight>
              </a:rPr>
              <a:t>Постоянные затраты: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  <a:highlight>
                  <a:srgbClr val="FFFFFF"/>
                </a:highlight>
              </a:rPr>
              <a:t>1. Затраты на рекламу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  <a:highlight>
                  <a:srgbClr val="FFFFFF"/>
                </a:highlight>
              </a:rPr>
              <a:t>2. з/п бухгалтерии и административного персонала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  <a:highlight>
                  <a:srgbClr val="FFFFFF"/>
                </a:highlight>
              </a:rPr>
              <a:t>3. Расходы на содержание сервера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  <a:highlight>
                  <a:srgbClr val="FFFFFF"/>
                </a:highlight>
              </a:rPr>
              <a:t>Переменные затраты: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  <a:highlight>
                  <a:srgbClr val="FFFFFF"/>
                </a:highlight>
              </a:rPr>
              <a:t>1. Оплата серверов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  <a:highlight>
                  <a:srgbClr val="FFFFFF"/>
                </a:highlight>
              </a:rPr>
              <a:t>2.Оплата личного кабинета пользователей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  <a:highlight>
                  <a:srgbClr val="FFFFFF"/>
                </a:highlight>
              </a:rPr>
              <a:t>3.Затраты на службу поддержки      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05" name="Google Shape;205;p9"/>
          <p:cNvSpPr txBox="1"/>
          <p:nvPr/>
        </p:nvSpPr>
        <p:spPr>
          <a:xfrm>
            <a:off x="360040" y="1052736"/>
            <a:ext cx="109926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Себестоимость продукта: 37 тыс. руб.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Затраты на разработку: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1.Зарплата разработчиков (программисты)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2. Дизайн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3. Сюжет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Постоянные затраты: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1. Затраты на рекламу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2. з/п бухгалтерии и административного персонала 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Переменные затраты: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1. Оплата серверов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2.Оплата личного кабинета пользователей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3.Затраты на службу поддержки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Срок окупаемости из фин.модели: 9 месяцев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Потенциальная прибыль по итогу 12 мес.: 438 820 руб.</a:t>
            </a:r>
            <a:endParaRPr sz="23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211" name="Google Shape;211;p10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0"/>
          <p:cNvSpPr txBox="1"/>
          <p:nvPr/>
        </p:nvSpPr>
        <p:spPr>
          <a:xfrm>
            <a:off x="1334275" y="4109450"/>
            <a:ext cx="36450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800">
                <a:solidFill>
                  <a:schemeClr val="dk1"/>
                </a:solidFill>
              </a:rPr>
              <a:t>Танц Ярослав Николаевич </a:t>
            </a:r>
            <a:r>
              <a:rPr lang="ru-RU" sz="1800">
                <a:solidFill>
                  <a:schemeClr val="dk1"/>
                </a:solidFill>
              </a:rPr>
              <a:t>лидер, генератор идей, тестировщик, спикер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213" name="Google Shape;213;p10"/>
          <p:cNvSpPr txBox="1"/>
          <p:nvPr/>
        </p:nvSpPr>
        <p:spPr>
          <a:xfrm>
            <a:off x="6499400" y="4187700"/>
            <a:ext cx="3429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800">
                <a:solidFill>
                  <a:schemeClr val="dk1"/>
                </a:solidFill>
              </a:rPr>
              <a:t>Межидов Расул Сахабович </a:t>
            </a:r>
            <a:r>
              <a:rPr lang="ru-RU" sz="1800">
                <a:solidFill>
                  <a:schemeClr val="dk1"/>
                </a:solidFill>
              </a:rPr>
              <a:t>предприниматель, аналитик</a:t>
            </a:r>
            <a:endParaRPr sz="2000"/>
          </a:p>
        </p:txBody>
      </p:sp>
      <p:sp>
        <p:nvSpPr>
          <p:cNvPr id="214" name="Google Shape;214;p10"/>
          <p:cNvSpPr txBox="1"/>
          <p:nvPr/>
        </p:nvSpPr>
        <p:spPr>
          <a:xfrm>
            <a:off x="2688913" y="5463950"/>
            <a:ext cx="6334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Студенты группы ТД:РТД-511-22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специальность “Таможенное дело”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215" name="Google Shape;215;p10"/>
          <p:cNvPicPr preferRelativeResize="0"/>
          <p:nvPr/>
        </p:nvPicPr>
        <p:blipFill rotWithShape="1">
          <a:blip r:embed="rId3">
            <a:alphaModFix/>
          </a:blip>
          <a:srcRect b="59190" l="0" r="0" t="0"/>
          <a:stretch/>
        </p:blipFill>
        <p:spPr>
          <a:xfrm>
            <a:off x="1569100" y="1138576"/>
            <a:ext cx="3002892" cy="297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0"/>
          <p:cNvPicPr preferRelativeResize="0"/>
          <p:nvPr/>
        </p:nvPicPr>
        <p:blipFill rotWithShape="1">
          <a:blip r:embed="rId4">
            <a:alphaModFix/>
          </a:blip>
          <a:srcRect b="12299" l="38529" r="39014" t="46300"/>
          <a:stretch/>
        </p:blipFill>
        <p:spPr>
          <a:xfrm>
            <a:off x="6652354" y="1138575"/>
            <a:ext cx="2865038" cy="297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1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http://kartashovasasha.tilda.ws/page41475564.html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11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9459100" y="130750"/>
            <a:ext cx="1796500" cy="179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