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2000"/>
  <p:notesSz cx="6858000" cy="9144000"/>
  <p:embeddedFontLst>
    <p:embeddedFont>
      <p:font typeface="Roboto Medium"/>
      <p:regular r:id="rId19"/>
      <p:bold r:id="rId20"/>
      <p:italic r:id="rId21"/>
      <p:boldItalic r:id="rId22"/>
    </p:embeddedFont>
    <p:embeddedFont>
      <p:font typeface="Roboto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765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ixOPVpcC9qtakmqyjzgQO0CCQL/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650"/>
        <p:guide pos="216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Medium-bold.fntdata"/><Relationship Id="rId22" Type="http://schemas.openxmlformats.org/officeDocument/2006/relationships/font" Target="fonts/RobotoMedium-boldItalic.fntdata"/><Relationship Id="rId21" Type="http://schemas.openxmlformats.org/officeDocument/2006/relationships/font" Target="fonts/RobotoMedium-italic.fntdata"/><Relationship Id="rId24" Type="http://schemas.openxmlformats.org/officeDocument/2006/relationships/font" Target="fonts/Roboto-bold.fntdata"/><Relationship Id="rId23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boldItalic.fntdata"/><Relationship Id="rId25" Type="http://schemas.openxmlformats.org/officeDocument/2006/relationships/font" Target="fonts/Roboto-italic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obotoMedium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a09ecb5eb0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g2a09ecb5eb0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4"/>
          <p:cNvSpPr txBox="1"/>
          <p:nvPr>
            <p:ph idx="1" type="body"/>
          </p:nvPr>
        </p:nvSpPr>
        <p:spPr>
          <a:xfrm>
            <a:off x="1819275" y="1733550"/>
            <a:ext cx="8839200" cy="2305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14"/>
          <p:cNvSpPr txBox="1"/>
          <p:nvPr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b="0" i="0" lang="ru-RU" sz="1800" u="none" cap="none" strike="noStrik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Технологическое направление:</a:t>
            </a:r>
            <a:endParaRPr/>
          </a:p>
        </p:txBody>
      </p:sp>
      <p:sp>
        <p:nvSpPr>
          <p:cNvPr id="15" name="Google Shape;15;p14"/>
          <p:cNvSpPr txBox="1"/>
          <p:nvPr>
            <p:ph idx="2" type="body"/>
          </p:nvPr>
        </p:nvSpPr>
        <p:spPr>
          <a:xfrm>
            <a:off x="4829174" y="4356100"/>
            <a:ext cx="5864226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  <a:defRPr sz="18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Аннотация">
  <p:cSld name="Аннотация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5"/>
          <p:cNvSpPr txBox="1"/>
          <p:nvPr/>
        </p:nvSpPr>
        <p:spPr>
          <a:xfrm>
            <a:off x="65316" y="104326"/>
            <a:ext cx="16420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Аннотация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5"/>
          <p:cNvSpPr txBox="1"/>
          <p:nvPr>
            <p:ph idx="1" type="body"/>
          </p:nvPr>
        </p:nvSpPr>
        <p:spPr>
          <a:xfrm>
            <a:off x="1866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2" type="body"/>
          </p:nvPr>
        </p:nvSpPr>
        <p:spPr>
          <a:xfrm>
            <a:off x="5461000" y="3181350"/>
            <a:ext cx="2749550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3" type="body"/>
          </p:nvPr>
        </p:nvSpPr>
        <p:spPr>
          <a:xfrm>
            <a:off x="8549625" y="3181350"/>
            <a:ext cx="3318525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15"/>
          <p:cNvSpPr txBox="1"/>
          <p:nvPr>
            <p:ph idx="4" type="body"/>
          </p:nvPr>
        </p:nvSpPr>
        <p:spPr>
          <a:xfrm>
            <a:off x="762001" y="800100"/>
            <a:ext cx="470535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5" type="body"/>
          </p:nvPr>
        </p:nvSpPr>
        <p:spPr>
          <a:xfrm>
            <a:off x="7239001" y="800100"/>
            <a:ext cx="436245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/>
              <a:buChar char="•"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6" type="body"/>
          </p:nvPr>
        </p:nvSpPr>
        <p:spPr>
          <a:xfrm>
            <a:off x="27520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роблема">
  <p:cSld name="Проблема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6"/>
          <p:cNvSpPr txBox="1"/>
          <p:nvPr/>
        </p:nvSpPr>
        <p:spPr>
          <a:xfrm>
            <a:off x="122466" y="142426"/>
            <a:ext cx="155414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Проблема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6"/>
          <p:cNvSpPr txBox="1"/>
          <p:nvPr>
            <p:ph idx="1" type="body"/>
          </p:nvPr>
        </p:nvSpPr>
        <p:spPr>
          <a:xfrm>
            <a:off x="155574" y="723899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2" type="body"/>
          </p:nvPr>
        </p:nvSpPr>
        <p:spPr>
          <a:xfrm>
            <a:off x="155574" y="3742870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требительский сегмент – сектор рынка B2C">
  <p:cSld name="Потребительский сегмент – сектор рынка B2C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7"/>
          <p:cNvSpPr txBox="1"/>
          <p:nvPr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Потребительский сегмент –</a:t>
            </a: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 сектор рынка </a:t>
            </a:r>
            <a:r>
              <a:rPr b="1" lang="ru-RU" sz="24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B2C</a:t>
            </a:r>
            <a:endParaRPr b="1" sz="24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7"/>
          <p:cNvSpPr txBox="1"/>
          <p:nvPr>
            <p:ph idx="1" type="body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требительский сегмент – сектор рынка B2B">
  <p:cSld name="Потребительский сегмент – сектор рынка B2B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8"/>
          <p:cNvSpPr txBox="1"/>
          <p:nvPr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Потребительский сегмент –</a:t>
            </a: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 сектор рынка </a:t>
            </a:r>
            <a:r>
              <a:rPr b="1" lang="ru-RU" sz="24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B2B</a:t>
            </a:r>
            <a:endParaRPr b="1" sz="24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8"/>
          <p:cNvSpPr txBox="1"/>
          <p:nvPr>
            <p:ph idx="1" type="body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езульат / продукт">
  <p:cSld name="Резульат / продукт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9"/>
          <p:cNvSpPr txBox="1"/>
          <p:nvPr/>
        </p:nvSpPr>
        <p:spPr>
          <a:xfrm>
            <a:off x="64410" y="142426"/>
            <a:ext cx="281391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Результат / продукт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9"/>
          <p:cNvSpPr txBox="1"/>
          <p:nvPr>
            <p:ph idx="1" type="body"/>
          </p:nvPr>
        </p:nvSpPr>
        <p:spPr>
          <a:xfrm>
            <a:off x="155575" y="3481614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2" type="body"/>
          </p:nvPr>
        </p:nvSpPr>
        <p:spPr>
          <a:xfrm>
            <a:off x="155575" y="1028700"/>
            <a:ext cx="4996996" cy="6694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ешение - как продукт решает проблему">
  <p:cSld name="решение - как продукт решает проблему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0"/>
          <p:cNvSpPr txBox="1"/>
          <p:nvPr/>
        </p:nvSpPr>
        <p:spPr>
          <a:xfrm>
            <a:off x="236766" y="142426"/>
            <a:ext cx="735586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Решение: как продукт решает проблему потребителя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" name="Google Shape;46;p20"/>
          <p:cNvGrpSpPr/>
          <p:nvPr/>
        </p:nvGrpSpPr>
        <p:grpSpPr>
          <a:xfrm>
            <a:off x="8169449" y="1152666"/>
            <a:ext cx="3430587" cy="799529"/>
            <a:chOff x="12846343" y="747950"/>
            <a:chExt cx="3430587" cy="799529"/>
          </a:xfrm>
        </p:grpSpPr>
        <p:sp>
          <p:nvSpPr>
            <p:cNvPr id="47" name="Google Shape;47;p20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Преимущества, выгоды (gains)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48" name="Google Shape;48;p20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Результаты и преимущества продукта, которые желает получить потребитель</a:t>
              </a:r>
              <a:endParaRPr/>
            </a:p>
          </p:txBody>
        </p:sp>
      </p:grpSp>
      <p:grpSp>
        <p:nvGrpSpPr>
          <p:cNvPr id="49" name="Google Shape;49;p20"/>
          <p:cNvGrpSpPr/>
          <p:nvPr/>
        </p:nvGrpSpPr>
        <p:grpSpPr>
          <a:xfrm>
            <a:off x="263525" y="1150769"/>
            <a:ext cx="3430587" cy="1263511"/>
            <a:chOff x="4380706" y="747950"/>
            <a:chExt cx="3430587" cy="1263511"/>
          </a:xfrm>
        </p:grpSpPr>
        <p:sp>
          <p:nvSpPr>
            <p:cNvPr id="50" name="Google Shape;50;p20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Проблемы, боли (pains)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51" name="Google Shape;51;p20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Что мешает потребителю выполнять свои задачи?</a:t>
              </a:r>
              <a:endParaRPr sz="9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Что волнует потребителя до, во время и после выполнения задачи?</a:t>
              </a:r>
              <a:endParaRPr sz="9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Не желательные свойства продукта, препятствия?</a:t>
              </a:r>
              <a:endParaRPr/>
            </a:p>
          </p:txBody>
        </p:sp>
      </p:grpSp>
      <p:grpSp>
        <p:nvGrpSpPr>
          <p:cNvPr id="52" name="Google Shape;52;p20"/>
          <p:cNvGrpSpPr/>
          <p:nvPr/>
        </p:nvGrpSpPr>
        <p:grpSpPr>
          <a:xfrm>
            <a:off x="4216487" y="1150769"/>
            <a:ext cx="3430587" cy="1043062"/>
            <a:chOff x="8497887" y="747950"/>
            <a:chExt cx="3430587" cy="1043062"/>
          </a:xfrm>
        </p:grpSpPr>
        <p:sp>
          <p:nvSpPr>
            <p:cNvPr id="53" name="Google Shape;53;p20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Потребности/задачи/работы (jobs)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54" name="Google Shape;54;p20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Какие задачи потребителя решает продукт?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Для чего потребитель покупает продукт?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Какие потребности закрывает?</a:t>
              </a:r>
              <a:endParaRPr/>
            </a:p>
          </p:txBody>
        </p:sp>
      </p:grpSp>
      <p:pic>
        <p:nvPicPr>
          <p:cNvPr id="55" name="Google Shape;5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1475" y="755610"/>
            <a:ext cx="385230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89742" y="757507"/>
            <a:ext cx="275165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8107" y="786082"/>
            <a:ext cx="351364" cy="351364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0"/>
          <p:cNvSpPr/>
          <p:nvPr/>
        </p:nvSpPr>
        <p:spPr>
          <a:xfrm>
            <a:off x="371474" y="2573564"/>
            <a:ext cx="3603625" cy="3643086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0"/>
          <p:cNvSpPr/>
          <p:nvPr/>
        </p:nvSpPr>
        <p:spPr>
          <a:xfrm>
            <a:off x="4308001" y="2573564"/>
            <a:ext cx="3603625" cy="3643086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0"/>
          <p:cNvSpPr/>
          <p:nvPr/>
        </p:nvSpPr>
        <p:spPr>
          <a:xfrm>
            <a:off x="8244528" y="2573564"/>
            <a:ext cx="3603625" cy="3643086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20"/>
          <p:cNvSpPr txBox="1"/>
          <p:nvPr>
            <p:ph idx="1" type="body"/>
          </p:nvPr>
        </p:nvSpPr>
        <p:spPr>
          <a:xfrm>
            <a:off x="36195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20"/>
          <p:cNvSpPr txBox="1"/>
          <p:nvPr>
            <p:ph idx="2" type="body"/>
          </p:nvPr>
        </p:nvSpPr>
        <p:spPr>
          <a:xfrm>
            <a:off x="43053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3" type="body"/>
          </p:nvPr>
        </p:nvSpPr>
        <p:spPr>
          <a:xfrm>
            <a:off x="82296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енностное предложение">
  <p:cSld name="Ценностное предложение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21"/>
          <p:cNvSpPr txBox="1"/>
          <p:nvPr/>
        </p:nvSpPr>
        <p:spPr>
          <a:xfrm>
            <a:off x="122466" y="142426"/>
            <a:ext cx="370415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Ценностное</a:t>
            </a: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 предложение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1"/>
          <p:cNvSpPr txBox="1"/>
          <p:nvPr>
            <p:ph idx="1" type="body"/>
          </p:nvPr>
        </p:nvSpPr>
        <p:spPr>
          <a:xfrm>
            <a:off x="174173" y="740454"/>
            <a:ext cx="7812313" cy="1233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2" type="body"/>
          </p:nvPr>
        </p:nvSpPr>
        <p:spPr>
          <a:xfrm>
            <a:off x="302789" y="3545114"/>
            <a:ext cx="4007953" cy="23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Бизнес-модель">
  <p:cSld name="Бизнес-модель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22"/>
          <p:cNvSpPr txBox="1"/>
          <p:nvPr/>
        </p:nvSpPr>
        <p:spPr>
          <a:xfrm>
            <a:off x="122466" y="142426"/>
            <a:ext cx="222452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Бизнес-модель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2"/>
          <p:cNvSpPr txBox="1"/>
          <p:nvPr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2"/>
          <p:cNvSpPr txBox="1"/>
          <p:nvPr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2"/>
          <p:cNvSpPr txBox="1"/>
          <p:nvPr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2"/>
          <p:cNvSpPr txBox="1"/>
          <p:nvPr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22"/>
          <p:cNvSpPr txBox="1"/>
          <p:nvPr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22"/>
          <p:cNvSpPr txBox="1"/>
          <p:nvPr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2"/>
          <p:cNvSpPr txBox="1"/>
          <p:nvPr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t/>
            </a:r>
            <a:endParaRPr b="1" i="0" sz="800" u="none" cap="none" strike="noStrike">
              <a:solidFill>
                <a:srgbClr val="29679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22"/>
          <p:cNvSpPr txBox="1"/>
          <p:nvPr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2"/>
          <p:cNvSpPr txBox="1"/>
          <p:nvPr/>
        </p:nvSpPr>
        <p:spPr>
          <a:xfrm>
            <a:off x="5908613" y="4979534"/>
            <a:ext cx="5679320" cy="1646784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2"/>
          <p:cNvSpPr/>
          <p:nvPr/>
        </p:nvSpPr>
        <p:spPr>
          <a:xfrm>
            <a:off x="5523016" y="5080920"/>
            <a:ext cx="285158" cy="286865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rgbClr val="296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22"/>
          <p:cNvSpPr/>
          <p:nvPr/>
        </p:nvSpPr>
        <p:spPr>
          <a:xfrm>
            <a:off x="8931484" y="828686"/>
            <a:ext cx="284339" cy="258266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rgbClr val="296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22"/>
          <p:cNvSpPr/>
          <p:nvPr/>
        </p:nvSpPr>
        <p:spPr>
          <a:xfrm>
            <a:off x="2126856" y="828679"/>
            <a:ext cx="273534" cy="276779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rgbClr val="296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" name="Google Shape;84;p22"/>
          <p:cNvSpPr/>
          <p:nvPr/>
        </p:nvSpPr>
        <p:spPr>
          <a:xfrm>
            <a:off x="11227383" y="828582"/>
            <a:ext cx="260222" cy="277609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rgbClr val="296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5" name="Google Shape;85;p22"/>
          <p:cNvGrpSpPr/>
          <p:nvPr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86" name="Google Shape;86;p22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7" name="Google Shape;87;p22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8" name="Google Shape;88;p22"/>
          <p:cNvGrpSpPr/>
          <p:nvPr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89" name="Google Shape;89;p22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0" name="Google Shape;90;p22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1" name="Google Shape;91;p22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2" name="Google Shape;92;p22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3" name="Google Shape;93;p22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4" name="Google Shape;94;p22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5" name="Google Shape;95;p22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6" name="Google Shape;96;p22"/>
          <p:cNvGrpSpPr/>
          <p:nvPr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97" name="Google Shape;97;p22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8" name="Google Shape;98;p22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9" name="Google Shape;99;p22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0" name="Google Shape;100;p22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1" name="Google Shape;101;p22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2" name="Google Shape;102;p22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3" name="Google Shape;103;p22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4" name="Google Shape;104;p22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5" name="Google Shape;105;p22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6" name="Google Shape;106;p22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7" name="Google Shape;107;p22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8" name="Google Shape;108;p22"/>
          <p:cNvGrpSpPr/>
          <p:nvPr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109" name="Google Shape;109;p22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0" name="Google Shape;110;p22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1" name="Google Shape;111;p22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2" name="Google Shape;112;p22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3" name="Google Shape;113;p22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14" name="Google Shape;114;p22"/>
          <p:cNvSpPr/>
          <p:nvPr/>
        </p:nvSpPr>
        <p:spPr>
          <a:xfrm>
            <a:off x="4372202" y="828686"/>
            <a:ext cx="300107" cy="303739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296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22"/>
          <p:cNvSpPr txBox="1"/>
          <p:nvPr>
            <p:ph idx="1" type="body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6" name="Google Shape;116;p22"/>
          <p:cNvSpPr txBox="1"/>
          <p:nvPr/>
        </p:nvSpPr>
        <p:spPr>
          <a:xfrm>
            <a:off x="2544670" y="787012"/>
            <a:ext cx="1777856" cy="36457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виды деятельности</a:t>
            </a:r>
            <a:endParaRPr/>
          </a:p>
        </p:txBody>
      </p:sp>
      <p:sp>
        <p:nvSpPr>
          <p:cNvPr id="117" name="Google Shape;117;p22"/>
          <p:cNvSpPr txBox="1"/>
          <p:nvPr/>
        </p:nvSpPr>
        <p:spPr>
          <a:xfrm>
            <a:off x="4816641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Ценностное предложение</a:t>
            </a:r>
            <a:endParaRPr/>
          </a:p>
        </p:txBody>
      </p:sp>
      <p:sp>
        <p:nvSpPr>
          <p:cNvPr id="118" name="Google Shape;118;p22"/>
          <p:cNvSpPr txBox="1"/>
          <p:nvPr>
            <p:ph idx="2" type="body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22"/>
          <p:cNvSpPr txBox="1"/>
          <p:nvPr/>
        </p:nvSpPr>
        <p:spPr>
          <a:xfrm>
            <a:off x="709053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Взаимоотношения с клиентом</a:t>
            </a:r>
            <a:endParaRPr/>
          </a:p>
        </p:txBody>
      </p:sp>
      <p:sp>
        <p:nvSpPr>
          <p:cNvPr id="120" name="Google Shape;120;p22"/>
          <p:cNvSpPr txBox="1"/>
          <p:nvPr/>
        </p:nvSpPr>
        <p:spPr>
          <a:xfrm>
            <a:off x="937184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Потребительские сегменты</a:t>
            </a:r>
            <a:endParaRPr/>
          </a:p>
        </p:txBody>
      </p:sp>
      <p:sp>
        <p:nvSpPr>
          <p:cNvPr id="121" name="Google Shape;121;p22"/>
          <p:cNvSpPr txBox="1"/>
          <p:nvPr>
            <p:ph idx="3" type="body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2" name="Google Shape;122;p22"/>
          <p:cNvSpPr txBox="1"/>
          <p:nvPr/>
        </p:nvSpPr>
        <p:spPr>
          <a:xfrm>
            <a:off x="7090532" y="2885486"/>
            <a:ext cx="1806565" cy="26016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Каналы сбыта</a:t>
            </a:r>
            <a:endParaRPr/>
          </a:p>
        </p:txBody>
      </p:sp>
      <p:sp>
        <p:nvSpPr>
          <p:cNvPr id="123" name="Google Shape;123;p22"/>
          <p:cNvSpPr txBox="1"/>
          <p:nvPr>
            <p:ph idx="4" type="body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4" name="Google Shape;124;p22"/>
          <p:cNvSpPr txBox="1"/>
          <p:nvPr/>
        </p:nvSpPr>
        <p:spPr>
          <a:xfrm>
            <a:off x="288265" y="5068819"/>
            <a:ext cx="4763700" cy="2453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Структура издержек</a:t>
            </a:r>
            <a:endParaRPr/>
          </a:p>
        </p:txBody>
      </p:sp>
      <p:sp>
        <p:nvSpPr>
          <p:cNvPr id="125" name="Google Shape;125;p22"/>
          <p:cNvSpPr txBox="1"/>
          <p:nvPr>
            <p:ph idx="5" type="body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6" name="Google Shape;126;p22"/>
          <p:cNvSpPr txBox="1"/>
          <p:nvPr/>
        </p:nvSpPr>
        <p:spPr>
          <a:xfrm>
            <a:off x="5992464" y="5068819"/>
            <a:ext cx="5006266" cy="2453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Потоки доходов</a:t>
            </a:r>
            <a:endParaRPr/>
          </a:p>
        </p:txBody>
      </p:sp>
      <p:sp>
        <p:nvSpPr>
          <p:cNvPr id="127" name="Google Shape;127;p22"/>
          <p:cNvSpPr txBox="1"/>
          <p:nvPr/>
        </p:nvSpPr>
        <p:spPr>
          <a:xfrm>
            <a:off x="2544670" y="2910468"/>
            <a:ext cx="1777856" cy="232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ресурсы</a:t>
            </a:r>
            <a:endParaRPr/>
          </a:p>
        </p:txBody>
      </p:sp>
      <p:sp>
        <p:nvSpPr>
          <p:cNvPr id="128" name="Google Shape;128;p22"/>
          <p:cNvSpPr txBox="1"/>
          <p:nvPr>
            <p:ph idx="6" type="body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9" name="Google Shape;129;p22"/>
          <p:cNvSpPr txBox="1"/>
          <p:nvPr>
            <p:ph idx="7" type="body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/>
            </a:lvl1pPr>
            <a:lvl2pPr indent="-279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2pPr>
            <a:lvl3pPr indent="-2794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22"/>
          <p:cNvSpPr txBox="1"/>
          <p:nvPr>
            <p:ph idx="8" type="body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/>
              <a:buNone/>
              <a:defRPr sz="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1" name="Google Shape;131;p22"/>
          <p:cNvSpPr txBox="1"/>
          <p:nvPr>
            <p:ph idx="9" type="body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2" name="Google Shape;132;p22"/>
          <p:cNvSpPr txBox="1"/>
          <p:nvPr/>
        </p:nvSpPr>
        <p:spPr>
          <a:xfrm>
            <a:off x="335688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партнеры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Что есть сейчас?">
  <p:cSld name="Что есть сейчас?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/>
        </p:nvSpPr>
        <p:spPr>
          <a:xfrm>
            <a:off x="122466" y="142426"/>
            <a:ext cx="236539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Что</a:t>
            </a: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 есть сейчас?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3"/>
          <p:cNvSpPr txBox="1"/>
          <p:nvPr>
            <p:ph idx="1" type="body"/>
          </p:nvPr>
        </p:nvSpPr>
        <p:spPr>
          <a:xfrm>
            <a:off x="155574" y="723899"/>
            <a:ext cx="9159876" cy="13371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" name="Google Shape;137;p23"/>
          <p:cNvSpPr txBox="1"/>
          <p:nvPr>
            <p:ph idx="2" type="body"/>
          </p:nvPr>
        </p:nvSpPr>
        <p:spPr>
          <a:xfrm>
            <a:off x="155575" y="3016250"/>
            <a:ext cx="4073525" cy="26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Команда">
  <p:cSld name="Команда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/>
        </p:nvSpPr>
        <p:spPr>
          <a:xfrm>
            <a:off x="122466" y="142426"/>
            <a:ext cx="139057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Команда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4"/>
          <p:cNvSpPr txBox="1"/>
          <p:nvPr>
            <p:ph idx="1" type="body"/>
          </p:nvPr>
        </p:nvSpPr>
        <p:spPr>
          <a:xfrm>
            <a:off x="155577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2" name="Google Shape;142;p24"/>
          <p:cNvSpPr txBox="1"/>
          <p:nvPr>
            <p:ph idx="2" type="body"/>
          </p:nvPr>
        </p:nvSpPr>
        <p:spPr>
          <a:xfrm>
            <a:off x="155577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3" name="Google Shape;143;p24"/>
          <p:cNvSpPr/>
          <p:nvPr>
            <p:ph idx="3" type="pic"/>
          </p:nvPr>
        </p:nvSpPr>
        <p:spPr>
          <a:xfrm>
            <a:off x="228603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24"/>
          <p:cNvSpPr txBox="1"/>
          <p:nvPr>
            <p:ph idx="4" type="body"/>
          </p:nvPr>
        </p:nvSpPr>
        <p:spPr>
          <a:xfrm>
            <a:off x="4509863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5" name="Google Shape;145;p24"/>
          <p:cNvSpPr txBox="1"/>
          <p:nvPr>
            <p:ph idx="5" type="body"/>
          </p:nvPr>
        </p:nvSpPr>
        <p:spPr>
          <a:xfrm>
            <a:off x="4509863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24"/>
          <p:cNvSpPr/>
          <p:nvPr>
            <p:ph idx="6" type="pic"/>
          </p:nvPr>
        </p:nvSpPr>
        <p:spPr>
          <a:xfrm>
            <a:off x="4582889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24"/>
          <p:cNvSpPr txBox="1"/>
          <p:nvPr>
            <p:ph idx="7" type="body"/>
          </p:nvPr>
        </p:nvSpPr>
        <p:spPr>
          <a:xfrm>
            <a:off x="8457749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24"/>
          <p:cNvSpPr txBox="1"/>
          <p:nvPr>
            <p:ph idx="8" type="body"/>
          </p:nvPr>
        </p:nvSpPr>
        <p:spPr>
          <a:xfrm>
            <a:off x="8457749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" name="Google Shape;149;p24"/>
          <p:cNvSpPr/>
          <p:nvPr>
            <p:ph idx="9" type="pic"/>
          </p:nvPr>
        </p:nvSpPr>
        <p:spPr>
          <a:xfrm>
            <a:off x="8530775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24"/>
          <p:cNvSpPr txBox="1"/>
          <p:nvPr>
            <p:ph idx="13" type="body"/>
          </p:nvPr>
        </p:nvSpPr>
        <p:spPr>
          <a:xfrm>
            <a:off x="155577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24"/>
          <p:cNvSpPr txBox="1"/>
          <p:nvPr>
            <p:ph idx="14" type="body"/>
          </p:nvPr>
        </p:nvSpPr>
        <p:spPr>
          <a:xfrm>
            <a:off x="155577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4"/>
          <p:cNvSpPr/>
          <p:nvPr>
            <p:ph idx="15" type="pic"/>
          </p:nvPr>
        </p:nvSpPr>
        <p:spPr>
          <a:xfrm>
            <a:off x="228603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24"/>
          <p:cNvSpPr txBox="1"/>
          <p:nvPr>
            <p:ph idx="16" type="body"/>
          </p:nvPr>
        </p:nvSpPr>
        <p:spPr>
          <a:xfrm>
            <a:off x="4509863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24"/>
          <p:cNvSpPr txBox="1"/>
          <p:nvPr>
            <p:ph idx="17" type="body"/>
          </p:nvPr>
        </p:nvSpPr>
        <p:spPr>
          <a:xfrm>
            <a:off x="4509863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5" name="Google Shape;155;p24"/>
          <p:cNvSpPr/>
          <p:nvPr>
            <p:ph idx="18" type="pic"/>
          </p:nvPr>
        </p:nvSpPr>
        <p:spPr>
          <a:xfrm>
            <a:off x="4582889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24"/>
          <p:cNvSpPr txBox="1"/>
          <p:nvPr>
            <p:ph idx="19" type="body"/>
          </p:nvPr>
        </p:nvSpPr>
        <p:spPr>
          <a:xfrm>
            <a:off x="8457749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7" name="Google Shape;157;p24"/>
          <p:cNvSpPr txBox="1"/>
          <p:nvPr>
            <p:ph idx="20" type="body"/>
          </p:nvPr>
        </p:nvSpPr>
        <p:spPr>
          <a:xfrm>
            <a:off x="8457749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24"/>
          <p:cNvSpPr/>
          <p:nvPr>
            <p:ph idx="21" type="pic"/>
          </p:nvPr>
        </p:nvSpPr>
        <p:spPr>
          <a:xfrm>
            <a:off x="8530775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  <p15:guide id="2" orient="horz" pos="288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лан развития стартапа">
  <p:cSld name="План развития стартапа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5"/>
          <p:cNvSpPr txBox="1"/>
          <p:nvPr/>
        </p:nvSpPr>
        <p:spPr>
          <a:xfrm>
            <a:off x="122466" y="142426"/>
            <a:ext cx="337303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План развития стартапа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5"/>
          <p:cNvSpPr txBox="1"/>
          <p:nvPr>
            <p:ph idx="1" type="body"/>
          </p:nvPr>
        </p:nvSpPr>
        <p:spPr>
          <a:xfrm>
            <a:off x="155574" y="723900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 txBox="1"/>
          <p:nvPr>
            <p:ph idx="1" type="body"/>
          </p:nvPr>
        </p:nvSpPr>
        <p:spPr>
          <a:xfrm>
            <a:off x="1819275" y="2235675"/>
            <a:ext cx="8839200" cy="18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ru-RU"/>
              <a:t>Цифровой помощник для организации публичных выступлений</a:t>
            </a:r>
            <a:endParaRPr/>
          </a:p>
        </p:txBody>
      </p:sp>
      <p:sp>
        <p:nvSpPr>
          <p:cNvPr id="168" name="Google Shape;168;p1"/>
          <p:cNvSpPr txBox="1"/>
          <p:nvPr>
            <p:ph idx="2" type="body"/>
          </p:nvPr>
        </p:nvSpPr>
        <p:spPr>
          <a:xfrm>
            <a:off x="4829174" y="4356100"/>
            <a:ext cx="58641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"/>
          <p:cNvSpPr txBox="1"/>
          <p:nvPr>
            <p:ph idx="1" type="body"/>
          </p:nvPr>
        </p:nvSpPr>
        <p:spPr>
          <a:xfrm>
            <a:off x="161275" y="3670300"/>
            <a:ext cx="1985025" cy="2406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b="1" lang="ru-RU"/>
              <a:t>Студенты</a:t>
            </a:r>
            <a:r>
              <a:rPr lang="ru-RU"/>
              <a:t>, выступающие на научной конференции или защищающие свои научные работы</a:t>
            </a:r>
            <a:endParaRPr/>
          </a:p>
        </p:txBody>
      </p:sp>
      <p:sp>
        <p:nvSpPr>
          <p:cNvPr id="174" name="Google Shape;174;p2"/>
          <p:cNvSpPr txBox="1"/>
          <p:nvPr>
            <p:ph idx="2" type="body"/>
          </p:nvPr>
        </p:nvSpPr>
        <p:spPr>
          <a:xfrm>
            <a:off x="5795637" y="3670300"/>
            <a:ext cx="2749500" cy="24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ru-RU"/>
              <a:t>Веб-сервис, который позволит проводить репетиции публичных выступлений в виртуальной реальности, при помощи искусственного интеллекта будет генерировать рекомендации после анализа речи выступающего на предмет недостатков выразительности речи или проблем с дикцией, а также генерировать потенциальные вопросы аудитории во время репетиции на основе контекста выступления.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rgbClr val="2867A0"/>
              </a:buClr>
              <a:buSzPct val="114285"/>
              <a:buFont typeface="Calibri"/>
              <a:buNone/>
            </a:pPr>
            <a:r>
              <a:t/>
            </a:r>
            <a:endParaRPr/>
          </a:p>
          <a:p>
            <a:pPr indent="-1397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ct val="100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175" name="Google Shape;175;p2"/>
          <p:cNvSpPr txBox="1"/>
          <p:nvPr>
            <p:ph idx="3" type="body"/>
          </p:nvPr>
        </p:nvSpPr>
        <p:spPr>
          <a:xfrm>
            <a:off x="8829201" y="3422925"/>
            <a:ext cx="3114300" cy="25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ru-RU"/>
              <a:t>Образование и студенческая сфера</a:t>
            </a:r>
            <a:endParaRPr b="1"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ru-RU"/>
              <a:t>VR-репетиция и анализ помогут студентам подготовиться к сдаче научных работ и конференциям, а проработка вопросов поможет студентам уверенно отвечать на них во время выступления.</a:t>
            </a:r>
            <a:endParaRPr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ru-RU"/>
              <a:t>Предпринимательская сфера</a:t>
            </a:r>
            <a:endParaRPr b="1"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ru-RU"/>
              <a:t>Подготовка к презентациям перед инвесторами, партнерами и клиентами через виртуальные среды с использованием анализа для развития навыков деловой коммуникации. Тренировка ответов на возможные вопросы инвесторов.</a:t>
            </a:r>
            <a:endParaRPr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ru-RU"/>
              <a:t>Маркетинг и реклама</a:t>
            </a:r>
            <a:endParaRPr b="1"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ru-RU"/>
              <a:t>VR-тренировки презентаций новых продуктов и стратегий.</a:t>
            </a:r>
            <a:br>
              <a:rPr lang="ru-RU"/>
            </a:br>
            <a:r>
              <a:rPr lang="ru-RU"/>
              <a:t>Анализ речи помогает сделать презентации более убедительными и привлекательными. Тренировка ответов на вопросы журналистов, что способствует эффективной коммуникации с общественностью.</a:t>
            </a:r>
            <a:endParaRPr/>
          </a:p>
        </p:txBody>
      </p:sp>
      <p:sp>
        <p:nvSpPr>
          <p:cNvPr id="176" name="Google Shape;176;p2"/>
          <p:cNvSpPr txBox="1"/>
          <p:nvPr>
            <p:ph idx="4" type="body"/>
          </p:nvPr>
        </p:nvSpPr>
        <p:spPr>
          <a:xfrm>
            <a:off x="762000" y="800100"/>
            <a:ext cx="4914900" cy="16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500"/>
              <a:t>С</a:t>
            </a:r>
            <a:r>
              <a:rPr lang="ru-RU" sz="1500"/>
              <a:t>оздание инструмента, который позволит пользователям повысить навыки публичных выступлений.</a:t>
            </a:r>
            <a:endParaRPr sz="1500"/>
          </a:p>
        </p:txBody>
      </p:sp>
      <p:sp>
        <p:nvSpPr>
          <p:cNvPr id="177" name="Google Shape;177;p2"/>
          <p:cNvSpPr txBox="1"/>
          <p:nvPr>
            <p:ph idx="5" type="body"/>
          </p:nvPr>
        </p:nvSpPr>
        <p:spPr>
          <a:xfrm>
            <a:off x="6569700" y="763475"/>
            <a:ext cx="4934100" cy="17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1968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/>
              <a:t>1. Анализ предметной области</a:t>
            </a:r>
            <a:endParaRPr sz="1500"/>
          </a:p>
          <a:p>
            <a:pPr indent="-1968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/>
              <a:t>2. Выявления и сегментация целевой аудитории</a:t>
            </a:r>
            <a:endParaRPr sz="1500"/>
          </a:p>
          <a:p>
            <a:pPr indent="-1968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/>
              <a:t>3. Формирование требований к продукту</a:t>
            </a:r>
            <a:endParaRPr sz="1500"/>
          </a:p>
          <a:p>
            <a:pPr indent="-1968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/>
              <a:t>4. Создание MVP и тестирование</a:t>
            </a:r>
            <a:endParaRPr sz="1500"/>
          </a:p>
          <a:p>
            <a:pPr indent="-1968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/>
              <a:t>5. Поиск инвесторов</a:t>
            </a:r>
            <a:endParaRPr sz="1500"/>
          </a:p>
          <a:p>
            <a:pPr indent="-1968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/>
              <a:t>6. Запуск продаж</a:t>
            </a:r>
            <a:endParaRPr sz="1500"/>
          </a:p>
          <a:p>
            <a:pPr indent="-1968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/>
              <a:t>7. Масштабирование</a:t>
            </a:r>
            <a:endParaRPr sz="1500"/>
          </a:p>
        </p:txBody>
      </p:sp>
      <p:sp>
        <p:nvSpPr>
          <p:cNvPr id="178" name="Google Shape;178;p2"/>
          <p:cNvSpPr txBox="1"/>
          <p:nvPr>
            <p:ph idx="6" type="body"/>
          </p:nvPr>
        </p:nvSpPr>
        <p:spPr>
          <a:xfrm>
            <a:off x="3013077" y="3670300"/>
            <a:ext cx="1985025" cy="2406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/>
              <a:t>Начинающие предприниматели</a:t>
            </a:r>
            <a:r>
              <a:rPr lang="ru-RU"/>
              <a:t>, выступающие перед партнерами, инвесторами или сотрудниками</a:t>
            </a:r>
            <a:br>
              <a:rPr lang="ru-RU"/>
            </a:br>
            <a:endParaRPr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/>
              <a:t>Маркетологи</a:t>
            </a:r>
            <a:r>
              <a:rPr lang="ru-RU"/>
              <a:t>, представляющий новые продукты, стратегии и компании</a:t>
            </a:r>
            <a:endParaRPr/>
          </a:p>
          <a:p>
            <a:pPr indent="-1397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p2"/>
          <p:cNvSpPr/>
          <p:nvPr/>
        </p:nvSpPr>
        <p:spPr>
          <a:xfrm>
            <a:off x="5795637" y="2822872"/>
            <a:ext cx="2542526" cy="350542"/>
          </a:xfrm>
          <a:prstGeom prst="roundRect">
            <a:avLst>
              <a:gd fmla="val 5578" name="adj"/>
            </a:avLst>
          </a:prstGeom>
          <a:noFill/>
          <a:ln cap="flat" cmpd="sng" w="12700">
            <a:solidFill>
              <a:srgbClr val="FD570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6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Ожидаемые</a:t>
            </a:r>
            <a:r>
              <a:rPr b="0" lang="ru-RU" sz="16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 результаты</a:t>
            </a:r>
            <a:endParaRPr b="0" sz="16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915400" y="2822872"/>
            <a:ext cx="2780315" cy="342586"/>
          </a:xfrm>
          <a:prstGeom prst="roundRect">
            <a:avLst>
              <a:gd fmla="val 5578" name="adj"/>
            </a:avLst>
          </a:prstGeom>
          <a:noFill/>
          <a:ln cap="flat" cmpd="sng" w="12700">
            <a:solidFill>
              <a:srgbClr val="FD570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6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Область применения</a:t>
            </a:r>
            <a:endParaRPr b="0" sz="16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"/>
          <p:cNvSpPr txBox="1"/>
          <p:nvPr/>
        </p:nvSpPr>
        <p:spPr>
          <a:xfrm>
            <a:off x="57150" y="704850"/>
            <a:ext cx="7304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Цель:</a:t>
            </a:r>
            <a:endParaRPr sz="18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2" name="Google Shape;182;p2"/>
          <p:cNvCxnSpPr/>
          <p:nvPr/>
        </p:nvCxnSpPr>
        <p:spPr>
          <a:xfrm>
            <a:off x="166007" y="625025"/>
            <a:ext cx="11644993" cy="0"/>
          </a:xfrm>
          <a:prstGeom prst="straightConnector1">
            <a:avLst/>
          </a:prstGeom>
          <a:noFill/>
          <a:ln cap="flat" cmpd="sng" w="12700">
            <a:solidFill>
              <a:srgbClr val="2867A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83" name="Google Shape;183;p2"/>
          <p:cNvCxnSpPr/>
          <p:nvPr/>
        </p:nvCxnSpPr>
        <p:spPr>
          <a:xfrm>
            <a:off x="155575" y="2667230"/>
            <a:ext cx="11644993" cy="0"/>
          </a:xfrm>
          <a:prstGeom prst="straightConnector1">
            <a:avLst/>
          </a:prstGeom>
          <a:noFill/>
          <a:ln cap="flat" cmpd="sng" w="12700">
            <a:solidFill>
              <a:srgbClr val="2867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4" name="Google Shape;184;p2"/>
          <p:cNvSpPr txBox="1"/>
          <p:nvPr/>
        </p:nvSpPr>
        <p:spPr>
          <a:xfrm>
            <a:off x="5686879" y="704850"/>
            <a:ext cx="93968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Задачи:</a:t>
            </a:r>
            <a:endParaRPr sz="18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"/>
          <p:cNvSpPr/>
          <p:nvPr/>
        </p:nvSpPr>
        <p:spPr>
          <a:xfrm>
            <a:off x="155575" y="2797472"/>
            <a:ext cx="2542526" cy="350542"/>
          </a:xfrm>
          <a:prstGeom prst="roundRect">
            <a:avLst>
              <a:gd fmla="val 5578" name="adj"/>
            </a:avLst>
          </a:prstGeom>
          <a:noFill/>
          <a:ln cap="flat" cmpd="sng" w="12700">
            <a:solidFill>
              <a:srgbClr val="FD570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6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</a:t>
            </a:r>
            <a:endParaRPr b="0" sz="16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"/>
          <p:cNvSpPr txBox="1"/>
          <p:nvPr/>
        </p:nvSpPr>
        <p:spPr>
          <a:xfrm>
            <a:off x="53977" y="3292025"/>
            <a:ext cx="11657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основная:</a:t>
            </a:r>
            <a:endParaRPr sz="18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"/>
          <p:cNvSpPr txBox="1"/>
          <p:nvPr/>
        </p:nvSpPr>
        <p:spPr>
          <a:xfrm>
            <a:off x="3013077" y="3292025"/>
            <a:ext cx="17438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потенциальная:</a:t>
            </a:r>
            <a:endParaRPr sz="18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"/>
          <p:cNvSpPr txBox="1"/>
          <p:nvPr>
            <p:ph idx="1" type="body"/>
          </p:nvPr>
        </p:nvSpPr>
        <p:spPr>
          <a:xfrm>
            <a:off x="906974" y="463649"/>
            <a:ext cx="8901300" cy="12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-RU" sz="1600">
                <a:solidFill>
                  <a:srgbClr val="FF0000"/>
                </a:solidFill>
              </a:rPr>
              <a:t>№1</a:t>
            </a:r>
            <a:r>
              <a:rPr lang="ru-RU" sz="1600"/>
              <a:t>. </a:t>
            </a:r>
            <a:r>
              <a:rPr b="1" lang="ru-RU" sz="1600"/>
              <a:t>Тревожность перед и во время реального выступления</a:t>
            </a:r>
            <a:endParaRPr b="1" sz="1600"/>
          </a:p>
          <a:p>
            <a:pPr indent="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-RU" sz="1600">
                <a:solidFill>
                  <a:srgbClr val="FF0000"/>
                </a:solidFill>
              </a:rPr>
              <a:t>№2.</a:t>
            </a:r>
            <a:r>
              <a:rPr lang="ru-RU" sz="1600"/>
              <a:t> </a:t>
            </a:r>
            <a:r>
              <a:rPr b="1" lang="ru-RU" sz="1600"/>
              <a:t>Потеря внимания аудитории вследствие недостатков речи и дикции</a:t>
            </a:r>
            <a:endParaRPr b="1" sz="1600"/>
          </a:p>
          <a:p>
            <a:pPr indent="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-RU" sz="1600">
                <a:solidFill>
                  <a:srgbClr val="FF0000"/>
                </a:solidFill>
              </a:rPr>
              <a:t>№3.</a:t>
            </a:r>
            <a:r>
              <a:rPr lang="ru-RU" sz="1600"/>
              <a:t> </a:t>
            </a:r>
            <a:r>
              <a:rPr b="1" lang="ru-RU" sz="1600"/>
              <a:t>Потеря внимания аудитории вследствие неподготовленности к задаваемым вопросам</a:t>
            </a:r>
            <a:endParaRPr b="1" sz="1600"/>
          </a:p>
          <a:p>
            <a:pPr indent="-22860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sz="35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rgbClr val="2867A0"/>
              </a:buClr>
              <a:buSzPts val="400"/>
              <a:buFont typeface="Calibri"/>
              <a:buNone/>
            </a:pPr>
            <a:r>
              <a:t/>
            </a:r>
            <a:endParaRPr sz="500"/>
          </a:p>
        </p:txBody>
      </p:sp>
      <p:sp>
        <p:nvSpPr>
          <p:cNvPr id="193" name="Google Shape;193;p3"/>
          <p:cNvSpPr txBox="1"/>
          <p:nvPr>
            <p:ph idx="2" type="body"/>
          </p:nvPr>
        </p:nvSpPr>
        <p:spPr>
          <a:xfrm>
            <a:off x="238350" y="1959425"/>
            <a:ext cx="11447700" cy="4267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3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/>
              <a:t>Актуальность проблем была подтверждена проведением опроса целевой аудитории и составлением Job Story по выделенным сегментам. Подведенные итоги по результатам опроса:</a:t>
            </a:r>
            <a:endParaRPr sz="1700"/>
          </a:p>
          <a:p>
            <a:pPr indent="-336550" lvl="0" marL="45720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C5402"/>
              </a:buClr>
              <a:buSzPts val="1700"/>
              <a:buChar char="➢"/>
            </a:pPr>
            <a:r>
              <a:rPr lang="ru-RU" sz="1700"/>
              <a:t>87% респондентов в той или иной степени испытывают тревожность до и во время публичных выступлений. При этом для 35% тревожности сопутствуют биологические последствия (учащенное сердцебиение, чувство слабости, тошнота, головокружение и т.п.).</a:t>
            </a:r>
            <a:endParaRPr sz="1700"/>
          </a:p>
          <a:p>
            <a:pPr indent="-3365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C5402"/>
              </a:buClr>
              <a:buSzPts val="1700"/>
              <a:buChar char="➢"/>
            </a:pPr>
            <a:r>
              <a:rPr lang="ru-RU" sz="1700"/>
              <a:t>61% респондентов заявили, что причиной является неуверенность в своих возможностях из-за отсутствия наработанного опыта в выступлении на публику и сложности объективного оценивания себя со стороны.</a:t>
            </a:r>
            <a:endParaRPr sz="1700"/>
          </a:p>
          <a:p>
            <a:pPr indent="-3365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C5402"/>
              </a:buClr>
              <a:buSzPts val="1700"/>
              <a:buChar char="➢"/>
            </a:pPr>
            <a:r>
              <a:rPr lang="ru-RU" sz="1700"/>
              <a:t>40% от всех респондентов рассказали, что на основе своего опыта замечали падение интереса у аудитории </a:t>
            </a:r>
            <a:r>
              <a:rPr lang="ru-RU" sz="1700"/>
              <a:t>вследствие</a:t>
            </a:r>
            <a:r>
              <a:rPr lang="ru-RU" sz="1700"/>
              <a:t> недостаточной выразительности своей речи. При этом доля предпринимателей и маркетологов составляет 64% от этих 40%.</a:t>
            </a:r>
            <a:endParaRPr sz="1700"/>
          </a:p>
          <a:p>
            <a:pPr indent="-3365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C5402"/>
              </a:buClr>
              <a:buSzPts val="1700"/>
              <a:buChar char="➢"/>
            </a:pPr>
            <a:r>
              <a:rPr lang="ru-RU" sz="1700"/>
              <a:t>65% участвующих в опросе замечали за собой частое использование слов-паразитов.</a:t>
            </a:r>
            <a:endParaRPr sz="1700"/>
          </a:p>
          <a:p>
            <a:pPr indent="-3365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C5402"/>
              </a:buClr>
              <a:buSzPts val="1700"/>
              <a:buChar char="➢"/>
            </a:pPr>
            <a:r>
              <a:rPr lang="ru-RU" sz="1700"/>
              <a:t>70% маркетологов заявили, что теряют интерес потенциального клиента, если не могут уверенно и четко ответить на заданный вопрос. Доля предпринимателей, имеющих схожую проблему с инвесторами и покупателями, составила 80% от их общего числа</a:t>
            </a:r>
            <a:endParaRPr sz="1350"/>
          </a:p>
        </p:txBody>
      </p:sp>
      <p:grpSp>
        <p:nvGrpSpPr>
          <p:cNvPr id="194" name="Google Shape;194;p3"/>
          <p:cNvGrpSpPr/>
          <p:nvPr/>
        </p:nvGrpSpPr>
        <p:grpSpPr>
          <a:xfrm>
            <a:off x="177122" y="1649593"/>
            <a:ext cx="11664567" cy="394032"/>
            <a:chOff x="152395" y="2260536"/>
            <a:chExt cx="11820598" cy="394031"/>
          </a:xfrm>
        </p:grpSpPr>
        <p:sp>
          <p:nvSpPr>
            <p:cNvPr id="195" name="Google Shape;195;p3"/>
            <p:cNvSpPr txBox="1"/>
            <p:nvPr/>
          </p:nvSpPr>
          <p:spPr>
            <a:xfrm>
              <a:off x="152395" y="2285267"/>
              <a:ext cx="5977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Подтверждение актуальности: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6" name="Google Shape;196;p3"/>
            <p:cNvCxnSpPr/>
            <p:nvPr/>
          </p:nvCxnSpPr>
          <p:spPr>
            <a:xfrm>
              <a:off x="327893" y="2260536"/>
              <a:ext cx="11645100" cy="0"/>
            </a:xfrm>
            <a:prstGeom prst="straightConnector1">
              <a:avLst/>
            </a:prstGeom>
            <a:noFill/>
            <a:ln cap="flat" cmpd="sng" w="12700">
              <a:solidFill>
                <a:srgbClr val="2867A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"/>
          <p:cNvSpPr txBox="1"/>
          <p:nvPr>
            <p:ph idx="1" type="body"/>
          </p:nvPr>
        </p:nvSpPr>
        <p:spPr>
          <a:xfrm>
            <a:off x="480825" y="712275"/>
            <a:ext cx="5097000" cy="28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b="1" lang="ru-RU" sz="1800"/>
              <a:t>Географическое расположение - Россия </a:t>
            </a:r>
            <a:endParaRPr b="1" sz="18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t/>
            </a:r>
            <a:endParaRPr b="1" sz="15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b="1" lang="ru-RU" sz="1500"/>
              <a:t>1. Студенты, выступающие на научной конференции или защищающий свою работу</a:t>
            </a:r>
            <a:endParaRPr b="1" sz="15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Возраст ~ 20 лет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Семейное положения – холост/не замужем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Доход ~ 20 000 р./месяц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Уровень потребление – только самое необходимое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Уровень образования – неоконченное высшее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Цели – участвовать в научных конференциях / защитить научную работу перед рецензентами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Желание: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1. улучшить навыки публичных выступлений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2. избавиться от страха перед публикой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3. улучшить навыки коммуникации</a:t>
            </a:r>
            <a:endParaRPr sz="1400"/>
          </a:p>
        </p:txBody>
      </p:sp>
      <p:sp>
        <p:nvSpPr>
          <p:cNvPr id="202" name="Google Shape;202;p4"/>
          <p:cNvSpPr txBox="1"/>
          <p:nvPr>
            <p:ph idx="1" type="body"/>
          </p:nvPr>
        </p:nvSpPr>
        <p:spPr>
          <a:xfrm>
            <a:off x="6256050" y="942975"/>
            <a:ext cx="4978500" cy="22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b="1" lang="ru-RU" sz="1500"/>
              <a:t>2. Начинающие предприниматели, выступающие перед партнерами, инвесторами или сотрудниками</a:t>
            </a:r>
            <a:endParaRPr b="1" sz="15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Возраст – до 35 лет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Семейное положения – холост/не замужем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Доход ~ 40 000 р./месяц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Уровень потребление – средний класс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Уровень образования – высшее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Цель – получить финансирование для своего бизнеса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Желание: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1. найти инвесторов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2. подготовиться к выступлению перед инвесторами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3. уверенно презентовать инвесторам свой проект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4. удовлетворить вопросы инвесторов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5. получить от них финансирование своего проекта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6. заработать денег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t/>
            </a:r>
            <a:endParaRPr sz="1300"/>
          </a:p>
        </p:txBody>
      </p:sp>
      <p:sp>
        <p:nvSpPr>
          <p:cNvPr id="203" name="Google Shape;203;p4"/>
          <p:cNvSpPr txBox="1"/>
          <p:nvPr>
            <p:ph idx="1" type="body"/>
          </p:nvPr>
        </p:nvSpPr>
        <p:spPr>
          <a:xfrm>
            <a:off x="2682750" y="3988875"/>
            <a:ext cx="6826500" cy="20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b="1" lang="ru-RU" sz="1500"/>
              <a:t>3. Маркетологи, представляющий новые продукты, стратегии и компании</a:t>
            </a:r>
            <a:endParaRPr b="1" sz="15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Возраст – до 35 лет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Семейное положения – холост/не замужем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Доход ~ 60 000 р./месяц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Уровень потребление – средний класс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Уровень образования – высшее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Цель – заключить успешную сделку по продаже продукта компании потенциальному покупателю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Желание: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1. найти покупателя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2. подготовиться к выступлению перед покупателями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2. презентовать покупателю свой продукт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3. заключить успешную сделку по продаже продукта компании</a:t>
            </a:r>
            <a:endParaRPr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"/>
          <p:cNvSpPr txBox="1"/>
          <p:nvPr>
            <p:ph idx="1" type="body"/>
          </p:nvPr>
        </p:nvSpPr>
        <p:spPr>
          <a:xfrm>
            <a:off x="84500" y="766550"/>
            <a:ext cx="11261700" cy="60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Образовательные учреждения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Проекты, направленные на проведение лекций, питчингов и т.д </a:t>
            </a:r>
            <a:endParaRPr sz="24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/>
              <a:t>(Платформа “Росмолодежь”).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Государственные учреждения и политические структуры</a:t>
            </a:r>
            <a:endParaRPr sz="2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ru-RU" sz="2400"/>
              <a:t>Индивидуальное виртуальное окружение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ru-RU" sz="2400"/>
              <a:t>Индивидуальные сценарии выступления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ru-RU" sz="2400"/>
              <a:t>Подготовка к Sprint Demo при scrum-разработке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ru-RU" sz="2400"/>
              <a:t>Тестирование презентаций для маркетинговых мероприятий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ru-RU" sz="2400"/>
              <a:t>Отработка внутренних питчей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ru-RU" sz="2400"/>
              <a:t>Тренировка отдела B2B-продаж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"/>
          <p:cNvSpPr txBox="1"/>
          <p:nvPr>
            <p:ph idx="1" type="body"/>
          </p:nvPr>
        </p:nvSpPr>
        <p:spPr>
          <a:xfrm>
            <a:off x="155575" y="2755899"/>
            <a:ext cx="11702596" cy="25853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/>
              <a:t>Веб-сервис, который позволит проводить репетиции публичных выступлений в виртуальной реальности, при помощи искусственного интеллекта будет генерировать рекомендации после анализа речи выступающего на предмет недостатков выразительности речи или проблем с дикцией, а также генерировать потенциальные вопросы аудитории во время репетиции на основе контекста выступления.</a:t>
            </a:r>
            <a:endParaRPr sz="2100"/>
          </a:p>
          <a:p>
            <a:pPr indent="0" lvl="0" marL="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t/>
            </a:r>
            <a:endParaRPr sz="2300"/>
          </a:p>
        </p:txBody>
      </p:sp>
      <p:sp>
        <p:nvSpPr>
          <p:cNvPr id="214" name="Google Shape;214;p6"/>
          <p:cNvSpPr txBox="1"/>
          <p:nvPr>
            <p:ph idx="2" type="body"/>
          </p:nvPr>
        </p:nvSpPr>
        <p:spPr>
          <a:xfrm>
            <a:off x="2937100" y="741829"/>
            <a:ext cx="63177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/>
              <a:t>Цифровой веб-ориентированный сервис</a:t>
            </a:r>
            <a:endParaRPr sz="2000"/>
          </a:p>
        </p:txBody>
      </p:sp>
      <p:grpSp>
        <p:nvGrpSpPr>
          <p:cNvPr id="215" name="Google Shape;215;p6"/>
          <p:cNvGrpSpPr/>
          <p:nvPr/>
        </p:nvGrpSpPr>
        <p:grpSpPr>
          <a:xfrm>
            <a:off x="43542" y="2280334"/>
            <a:ext cx="11753850" cy="376587"/>
            <a:chOff x="43542" y="3339877"/>
            <a:chExt cx="11753850" cy="376587"/>
          </a:xfrm>
        </p:grpSpPr>
        <p:sp>
          <p:nvSpPr>
            <p:cNvPr id="216" name="Google Shape;216;p6"/>
            <p:cNvSpPr txBox="1"/>
            <p:nvPr/>
          </p:nvSpPr>
          <p:spPr>
            <a:xfrm>
              <a:off x="43542" y="3347132"/>
              <a:ext cx="216565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Описание продукта: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7" name="Google Shape;217;p6"/>
            <p:cNvCxnSpPr/>
            <p:nvPr/>
          </p:nvCxnSpPr>
          <p:spPr>
            <a:xfrm>
              <a:off x="152399" y="3339877"/>
              <a:ext cx="11644993" cy="0"/>
            </a:xfrm>
            <a:prstGeom prst="straightConnector1">
              <a:avLst/>
            </a:prstGeom>
            <a:noFill/>
            <a:ln cap="flat" cmpd="sng" w="12700">
              <a:solidFill>
                <a:srgbClr val="2867A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18" name="Google Shape;218;p6"/>
          <p:cNvGrpSpPr/>
          <p:nvPr/>
        </p:nvGrpSpPr>
        <p:grpSpPr>
          <a:xfrm>
            <a:off x="43542" y="741820"/>
            <a:ext cx="11753850" cy="376587"/>
            <a:chOff x="43542" y="741820"/>
            <a:chExt cx="11753850" cy="376587"/>
          </a:xfrm>
        </p:grpSpPr>
        <p:sp>
          <p:nvSpPr>
            <p:cNvPr id="219" name="Google Shape;219;p6"/>
            <p:cNvSpPr txBox="1"/>
            <p:nvPr/>
          </p:nvSpPr>
          <p:spPr>
            <a:xfrm>
              <a:off x="43542" y="749075"/>
              <a:ext cx="277992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Тип результата / продукта: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20" name="Google Shape;220;p6"/>
            <p:cNvCxnSpPr/>
            <p:nvPr/>
          </p:nvCxnSpPr>
          <p:spPr>
            <a:xfrm>
              <a:off x="152399" y="741820"/>
              <a:ext cx="11644993" cy="0"/>
            </a:xfrm>
            <a:prstGeom prst="straightConnector1">
              <a:avLst/>
            </a:prstGeom>
            <a:noFill/>
            <a:ln cap="flat" cmpd="sng" w="12700">
              <a:solidFill>
                <a:srgbClr val="2867A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7"/>
          <p:cNvSpPr txBox="1"/>
          <p:nvPr>
            <p:ph idx="1" type="body"/>
          </p:nvPr>
        </p:nvSpPr>
        <p:spPr>
          <a:xfrm>
            <a:off x="36195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800"/>
              <a:t>Проблема №1 </a:t>
            </a:r>
            <a:endParaRPr b="1" sz="1800"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/>
              <a:t>Беспокойство перед публичными выступлениями, вызванное страхом и неуверенностью</a:t>
            </a:r>
            <a:endParaRPr sz="1800"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800"/>
              <a:t>Проблема №2 </a:t>
            </a:r>
            <a:endParaRPr b="1" sz="1800"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/>
              <a:t>Разрыв внимания аудитории из-за недостатков в выражении речи и произношении слов</a:t>
            </a:r>
            <a:endParaRPr sz="1800"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800"/>
              <a:t>Проблема №3</a:t>
            </a:r>
            <a:endParaRPr b="1" sz="1800"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/>
              <a:t>Потеря интереса зрителей из-за неподготовленности к поставленным вопросам</a:t>
            </a:r>
            <a:endParaRPr sz="1800"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-139700" lvl="0" marL="2286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226" name="Google Shape;226;p7"/>
          <p:cNvSpPr txBox="1"/>
          <p:nvPr>
            <p:ph idx="2" type="body"/>
          </p:nvPr>
        </p:nvSpPr>
        <p:spPr>
          <a:xfrm>
            <a:off x="4305300" y="2590800"/>
            <a:ext cx="3607500" cy="3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42875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rPr lang="ru-RU"/>
              <a:t> </a:t>
            </a:r>
            <a:r>
              <a:rPr lang="ru-RU"/>
              <a:t>- Повышение уверенности в возможности качественно выступить</a:t>
            </a:r>
            <a:endParaRPr/>
          </a:p>
          <a:p>
            <a:pPr indent="-142875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t/>
            </a:r>
            <a:endParaRPr/>
          </a:p>
          <a:p>
            <a:pPr indent="-142875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rPr lang="ru-RU"/>
              <a:t> - Снижение уровня психологической напряженности до и во время выступления</a:t>
            </a:r>
            <a:endParaRPr/>
          </a:p>
          <a:p>
            <a:pPr indent="-142875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t/>
            </a:r>
            <a:endParaRPr/>
          </a:p>
          <a:p>
            <a:pPr indent="-142875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rPr lang="ru-RU"/>
              <a:t> - Возможность получения опыта публичных выступлений, близкого к реальному</a:t>
            </a:r>
            <a:endParaRPr/>
          </a:p>
          <a:p>
            <a:pPr indent="-142875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t/>
            </a:r>
            <a:endParaRPr/>
          </a:p>
          <a:p>
            <a:pPr indent="-142875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rPr lang="ru-RU"/>
              <a:t> - Получение объективной экспертной оценки своего выступления</a:t>
            </a:r>
            <a:endParaRPr/>
          </a:p>
          <a:p>
            <a:pPr indent="-142875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t/>
            </a:r>
            <a:endParaRPr/>
          </a:p>
          <a:p>
            <a:pPr indent="-142875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rPr lang="ru-RU"/>
              <a:t> - Получение высококачественных рекомендаций по улучшению выразительности своей речи</a:t>
            </a:r>
            <a:endParaRPr/>
          </a:p>
          <a:p>
            <a:pPr indent="-142875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t/>
            </a:r>
            <a:endParaRPr/>
          </a:p>
          <a:p>
            <a:pPr indent="-142875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rPr lang="ru-RU"/>
              <a:t> - Получение возможности подготовить себя к неожиданным ситуациям во время выступления</a:t>
            </a:r>
            <a:endParaRPr/>
          </a:p>
          <a:p>
            <a:pPr indent="-142875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t/>
            </a:r>
            <a:endParaRPr/>
          </a:p>
          <a:p>
            <a:pPr indent="-142875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rPr lang="ru-RU"/>
              <a:t> - Повысить конверсию продаж своих продуктов за счет повышения убедительности своей речи</a:t>
            </a:r>
            <a:endParaRPr/>
          </a:p>
        </p:txBody>
      </p:sp>
      <p:sp>
        <p:nvSpPr>
          <p:cNvPr id="227" name="Google Shape;227;p7"/>
          <p:cNvSpPr txBox="1"/>
          <p:nvPr>
            <p:ph idx="3" type="body"/>
          </p:nvPr>
        </p:nvSpPr>
        <p:spPr>
          <a:xfrm>
            <a:off x="82296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rPr lang="ru-RU"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- Возможность эффективно провести тренировочное выступление и оценить себя со стороны</a:t>
            </a:r>
            <a:endParaRPr>
              <a:extLst>
                <a:ext uri="http://customooxmlschemas.google.com/">
                  <go:slidesCustomData xmlns:go="http://customooxmlschemas.google.com/" textRoundtripDataId="1"/>
                </a:ext>
              </a:extLst>
            </a:endParaRPr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t/>
            </a:r>
            <a:endParaRPr>
              <a:extLst>
                <a:ext uri="http://customooxmlschemas.google.com/">
                  <go:slidesCustomData xmlns:go="http://customooxmlschemas.google.com/" textRoundtripDataId="2"/>
                </a:ext>
              </a:extLst>
            </a:endParaRPr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rPr lang="ru-RU"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- Возможность проанализировать свое выступление и получить рекомендации на основе</a:t>
            </a:r>
            <a:r>
              <a:rPr lang="ru-RU"/>
              <a:t> анализа</a:t>
            </a:r>
            <a:endParaRPr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t/>
            </a:r>
            <a:endParaRPr/>
          </a:p>
          <a:p>
            <a:pPr indent="-139700" lvl="0" marL="228600" rtl="0" algn="l"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r>
              <a:rPr lang="ru-RU"/>
              <a:t>- Возможность сгенерировать потенциальные вопросы из контекста и подготовить себя к неожиданным ситуациям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"/>
          <p:cNvSpPr txBox="1"/>
          <p:nvPr>
            <p:ph idx="1" type="body"/>
          </p:nvPr>
        </p:nvSpPr>
        <p:spPr>
          <a:xfrm>
            <a:off x="174175" y="740449"/>
            <a:ext cx="11175900" cy="19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0000"/>
                </a:solidFill>
              </a:rPr>
              <a:t>Наш веб-сервис помогает студентам, начинающим предпринимателям и маркетологам, которые стремятся улучшить свои навыки публичных выступлений, тем, что снижает тревожность перед выступлением и улучшает качество их речи и дикции. Мы решаем проблемы потери внимания аудитории из-за недостатков речи, помогаем подготовиться к вопросам и предоставляем виртуальные тренировки в различных сценариях, что повышает уверенность и успешность выступлений, а также обеспечивает развитие коммуникативных навыков.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t/>
            </a:r>
            <a:endParaRPr sz="2400"/>
          </a:p>
        </p:txBody>
      </p:sp>
      <p:sp>
        <p:nvSpPr>
          <p:cNvPr id="233" name="Google Shape;233;p8"/>
          <p:cNvSpPr txBox="1"/>
          <p:nvPr>
            <p:ph idx="2" type="body"/>
          </p:nvPr>
        </p:nvSpPr>
        <p:spPr>
          <a:xfrm>
            <a:off x="155575" y="3236675"/>
            <a:ext cx="10039800" cy="27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</a:pPr>
            <a:r>
              <a:rPr lang="ru-RU" sz="2000"/>
              <a:t>-  Русскоязычный интерфейс</a:t>
            </a:r>
            <a:endParaRPr sz="2000"/>
          </a:p>
          <a:p>
            <a:pPr indent="-1397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</a:pPr>
            <a:r>
              <a:rPr lang="ru-RU" sz="2000"/>
              <a:t>-  Анализ речи и формирование рекомендаций на основе искусственного интеллекта</a:t>
            </a:r>
            <a:endParaRPr sz="2000"/>
          </a:p>
          <a:p>
            <a:pPr indent="-1397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</a:pPr>
            <a:r>
              <a:rPr lang="ru-RU" sz="2000"/>
              <a:t>-  Тренировка в виртуальном пространстве с раздражителями и реакцией аудитории</a:t>
            </a:r>
            <a:endParaRPr sz="2000"/>
          </a:p>
          <a:p>
            <a:pPr indent="-1397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</a:pPr>
            <a:r>
              <a:rPr lang="ru-RU" sz="2000"/>
              <a:t>-  Генерация потенциальных вопросов</a:t>
            </a:r>
            <a:endParaRPr sz="2000"/>
          </a:p>
          <a:p>
            <a:pPr indent="0" lvl="0" marL="88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</a:pPr>
            <a:r>
              <a:rPr lang="ru-RU" sz="2000"/>
              <a:t>-  Не требует ручной установки на свою систему</a:t>
            </a:r>
            <a:endParaRPr sz="2000"/>
          </a:p>
          <a:p>
            <a:pPr indent="-1397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</a:pPr>
            <a:r>
              <a:t/>
            </a:r>
            <a:endParaRPr sz="2000"/>
          </a:p>
        </p:txBody>
      </p:sp>
      <p:grpSp>
        <p:nvGrpSpPr>
          <p:cNvPr id="234" name="Google Shape;234;p8"/>
          <p:cNvGrpSpPr/>
          <p:nvPr/>
        </p:nvGrpSpPr>
        <p:grpSpPr>
          <a:xfrm>
            <a:off x="53977" y="2759305"/>
            <a:ext cx="11753850" cy="376587"/>
            <a:chOff x="53977" y="2759305"/>
            <a:chExt cx="11753850" cy="376587"/>
          </a:xfrm>
        </p:grpSpPr>
        <p:sp>
          <p:nvSpPr>
            <p:cNvPr id="235" name="Google Shape;235;p8"/>
            <p:cNvSpPr txBox="1"/>
            <p:nvPr/>
          </p:nvSpPr>
          <p:spPr>
            <a:xfrm>
              <a:off x="53977" y="2766560"/>
              <a:ext cx="42062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Ключевые конкурентные преимущества: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36" name="Google Shape;236;p8"/>
            <p:cNvCxnSpPr/>
            <p:nvPr/>
          </p:nvCxnSpPr>
          <p:spPr>
            <a:xfrm>
              <a:off x="162834" y="2759305"/>
              <a:ext cx="11644993" cy="0"/>
            </a:xfrm>
            <a:prstGeom prst="straightConnector1">
              <a:avLst/>
            </a:prstGeom>
            <a:noFill/>
            <a:ln cap="flat" cmpd="sng" w="12700">
              <a:solidFill>
                <a:srgbClr val="2867A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"/>
          <p:cNvSpPr txBox="1"/>
          <p:nvPr/>
        </p:nvSpPr>
        <p:spPr>
          <a:xfrm>
            <a:off x="238300" y="1086950"/>
            <a:ext cx="2201100" cy="37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065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Компания для разработки VR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065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Образовательные учреждения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065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Проекты, направленные на проведение лекций, питчингов и т.д(Платформа “Росмолодежь”).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065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Компания, создающая датасеты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0650" lvl="0" marL="171450" rtl="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Государственные учреждения и политические структуры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9"/>
          <p:cNvSpPr txBox="1"/>
          <p:nvPr/>
        </p:nvSpPr>
        <p:spPr>
          <a:xfrm>
            <a:off x="7063422" y="1026125"/>
            <a:ext cx="2110500" cy="16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503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503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«Автоматизированное обслуживание» </a:t>
            </a:r>
            <a:endParaRPr b="1"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503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Онбординг и обучение</a:t>
            </a:r>
            <a:endParaRPr sz="11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50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503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Кастомизированный Опыт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503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Партнерские Возможности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503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503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9"/>
          <p:cNvSpPr txBox="1"/>
          <p:nvPr/>
        </p:nvSpPr>
        <p:spPr>
          <a:xfrm>
            <a:off x="7088633" y="3197130"/>
            <a:ext cx="2060100" cy="17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0650" lvl="0" marL="1714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Прямая продажа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0650" lvl="0" marL="1714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Платформы для продажи ПО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0650" lvl="0" marL="1714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Акселерационные программы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0650" lvl="0" marL="1714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Витрина проектов НТИ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9"/>
          <p:cNvSpPr txBox="1"/>
          <p:nvPr/>
        </p:nvSpPr>
        <p:spPr>
          <a:xfrm>
            <a:off x="288264" y="5306442"/>
            <a:ext cx="5520000" cy="11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Зарплата сотрудникам ~ 5 000 000 руб в год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Содержание офиса ~ 1 200 000 руб  в год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Поддержание вычислительных мощностей (аренда серверов) ~ 600 000 руб в год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Поддержание инструментария (подписки на лицензию ПО) ~ 360 000 руб в год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Маркетинг ~ 200 000 руб в год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9"/>
          <p:cNvSpPr txBox="1"/>
          <p:nvPr/>
        </p:nvSpPr>
        <p:spPr>
          <a:xfrm>
            <a:off x="5967585" y="5306442"/>
            <a:ext cx="5519700" cy="11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0650" lvl="0" marL="1714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Оплата подписки пользователями с различными уровнями доступа к функционалу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0650" lvl="0" marL="1714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Плата за использование дополнительных модулей (различные VR-сцены)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0650" lvl="0" marL="1714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Реклама на собственном сайте (место для рекламы)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9"/>
          <p:cNvSpPr txBox="1"/>
          <p:nvPr/>
        </p:nvSpPr>
        <p:spPr>
          <a:xfrm>
            <a:off x="9384030" y="1155592"/>
            <a:ext cx="2060100" cy="37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065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Студенты</a:t>
            </a: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b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выступающие на научной конференции или защищающие свою работу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065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065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Начинающие предприниматели</a:t>
            </a: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выступающие перед партнерами, инвесторами или сотрудниками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065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065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Маркетологи</a:t>
            </a:r>
            <a:r>
              <a:rPr lang="ru-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представляющие новые продукты, стратегии и компании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9"/>
          <p:cNvSpPr txBox="1"/>
          <p:nvPr/>
        </p:nvSpPr>
        <p:spPr>
          <a:xfrm>
            <a:off x="2495300" y="3050725"/>
            <a:ext cx="2060700" cy="19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1778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Материальные:</a:t>
            </a:r>
            <a:endParaRPr b="1"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VR-оборудование: 280 тыс. р.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Техника для офиса: 500-1200 тыс. р.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Платные Датасеты: 50-200 тыс. р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Аренда офиса - 30 тыс. р.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Аренда серверов - 40 тыс. р.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Лицензионное ПО: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Unity Pro – 12 тыс.р.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Visual Studio – 20 тыс.р.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Финансовые:</a:t>
            </a:r>
            <a:endParaRPr b="1"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Гранты, инвестиционные средства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Человеческие:</a:t>
            </a:r>
            <a:endParaRPr b="1"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Программист: 100 тыс. р.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ML Инженер: 150 тыс. р.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VR Разработчик: 150 тыс. р.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Менеджер проекта: 100 тыс. р.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9"/>
          <p:cNvSpPr txBox="1"/>
          <p:nvPr/>
        </p:nvSpPr>
        <p:spPr>
          <a:xfrm>
            <a:off x="4793225" y="1082150"/>
            <a:ext cx="2060100" cy="39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Наш веб-сервис помогает студентам, начинающим предпринимателям и маркетологам, которые стремятся улучшить свои навыки публичных выступлений, тем, что снижает тревожность перед выступлением и улучшает качество их речи и дикции. Мы решаем проблемы потери внимания аудитории из-за недостатков речи, помогаем подготовиться к вопросам и предоставляем виртуальные тренировки в различных сценариях, что повышает уверенность и успешность выступлений, а также обеспечивает развитие коммуникативных навыков.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9"/>
          <p:cNvSpPr txBox="1"/>
          <p:nvPr/>
        </p:nvSpPr>
        <p:spPr>
          <a:xfrm>
            <a:off x="2439275" y="1193125"/>
            <a:ext cx="2247000" cy="16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68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Анализ предметной области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Выявления и сегментация</a:t>
            </a:r>
            <a:r>
              <a:rPr lang="ru-RU" sz="8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целевой аудитории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Формирование требований к продукту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4. Закупка дата</a:t>
            </a:r>
            <a:r>
              <a:rPr lang="ru-RU" sz="800">
                <a:latin typeface="Calibri"/>
                <a:ea typeface="Calibri"/>
                <a:cs typeface="Calibri"/>
                <a:sym typeface="Calibri"/>
              </a:rPr>
              <a:t>сетов и других компонентов для машинного обучения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latin typeface="Calibri"/>
                <a:ea typeface="Calibri"/>
                <a:cs typeface="Calibri"/>
                <a:sym typeface="Calibri"/>
              </a:rPr>
              <a:t>5. </a:t>
            </a: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Создание MVP и тестирование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Поиск инвесторов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Запуск продаж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ru-RU" sz="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Масштабирование</a:t>
            </a:r>
            <a:endParaRPr sz="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0"/>
          <p:cNvSpPr txBox="1"/>
          <p:nvPr>
            <p:ph idx="1" type="body"/>
          </p:nvPr>
        </p:nvSpPr>
        <p:spPr>
          <a:xfrm>
            <a:off x="155575" y="1155475"/>
            <a:ext cx="5940300" cy="50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Исследование предметной области:</a:t>
            </a:r>
            <a:endParaRPr sz="1300"/>
          </a:p>
          <a:p>
            <a:pPr indent="179999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1.</a:t>
            </a:r>
            <a:r>
              <a:rPr lang="ru-RU" sz="1300"/>
              <a:t>Определены</a:t>
            </a:r>
            <a:r>
              <a:rPr lang="ru-RU" sz="1300"/>
              <a:t> основные бизнес-процессы</a:t>
            </a:r>
            <a:endParaRPr sz="1300"/>
          </a:p>
          <a:p>
            <a:pPr indent="179999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2.Найдена и сегментирована целевая аудитория</a:t>
            </a:r>
            <a:endParaRPr sz="1300"/>
          </a:p>
          <a:p>
            <a:pPr indent="179999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3.Составлены портреты представителей сегментов целевой аудитории</a:t>
            </a:r>
            <a:endParaRPr sz="1300"/>
          </a:p>
          <a:p>
            <a:pPr indent="179999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4.По результатам опроса представителей целевой аудитории:</a:t>
            </a:r>
            <a:endParaRPr sz="1300"/>
          </a:p>
          <a:p>
            <a:pPr indent="437300" lvl="0" marL="127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1.Составлен Customer Journey Map для каждого сегмента</a:t>
            </a:r>
            <a:endParaRPr sz="1300"/>
          </a:p>
          <a:p>
            <a:pPr indent="437300" lvl="0" marL="127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2. Cоставлены Job story для каждого сегмента</a:t>
            </a:r>
            <a:endParaRPr sz="1300"/>
          </a:p>
          <a:p>
            <a:pPr indent="437300" lvl="0" marL="127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3.Сформулирован набор проблемных гипотез и методы их проверки</a:t>
            </a:r>
            <a:endParaRPr sz="1300"/>
          </a:p>
          <a:p>
            <a:pPr indent="179999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5.Составлены гипотезы о решении проблем целевой аудитории</a:t>
            </a:r>
            <a:endParaRPr sz="1300"/>
          </a:p>
          <a:p>
            <a:pPr indent="179999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6.Проведен сравнительный анализ похожих продуктов по набору критериев</a:t>
            </a:r>
            <a:endParaRPr sz="1300"/>
          </a:p>
          <a:p>
            <a:pPr indent="179999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7.Определены границы использования продукта</a:t>
            </a:r>
            <a:endParaRPr sz="1300"/>
          </a:p>
          <a:p>
            <a:pPr indent="179999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8.Сформирован список бизнес-требований</a:t>
            </a:r>
            <a:endParaRPr sz="1300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Проектирование:</a:t>
            </a:r>
            <a:endParaRPr sz="1300"/>
          </a:p>
          <a:p>
            <a:pPr indent="0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1.Определена бизнес модель</a:t>
            </a:r>
            <a:endParaRPr sz="1300"/>
          </a:p>
          <a:p>
            <a:pPr indent="0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2.Сформировано ценностное предложение</a:t>
            </a:r>
            <a:endParaRPr sz="1300"/>
          </a:p>
          <a:p>
            <a:pPr indent="0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3.Сформирована User Story Map на основе Job story  и Customer Journey Map</a:t>
            </a:r>
            <a:endParaRPr sz="1300"/>
          </a:p>
          <a:p>
            <a:pPr indent="0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4.Определен приоритет реализации функциональности</a:t>
            </a:r>
            <a:endParaRPr sz="1300"/>
          </a:p>
          <a:p>
            <a:pPr indent="0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5.Графически представлены варианты использования системы (Use Case) </a:t>
            </a:r>
            <a:endParaRPr sz="1300"/>
          </a:p>
          <a:p>
            <a:pPr indent="0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6.Созданы эскизы вариантов интерфейса главной страницы программного продукта</a:t>
            </a:r>
            <a:endParaRPr sz="1300"/>
          </a:p>
          <a:p>
            <a:pPr indent="0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7.Определена общая архитектура системы</a:t>
            </a:r>
            <a:endParaRPr sz="1300"/>
          </a:p>
          <a:p>
            <a:pPr indent="0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8.Составлена стратегия тестирования программного продукта и  определены критерии оценивания качества</a:t>
            </a:r>
            <a:endParaRPr sz="1300"/>
          </a:p>
          <a:p>
            <a:pPr indent="0" lvl="0" marL="179999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9. Создан макет пользовательского интерфейса </a:t>
            </a:r>
            <a:endParaRPr sz="1300"/>
          </a:p>
        </p:txBody>
      </p:sp>
      <p:sp>
        <p:nvSpPr>
          <p:cNvPr id="255" name="Google Shape;255;p10"/>
          <p:cNvSpPr txBox="1"/>
          <p:nvPr>
            <p:ph idx="2" type="body"/>
          </p:nvPr>
        </p:nvSpPr>
        <p:spPr>
          <a:xfrm>
            <a:off x="6722188" y="1364344"/>
            <a:ext cx="4818600" cy="39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extLst>
                  <a:ext uri="http://customooxmlschemas.google.com/">
                    <go:slidesCustomData xmlns:go="http://customooxmlschemas.google.com/" textRoundtripDataId="4"/>
                  </a:ext>
                </a:extLst>
              </a:rPr>
              <a:t>1.   Портреты представителей целевой аудитории</a:t>
            </a:r>
            <a:endParaRPr sz="1800">
              <a:extLst>
                <a:ext uri="http://customooxmlschemas.google.com/">
                  <go:slidesCustomData xmlns:go="http://customooxmlschemas.google.com/" textRoundtripDataId="5"/>
                </a:ext>
              </a:extLst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extLst>
                  <a:ext uri="http://customooxmlschemas.google.com/">
                    <go:slidesCustomData xmlns:go="http://customooxmlschemas.google.com/" textRoundtripDataId="6"/>
                  </a:ext>
                </a:extLst>
              </a:rPr>
              <a:t>2.   CJM</a:t>
            </a:r>
            <a:endParaRPr sz="1800">
              <a:extLst>
                <a:ext uri="http://customooxmlschemas.google.com/">
                  <go:slidesCustomData xmlns:go="http://customooxmlschemas.google.com/" textRoundtripDataId="7"/>
                </a:ext>
              </a:extLst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extLst>
                  <a:ext uri="http://customooxmlschemas.google.com/">
                    <go:slidesCustomData xmlns:go="http://customooxmlschemas.google.com/" textRoundtripDataId="8"/>
                  </a:ext>
                </a:extLst>
              </a:rPr>
              <a:t>3.   Job Story</a:t>
            </a:r>
            <a:endParaRPr sz="1800">
              <a:extLst>
                <a:ext uri="http://customooxmlschemas.google.com/">
                  <go:slidesCustomData xmlns:go="http://customooxmlschemas.google.com/" textRoundtripDataId="9"/>
                </a:ext>
              </a:extLst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extLst>
                  <a:ext uri="http://customooxmlschemas.google.com/">
                    <go:slidesCustomData xmlns:go="http://customooxmlschemas.google.com/" textRoundtripDataId="10"/>
                  </a:ext>
                </a:extLst>
              </a:rPr>
              <a:t>4.   Границы использования</a:t>
            </a:r>
            <a:endParaRPr sz="1800">
              <a:extLst>
                <a:ext uri="http://customooxmlschemas.google.com/">
                  <go:slidesCustomData xmlns:go="http://customooxmlschemas.google.com/" textRoundtripDataId="11"/>
                </a:ext>
              </a:extLst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extLst>
                  <a:ext uri="http://customooxmlschemas.google.com/">
                    <go:slidesCustomData xmlns:go="http://customooxmlschemas.google.com/" textRoundtripDataId="12"/>
                  </a:ext>
                </a:extLst>
              </a:rPr>
              <a:t>5.   Бизнес-модель</a:t>
            </a:r>
            <a:endParaRPr sz="1800">
              <a:extLst>
                <a:ext uri="http://customooxmlschemas.google.com/">
                  <go:slidesCustomData xmlns:go="http://customooxmlschemas.google.com/" textRoundtripDataId="13"/>
                </a:ext>
              </a:extLst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extLst>
                  <a:ext uri="http://customooxmlschemas.google.com/">
                    <go:slidesCustomData xmlns:go="http://customooxmlschemas.google.com/" textRoundtripDataId="14"/>
                  </a:ext>
                </a:extLst>
              </a:rPr>
              <a:t>6.   USM</a:t>
            </a:r>
            <a:endParaRPr sz="1800">
              <a:extLst>
                <a:ext uri="http://customooxmlschemas.google.com/">
                  <go:slidesCustomData xmlns:go="http://customooxmlschemas.google.com/" textRoundtripDataId="15"/>
                </a:ext>
              </a:extLst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extLst>
                  <a:ext uri="http://customooxmlschemas.google.com/">
                    <go:slidesCustomData xmlns:go="http://customooxmlschemas.google.com/" textRoundtripDataId="16"/>
                  </a:ext>
                </a:extLst>
              </a:rPr>
              <a:t>7.   Use cases</a:t>
            </a:r>
            <a:endParaRPr sz="1800">
              <a:extLst>
                <a:ext uri="http://customooxmlschemas.google.com/">
                  <go:slidesCustomData xmlns:go="http://customooxmlschemas.google.com/" textRoundtripDataId="17"/>
                </a:ext>
              </a:extLst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extLst>
                  <a:ext uri="http://customooxmlschemas.google.com/">
                    <go:slidesCustomData xmlns:go="http://customooxmlschemas.google.com/" textRoundtripDataId="18"/>
                  </a:ext>
                </a:extLst>
              </a:rPr>
              <a:t>8.   Эскизы и макет интерфейса</a:t>
            </a:r>
            <a:endParaRPr sz="1800">
              <a:extLst>
                <a:ext uri="http://customooxmlschemas.google.com/">
                  <go:slidesCustomData xmlns:go="http://customooxmlschemas.google.com/" textRoundtripDataId="19"/>
                </a:ext>
              </a:extLst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extLst>
                  <a:ext uri="http://customooxmlschemas.google.com/">
                    <go:slidesCustomData xmlns:go="http://customooxmlschemas.google.com/" textRoundtripDataId="20"/>
                  </a:ext>
                </a:extLst>
              </a:rPr>
              <a:t>9.   Архитектура системы</a:t>
            </a:r>
            <a:endParaRPr sz="1800">
              <a:extLst>
                <a:ext uri="http://customooxmlschemas.google.com/">
                  <go:slidesCustomData xmlns:go="http://customooxmlschemas.google.com/" textRoundtripDataId="21"/>
                </a:ext>
              </a:extLst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extLst>
                  <a:ext uri="http://customooxmlschemas.google.com/">
                    <go:slidesCustomData xmlns:go="http://customooxmlschemas.google.com/" textRoundtripDataId="22"/>
                  </a:ext>
                </a:extLst>
              </a:rPr>
              <a:t>10. Стратегия тестирования</a:t>
            </a:r>
            <a:endParaRPr sz="1800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grpSp>
        <p:nvGrpSpPr>
          <p:cNvPr id="256" name="Google Shape;256;p10"/>
          <p:cNvGrpSpPr/>
          <p:nvPr/>
        </p:nvGrpSpPr>
        <p:grpSpPr>
          <a:xfrm>
            <a:off x="6651624" y="749860"/>
            <a:ext cx="5192033" cy="405615"/>
            <a:chOff x="6651624" y="749860"/>
            <a:chExt cx="5192033" cy="405615"/>
          </a:xfrm>
        </p:grpSpPr>
        <p:sp>
          <p:nvSpPr>
            <p:cNvPr id="257" name="Google Shape;257;p10"/>
            <p:cNvSpPr txBox="1"/>
            <p:nvPr/>
          </p:nvSpPr>
          <p:spPr>
            <a:xfrm>
              <a:off x="6651624" y="786143"/>
              <a:ext cx="2213426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Текущие результаты: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8" name="Google Shape;258;p10"/>
            <p:cNvCxnSpPr/>
            <p:nvPr/>
          </p:nvCxnSpPr>
          <p:spPr>
            <a:xfrm>
              <a:off x="6749143" y="749860"/>
              <a:ext cx="5094514" cy="0"/>
            </a:xfrm>
            <a:prstGeom prst="straightConnector1">
              <a:avLst/>
            </a:prstGeom>
            <a:noFill/>
            <a:ln cap="flat" cmpd="sng" w="12700">
              <a:solidFill>
                <a:srgbClr val="2867A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59" name="Google Shape;259;p10"/>
          <p:cNvGrpSpPr/>
          <p:nvPr/>
        </p:nvGrpSpPr>
        <p:grpSpPr>
          <a:xfrm>
            <a:off x="83005" y="749860"/>
            <a:ext cx="5859690" cy="405615"/>
            <a:chOff x="83005" y="749860"/>
            <a:chExt cx="5859690" cy="405615"/>
          </a:xfrm>
        </p:grpSpPr>
        <p:sp>
          <p:nvSpPr>
            <p:cNvPr id="260" name="Google Shape;260;p10"/>
            <p:cNvSpPr txBox="1"/>
            <p:nvPr/>
          </p:nvSpPr>
          <p:spPr>
            <a:xfrm>
              <a:off x="83005" y="786143"/>
              <a:ext cx="17720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Задел команды: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61" name="Google Shape;261;p10"/>
            <p:cNvCxnSpPr/>
            <p:nvPr/>
          </p:nvCxnSpPr>
          <p:spPr>
            <a:xfrm>
              <a:off x="195038" y="749860"/>
              <a:ext cx="5747657" cy="0"/>
            </a:xfrm>
            <a:prstGeom prst="straightConnector1">
              <a:avLst/>
            </a:prstGeom>
            <a:noFill/>
            <a:ln cap="flat" cmpd="sng" w="12700">
              <a:solidFill>
                <a:srgbClr val="2867A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1"/>
          <p:cNvSpPr txBox="1"/>
          <p:nvPr>
            <p:ph idx="4" type="body"/>
          </p:nvPr>
        </p:nvSpPr>
        <p:spPr>
          <a:xfrm>
            <a:off x="4569513" y="2987651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b="1" lang="ru-RU"/>
              <a:t>Денис Кушнарев</a:t>
            </a:r>
            <a:endParaRPr b="1"/>
          </a:p>
        </p:txBody>
      </p:sp>
      <p:sp>
        <p:nvSpPr>
          <p:cNvPr id="267" name="Google Shape;267;p11"/>
          <p:cNvSpPr txBox="1"/>
          <p:nvPr>
            <p:ph idx="5" type="body"/>
          </p:nvPr>
        </p:nvSpPr>
        <p:spPr>
          <a:xfrm>
            <a:off x="4569513" y="3406751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600"/>
              <a:t>Руководитель проекта</a:t>
            </a:r>
            <a:endParaRPr sz="1600"/>
          </a:p>
        </p:txBody>
      </p:sp>
      <p:sp>
        <p:nvSpPr>
          <p:cNvPr id="268" name="Google Shape;268;p11"/>
          <p:cNvSpPr txBox="1"/>
          <p:nvPr>
            <p:ph idx="7" type="body"/>
          </p:nvPr>
        </p:nvSpPr>
        <p:spPr>
          <a:xfrm>
            <a:off x="813661" y="5441151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b="1" lang="ru-RU"/>
              <a:t>Дмитрий Сергеев</a:t>
            </a:r>
            <a:endParaRPr b="1"/>
          </a:p>
        </p:txBody>
      </p:sp>
      <p:sp>
        <p:nvSpPr>
          <p:cNvPr id="269" name="Google Shape;269;p11"/>
          <p:cNvSpPr txBox="1"/>
          <p:nvPr>
            <p:ph idx="8" type="body"/>
          </p:nvPr>
        </p:nvSpPr>
        <p:spPr>
          <a:xfrm>
            <a:off x="813661" y="5784051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600"/>
              <a:t>Аналитик и тестировщик</a:t>
            </a:r>
            <a:endParaRPr sz="1600"/>
          </a:p>
        </p:txBody>
      </p:sp>
      <p:sp>
        <p:nvSpPr>
          <p:cNvPr id="270" name="Google Shape;270;p11"/>
          <p:cNvSpPr txBox="1"/>
          <p:nvPr>
            <p:ph idx="19" type="body"/>
          </p:nvPr>
        </p:nvSpPr>
        <p:spPr>
          <a:xfrm>
            <a:off x="8391012" y="5441158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b="1" lang="ru-RU"/>
              <a:t>Анастасия Зайцева</a:t>
            </a:r>
            <a:endParaRPr b="1"/>
          </a:p>
        </p:txBody>
      </p:sp>
      <p:sp>
        <p:nvSpPr>
          <p:cNvPr id="271" name="Google Shape;271;p11"/>
          <p:cNvSpPr txBox="1"/>
          <p:nvPr>
            <p:ph idx="20" type="body"/>
          </p:nvPr>
        </p:nvSpPr>
        <p:spPr>
          <a:xfrm>
            <a:off x="8391012" y="5784058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600"/>
              <a:t>Дизайнер</a:t>
            </a:r>
            <a:endParaRPr sz="1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2"/>
          <p:cNvSpPr txBox="1"/>
          <p:nvPr>
            <p:ph idx="1" type="body"/>
          </p:nvPr>
        </p:nvSpPr>
        <p:spPr>
          <a:xfrm>
            <a:off x="155574" y="723900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/>
              <a:t>Привлечение специалистов (психологов) к обучению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/>
              <a:t>Мобильное приложение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/>
              <a:t>Поддержка технологий дополненной реальности (AR)</a:t>
            </a:r>
            <a:endParaRPr/>
          </a:p>
        </p:txBody>
      </p:sp>
      <p:sp>
        <p:nvSpPr>
          <p:cNvPr id="277" name="Google Shape;277;p12"/>
          <p:cNvSpPr txBox="1"/>
          <p:nvPr/>
        </p:nvSpPr>
        <p:spPr>
          <a:xfrm>
            <a:off x="317850" y="1366000"/>
            <a:ext cx="11676900" cy="49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План разработки проекта: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I. Разработка MVP с заявленной функциональностью: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1. Вход и создание учетной записи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2. Возможность загружать файлы записей своей речи.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3. Генерация рекомендаций после анализа записи речи при помощи искусственного интеллекта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4. Подключение VR оборудование и проведение тренировочной репетиции на виртуальной сцене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5. Генерация вопросов на основе контекста выступления с использованием генеративной модели (экспериментальная фича)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6.  Возможность оформить разного уровня подписку на сервис для доступа к основному функционалу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II. Тестирование работы основного функционала согласно намеченной «Стратегии тестирования»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III. Поиск первых клиентов через каналы продвижения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IV. Пытаемся получить расширенный фидбек от наших первых клиентов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V.  Активно исправляем недочеты, ищем новых клиентов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VI. Параллельно дорабатываем продукт до версии 2.0: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1. Доработка и улучшение работы уже имеющегося функционала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2. Страница со статистикой и прогрессом для пользователей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3. Разработка опционального функционала для дополнительной монетизации проекта (новые 3D сцены, увеличение лимитов на загрузку, просмотр расширенной статистики)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VII. Версия v3.0: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1. Доработка и улучшение работы основных функций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2. Реализация мобильной версии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3. Поддержка технологий дополненной реальности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VIII. Смотрим на финансовые показатели и переходим к масштабированию проекта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a09ecb5eb0_0_3"/>
          <p:cNvSpPr txBox="1"/>
          <p:nvPr>
            <p:ph idx="1" type="body"/>
          </p:nvPr>
        </p:nvSpPr>
        <p:spPr>
          <a:xfrm>
            <a:off x="3145074" y="2521150"/>
            <a:ext cx="8188200" cy="20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/>
              <a:t>Спасибо за внимание!</a:t>
            </a:r>
            <a:endParaRPr sz="3700"/>
          </a:p>
        </p:txBody>
      </p:sp>
      <p:pic>
        <p:nvPicPr>
          <p:cNvPr id="283" name="Google Shape;283;g2a09ecb5eb0_0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575" y="75200"/>
            <a:ext cx="3543300" cy="191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2023-10-17T11:47:57Z</dcterms:created>
  <dc:creator>19365</dc:creator>
</cp:coreProperties>
</file>