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2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B5D2"/>
    <a:srgbClr val="F68E51"/>
    <a:srgbClr val="18A68C"/>
    <a:srgbClr val="FCAF17"/>
    <a:srgbClr val="B5D8E1"/>
    <a:srgbClr val="FD493D"/>
    <a:srgbClr val="9F00FF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2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2E779-7A45-4E85-8A13-DC26F9C315C0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2D4CE-FE56-484B-A36F-DB1B21B42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05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531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02A5D6C-1F54-ABB5-0EF7-206D9E626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E948958-DECC-55F3-5049-44F0FA4780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D2BCF4F-2081-AC48-BF98-001AA639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7319D4E-32A8-2FF7-5D1D-87FDB9365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C267DA9-4B6E-402D-6016-3966F9F0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4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6C4B67E-B3E9-55AC-9B9C-62C2B522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3BA8028-69C3-BBE0-8C82-B9FC43605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06477A2-0475-6E09-0B88-840B692A2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4CAB6BB-4F62-F121-2FBE-41A3A629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63D7A89-B6FA-E0F1-BFEE-A297B1FC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9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8787207-1D2B-F492-3C47-A1763C2C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711FD2F-35A0-44C2-72B4-A1B765414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282815C-C32E-947F-3184-4C4508232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7351068-72D9-7678-FECB-E60C7DC5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BC4DB68-8458-D15C-C465-5F891CAC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2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3AF6F0-522F-74DB-46BC-35A295DE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3BEFC18-684D-BE1E-77F2-6A72F73A5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895C192-A4C0-BE3D-69D4-986E11670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652770F-2EE4-B3A9-AA54-59F26A07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8AD3B88-B2FC-CAF8-3E32-125F040D1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A8EBE0F-C3D8-3FEF-BD01-FD452DEA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8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2E7D23-28C9-E37E-DB6A-079E5F857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C362AC8-E886-6F7D-7B6C-E285C519C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173EB47-A999-33FC-FC3E-3B09C71707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597E8576-E440-3A8A-6EA0-53DDF337D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4885DC5-823B-8332-1B0F-7AB453F43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556D14C-9875-D365-68A9-3192C3211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321A0AED-825D-A5D4-686D-BE521DDC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30C58B4-AC8C-7198-5C1B-EF8EDEBD1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7A92656-84DA-5467-DAEC-46C2A496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43ED4FFF-05A8-36AE-B9AB-BD5D37745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8D1324F-AFC1-A4BF-D5B9-A5C358B1E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BF5C16B-44FB-2664-36B3-DE9D31F00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9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A690E19E-1337-2714-F827-BB6382F6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4A979FDC-9E65-06E8-235D-56D7C44C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7391C01-0049-3A7F-FB54-D4EF638EB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652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781BAF-815C-85FF-0E54-6BA238170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C55F9A2-FE70-0662-AA9E-FE64C9A91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5A8B7C0-4559-DD06-1EE6-BD2B8B322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221E901-751C-6FF4-810B-9342D989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2F43F6C-ACD3-13DC-239B-7F208BA40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9F9A103-7125-EB65-D5A8-AFEB0804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2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E12A9D-9250-C854-EEE0-1D97125E5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4E154337-5375-A124-076C-B1EDBE8BC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25C1B67-B92C-206C-01BF-C69D9634C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9DAE8C5-3686-7CB5-C9B4-61C1991F0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C991E93-D28F-7F0F-096B-DC12C708C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1FC8685-1D4A-43D1-586F-24D4FD16F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5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4D31EB8-988D-D4F6-1515-FF6E19BA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D8D9D63-7720-807D-8101-28168C1AC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1641C7D-8C2B-41EC-D49F-810BE7589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E0A8D8E-3533-0AA3-6A91-B46AAB21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CD57447-3946-E622-AB16-0175C3D39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51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17336881-DE60-B191-DA46-8F7E387691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6608AE4-0A0A-289A-EDC6-59480CF3F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0A55688-3D8F-5EF7-3FF4-C9E811D3C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663FE85-8C27-B90A-097D-F3166CD03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F5753EC-82A2-BEA5-4C7A-885AE6860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6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5362F888-5A24-B952-A9AC-D46A0052C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AD012C4-7B10-1548-9BC3-713078CCC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6C05ABD-083D-417D-3BD5-0010F8CD6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F1BF139-E2FE-0AB7-89BA-470D4AFE4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0A1A86C-A4B0-5FCE-694D-ABC74F0EE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5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810145" y="2242124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600" dirty="0">
                <a:solidFill>
                  <a:schemeClr val="tx1"/>
                </a:solidFill>
                <a:latin typeface="Gilroy-Regular" panose="00000500000000000000" pitchFamily="2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Gilroy-Regular" panose="00000500000000000000" pitchFamily="2" charset="0"/>
              </a:rPr>
              <a:t>ПРОЕКТ </a:t>
            </a:r>
          </a:p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/>
              <a:t>«Разработка функциональных кормов для </a:t>
            </a:r>
            <a:r>
              <a:rPr lang="ru-RU" sz="2800" dirty="0" smtClean="0"/>
              <a:t>кроликов»</a:t>
            </a:r>
            <a:endParaRPr lang="ru-RU" sz="700" dirty="0" smtClean="0">
              <a:solidFill>
                <a:schemeClr val="tx1"/>
              </a:solidFill>
              <a:latin typeface="Gilroy-Regular" panose="00000500000000000000" pitchFamily="2" charset="0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Акселератор</a:t>
            </a:r>
            <a:r>
              <a:rPr dirty="0" smtClean="0"/>
              <a:t> </a:t>
            </a:r>
            <a:r>
              <a:rPr lang="ru-RU" dirty="0" smtClean="0"/>
              <a:t> </a:t>
            </a:r>
            <a:endParaRPr lang="en-US" dirty="0"/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МГУТУ им. К.Г. Разумовского (ПКУ)</a:t>
            </a:r>
            <a:endParaRPr dirty="0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5092D83-FD4C-F806-CF32-AC98578065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25" y="442363"/>
            <a:ext cx="2617012" cy="2096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254247D5-E222-311B-2727-D69017517E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9" t="19657" r="33809" b="11340"/>
          <a:stretch/>
        </p:blipFill>
        <p:spPr>
          <a:xfrm>
            <a:off x="974322" y="574374"/>
            <a:ext cx="1360040" cy="207519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/>
          <a:srcRect l="12897" b="6397"/>
          <a:stretch/>
        </p:blipFill>
        <p:spPr>
          <a:xfrm>
            <a:off x="9220200" y="1"/>
            <a:ext cx="2971800" cy="399288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2330" y="-11315"/>
            <a:ext cx="2737869" cy="400419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1277" y="3992881"/>
            <a:ext cx="4060723" cy="286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80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36583" y="1128128"/>
            <a:ext cx="6096000" cy="34470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настоящее время, кролиководство является одной из активно развивающихся отраслей животноводства в России. Реализация генетически продуктивных показателей в кролиководстве на 70 - 75 %  зависит от сбалансированного кормления, наличия в рационе оптимального количества минеральных элементов. В связи с этим актуальным является необходимость совершенствования системы нормированного кормления кроликов в целом и формирование их рациона.</a:t>
            </a:r>
          </a:p>
          <a:p>
            <a:pPr lvl="8"/>
            <a:endParaRPr lang="ru-RU" sz="2000" dirty="0">
              <a:sym typeface="Arial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/>
          <a:srcRect l="1943" t="4677" r="1182"/>
          <a:stretch/>
        </p:blipFill>
        <p:spPr>
          <a:xfrm>
            <a:off x="6492240" y="879820"/>
            <a:ext cx="5358179" cy="3548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6777909" y="4426076"/>
            <a:ext cx="4390833" cy="338554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>
              <a:defRPr sz="2000">
                <a:latin typeface="Times New Roman" panose="02020603050405020304" pitchFamily="18" charset="0"/>
                <a:ea typeface="Times New Roman" panose="02020603050405020304" pitchFamily="18" charset="0"/>
              </a:defRPr>
            </a:lvl1pPr>
            <a:lvl9pPr lvl="8">
              <a:defRPr sz="2000"/>
            </a:lvl9pPr>
          </a:lstStyle>
          <a:p>
            <a:r>
              <a:rPr lang="ru-RU" sz="1600" dirty="0"/>
              <a:t>Рис. 1 Условия содержания кроликов</a:t>
            </a: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2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98427" y="1166843"/>
            <a:ext cx="670039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разные периоды жизни кроликов им требуются корма различные по составу и количеству содержания питательных веществ. Например, зимой взрослых кроликов следует кормить кормами, в которых преобладает содержание зерна и сена, а в летние периоды в корме должно преобладать содержание сочных кормов (морковь, свекла, яблоки, кабачки). Неправильный подбор корма для кроликов может стать причиной развития различных заболеваний и замедленного роста у молодняка. Чтобы этого не произошло следует в корм добавлять специальные добавки такие, как витамины и минеральные компоненты.  </a:t>
            </a:r>
          </a:p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Выращивание кроликов в лабораторных условиях не дает им возможности получать все необходимые им питательные вещества. Отсюда возникает необходимость создания специализированного комбикорма для таких кроликов.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8821" y="1571105"/>
            <a:ext cx="4923893" cy="382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73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 И ТЕХНОЛОГИИ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599192" y="1437156"/>
            <a:ext cx="2876213" cy="38349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1626" y="899802"/>
            <a:ext cx="785547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Корм для кроликов функциональной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направленности: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корм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для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кроликов мясных пород на откорме (состав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белок 19%, жир 3,5%, клетчатка 30,6%, углеводы 40%, зола 6,9%. Ингредиентный состав: сено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пшеница,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жом свекловичный, морковь, белковый концентрат, растительное масло, витаминно-минеральный премикс,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соль) ;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корм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для беременных,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лактирующих и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крольчат (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состав: белок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18%,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жир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3%,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клетчатка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27,3%,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углеводы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45%,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зола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6,7%.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Ингредиентный состав: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сено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мука травяная,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пшеница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пшеничный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протеин, морковь,   растительное масло, витаминно-минеральный премикс, соль, пробиотик (молочно-кислые бактерии));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корм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улучшения качества шерсти и шкурки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кроликов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(состав: белок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17%,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жир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3%,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клетчатка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30%,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углеводы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43%,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зола 7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%.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Ингредиентный состав: сено,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пшеница,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льняной шроты, жом свекловичный, морковь, витаминно-минеральный премикс, биотин, соль, кормовая сера)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корм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кроликов всех пород /профилактика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расстройств пищеварения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(состав: белок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16%,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жир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2%,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клетчатка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27%,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углеводы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49%,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зола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6%.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Ингредиентный состав: сено,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пшеница,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морковь, витаминно-минеральный премикс, кокцидиостатик, соль, пробиотик (молочнокислые бактерии))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030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107742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РЫНКА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6779" y="446292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4597" y="1007532"/>
            <a:ext cx="6432691" cy="37240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spcAft>
                <a:spcPts val="0"/>
              </a:spcAft>
              <a:defRPr>
                <a:latin typeface="Times New Roman" panose="02020603050405020304" pitchFamily="18" charset="0"/>
                <a:ea typeface="Times New Roman" panose="02020603050405020304" pitchFamily="18" charset="0"/>
              </a:defRPr>
            </a:lvl1pPr>
          </a:lstStyle>
          <a:p>
            <a:r>
              <a:rPr lang="ru-RU" dirty="0"/>
              <a:t>По оценкам </a:t>
            </a:r>
            <a:r>
              <a:rPr lang="ru-RU" dirty="0" err="1"/>
              <a:t>BusinesStat</a:t>
            </a:r>
            <a:r>
              <a:rPr lang="ru-RU" dirty="0"/>
              <a:t>, в 2017-2021 </a:t>
            </a:r>
            <a:r>
              <a:rPr lang="ru-RU" dirty="0" err="1"/>
              <a:t>гг</a:t>
            </a:r>
            <a:r>
              <a:rPr lang="ru-RU" dirty="0"/>
              <a:t> продажи комбикормов в России увеличились на 14,2%: с </a:t>
            </a:r>
            <a:r>
              <a:rPr lang="ru-RU" dirty="0" smtClean="0"/>
              <a:t>28 до </a:t>
            </a:r>
            <a:r>
              <a:rPr lang="ru-RU" dirty="0"/>
              <a:t>32 млн т. Рост продаж во многом стал результатом реализации госпрограмм, нацеленных </a:t>
            </a:r>
            <a:r>
              <a:rPr lang="ru-RU" dirty="0" smtClean="0"/>
              <a:t>на обеспечение </a:t>
            </a:r>
            <a:r>
              <a:rPr lang="ru-RU" dirty="0"/>
              <a:t>продовольственной безопасности и </a:t>
            </a:r>
            <a:r>
              <a:rPr lang="ru-RU" dirty="0" err="1"/>
              <a:t>импортозамещения</a:t>
            </a:r>
            <a:r>
              <a:rPr lang="ru-RU" dirty="0"/>
              <a:t> в сфере животноводства.</a:t>
            </a:r>
          </a:p>
          <a:p>
            <a:r>
              <a:rPr lang="ru-RU" dirty="0"/>
              <a:t>В 2021 г структура рынка выглядела следующим образом: </a:t>
            </a:r>
            <a:r>
              <a:rPr lang="ru-RU" dirty="0" smtClean="0"/>
              <a:t>продажи </a:t>
            </a:r>
            <a:r>
              <a:rPr lang="ru-RU" dirty="0"/>
              <a:t>комбикормов </a:t>
            </a:r>
            <a:r>
              <a:rPr lang="ru-RU" dirty="0" smtClean="0"/>
              <a:t>пушных </a:t>
            </a:r>
            <a:r>
              <a:rPr lang="ru-RU" dirty="0"/>
              <a:t>зверей, кроликов и нутрий – 0,2 </a:t>
            </a:r>
            <a:r>
              <a:rPr lang="ru-RU" dirty="0" err="1"/>
              <a:t>тыс</a:t>
            </a:r>
            <a:r>
              <a:rPr lang="ru-RU" dirty="0"/>
              <a:t> т или 0,7% всех продаж. </a:t>
            </a:r>
            <a:endParaRPr lang="ru-RU" sz="2000" dirty="0" smtClean="0"/>
          </a:p>
          <a:p>
            <a:r>
              <a:rPr lang="ru-RU" dirty="0"/>
              <a:t>1кг корма в среднем 44р</a:t>
            </a:r>
            <a:r>
              <a:rPr lang="ru-RU" dirty="0" smtClean="0"/>
              <a:t>.</a:t>
            </a:r>
          </a:p>
          <a:p>
            <a:r>
              <a:rPr lang="ru-RU" dirty="0" smtClean="0"/>
              <a:t>3430,1 </a:t>
            </a:r>
            <a:r>
              <a:rPr lang="ru-RU" dirty="0" err="1" smtClean="0"/>
              <a:t>тыс</a:t>
            </a:r>
            <a:r>
              <a:rPr lang="ru-RU" dirty="0" smtClean="0"/>
              <a:t> </a:t>
            </a:r>
            <a:r>
              <a:rPr lang="ru-RU" dirty="0"/>
              <a:t>кроликов в день примерно съедают 150гр корма, в год 188 </a:t>
            </a:r>
            <a:r>
              <a:rPr lang="ru-RU" dirty="0" err="1"/>
              <a:t>тыс</a:t>
            </a:r>
            <a:r>
              <a:rPr lang="ru-RU" dirty="0"/>
              <a:t> </a:t>
            </a:r>
            <a:r>
              <a:rPr lang="ru-RU" dirty="0" smtClean="0"/>
              <a:t>тонн - </a:t>
            </a:r>
            <a:r>
              <a:rPr lang="ru-RU" dirty="0"/>
              <a:t>это примерно </a:t>
            </a:r>
            <a:r>
              <a:rPr lang="ru-RU" dirty="0" smtClean="0"/>
              <a:t>8 236 110 900 </a:t>
            </a:r>
            <a:r>
              <a:rPr lang="ru-RU" dirty="0"/>
              <a:t>р</a:t>
            </a:r>
          </a:p>
          <a:p>
            <a:endParaRPr lang="ru-RU" dirty="0"/>
          </a:p>
          <a:p>
            <a:endParaRPr lang="ru-RU" sz="2000" dirty="0"/>
          </a:p>
        </p:txBody>
      </p:sp>
      <p:sp>
        <p:nvSpPr>
          <p:cNvPr id="5" name="Овал 4"/>
          <p:cNvSpPr/>
          <p:nvPr/>
        </p:nvSpPr>
        <p:spPr>
          <a:xfrm>
            <a:off x="6939889" y="1007532"/>
            <a:ext cx="4343400" cy="40809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866988" y="1394912"/>
            <a:ext cx="248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рынок: 137 млрд р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384389" y="1943044"/>
            <a:ext cx="3454400" cy="315806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7779146" y="2330424"/>
            <a:ext cx="2664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Доступный рынок: 8 млрд р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7756921" y="2688109"/>
            <a:ext cx="2709333" cy="241300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7991870" y="3414043"/>
            <a:ext cx="22394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 достижимый рынок: 5% - 400 млн р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79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554023"/>
              </p:ext>
            </p:extLst>
          </p:nvPr>
        </p:nvGraphicFramePr>
        <p:xfrm>
          <a:off x="3094693" y="233643"/>
          <a:ext cx="7677572" cy="575590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3376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55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429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1010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6218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4990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12929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1127255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Наименование показателя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Корм  </a:t>
                      </a:r>
                      <a:r>
                        <a:rPr lang="en-US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Purina® </a:t>
                      </a: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ПРОФИ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Комбикорм </a:t>
                      </a:r>
                      <a:r>
                        <a:rPr lang="ru-RU" sz="1100" u="none" strike="noStrike" cap="non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Мегакорм</a:t>
                      </a: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 для кроликов Универсальный ПЗК-91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Комбикорм ПЗК-94 для молодняка кролика 30-150 дней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Комбикорм для откормочного молодняка кроликов ФИНИШ (гранула, 4,5 мм) "Южная Корона"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Комбикорм для кроликов «</a:t>
                      </a:r>
                      <a:r>
                        <a:rPr lang="ru-RU" sz="1100" b="0" i="0" u="none" strike="noStrike" cap="none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Мегамикс</a:t>
                      </a:r>
                      <a:r>
                        <a:rPr lang="ru-RU" sz="1100" b="0" i="0" u="none" strike="noStrike" cap="non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»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ПЗК-92 </a:t>
                      </a:r>
                      <a:r>
                        <a:rPr lang="ru-RU" sz="1100" u="none" strike="noStrike" cap="none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Глазовский</a:t>
                      </a:r>
                      <a:r>
                        <a:rPr lang="ru-RU" sz="1100" u="none" strike="noStrike" cap="non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 комбикормовый завод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7501">
                <a:tc gridSpan="7"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Обменная энергия в 100 г комбикорма: 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7762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- ккал, не менее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236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236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214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200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238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253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7593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Массовая доля сырой клетчатки, %  не менее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14,5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13,7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11,93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12,7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13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15,13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7678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Массовая доля сырого жира, %  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3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2,6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3,29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3,51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3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3,99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87593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Массовая доля сырого протеина, %, не менее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b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17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18,3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16,82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16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18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17,94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87593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Массовая доля кальция, %,не менее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b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1,1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0,99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1,03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1,1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1,01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0,91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87593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Массовая доля фосфора, % не менее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b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0,6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0,6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0,61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0,65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0,6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0,6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87593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Массовая доля лизина, %, не менее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b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0,8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0,78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0,72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0,62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0,85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0,7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647509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Массовая доля метионина и </a:t>
                      </a:r>
                      <a:r>
                        <a:rPr lang="ru-RU" sz="1100" u="none" strike="noStrike" cap="non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цистина</a:t>
                      </a: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 (в сумме), %, не менее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b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0,61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0,6</a:t>
                      </a: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 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0,63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0,59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0,6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0,59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67762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Витамин А, МЕ/кг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b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12000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12500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12000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-</a:t>
                      </a: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 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12000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-</a:t>
                      </a: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 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67762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Витамин </a:t>
                      </a:r>
                      <a:r>
                        <a:rPr lang="en-US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D3, </a:t>
                      </a: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МЕ/кг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b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1260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2000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1200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-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2000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-</a:t>
                      </a: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 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67762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Витамин Е, мг/кг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b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30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50</a:t>
                      </a:r>
                      <a:endParaRPr lang="ru-RU" sz="11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50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-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50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-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67762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1" u="none" strike="noStrike" cap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Цена за 25 кг, </a:t>
                      </a:r>
                      <a:r>
                        <a:rPr lang="ru-RU" sz="1100" b="1" u="none" strike="noStrike" cap="none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руб</a:t>
                      </a:r>
                      <a:endParaRPr lang="ru-RU" sz="1100" b="1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b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1" u="none" strike="noStrike" cap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2150</a:t>
                      </a:r>
                      <a:endParaRPr lang="ru-RU" sz="1100" b="1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1" u="none" strike="noStrike" cap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2400</a:t>
                      </a:r>
                      <a:endParaRPr lang="ru-RU" sz="1100" b="1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1" u="none" strike="noStrike" cap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3000</a:t>
                      </a:r>
                      <a:endParaRPr lang="ru-RU" sz="1100" b="1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1" u="none" strike="noStrike" cap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2200</a:t>
                      </a:r>
                      <a:endParaRPr lang="ru-RU" sz="1100" b="1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1" i="0" u="none" strike="noStrike" cap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2000</a:t>
                      </a:r>
                      <a:endParaRPr lang="ru-RU" sz="1100" b="1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1" u="none" strike="noStrike" cap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800</a:t>
                      </a:r>
                      <a:endParaRPr lang="ru-RU" sz="1100" b="1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8226" marR="8226" marT="8226" marB="0" anchor="ctr"/>
                </a:tc>
                <a:extLst>
                  <a:ext uri="{0D108BD9-81ED-4DB2-BD59-A6C34878D82A}">
                    <a16:rowId xmlns="" xmlns:a16="http://schemas.microsoft.com/office/drawing/2014/main" val="243699104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77924" y="1269134"/>
            <a:ext cx="2926327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Таблица 1. Конкурентный анализ кормов на российском рынке для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кролиководства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18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ЦЕЛЕВАЯ АУДИТОРИЯ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573077"/>
            <a:ext cx="5307727" cy="75078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5483" y="1251503"/>
            <a:ext cx="5510894" cy="5324535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>
              <a:spcAft>
                <a:spcPts val="0"/>
              </a:spcAft>
              <a:defRPr sz="2000">
                <a:latin typeface="Times New Roman" panose="02020603050405020304" pitchFamily="18" charset="0"/>
                <a:ea typeface="Times New Roman" panose="02020603050405020304" pitchFamily="18" charset="0"/>
              </a:defRPr>
            </a:lvl1pPr>
          </a:lstStyle>
          <a:p>
            <a:r>
              <a:rPr lang="ru-RU" dirty="0"/>
              <a:t>Целевой аудиторией для нашего </a:t>
            </a:r>
            <a:r>
              <a:rPr lang="ru-RU" dirty="0" smtClean="0"/>
              <a:t>проекта являются производители комбикормов для кроликов.</a:t>
            </a:r>
            <a:endParaRPr lang="ru-RU" dirty="0"/>
          </a:p>
          <a:p>
            <a:r>
              <a:rPr lang="ru-RU" dirty="0" smtClean="0"/>
              <a:t>На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2023 год в России насчитывается около 40 заводов на которых помимо комбикормов для сельскохозяйственных животных производят также комбикорма для кроликов. </a:t>
            </a:r>
          </a:p>
          <a:p>
            <a:r>
              <a:rPr lang="ru-RU" dirty="0"/>
              <a:t>В общей структуре производства в январе-марте 2022 года на долю комбикормов </a:t>
            </a:r>
            <a:r>
              <a:rPr lang="ru-RU" dirty="0" smtClean="0"/>
              <a:t>для кроликов и нутрий </a:t>
            </a:r>
            <a:r>
              <a:rPr lang="ru-RU" dirty="0"/>
              <a:t>- 0,7</a:t>
            </a:r>
            <a:r>
              <a:rPr lang="ru-RU" dirty="0" smtClean="0"/>
              <a:t>% </a:t>
            </a:r>
            <a:r>
              <a:rPr lang="ru-RU" dirty="0"/>
              <a:t>(53,9 тыс. тонн</a:t>
            </a:r>
            <a:r>
              <a:rPr lang="ru-RU" dirty="0" smtClean="0"/>
              <a:t>).</a:t>
            </a:r>
          </a:p>
          <a:p>
            <a:r>
              <a:rPr lang="ru-RU" dirty="0"/>
              <a:t>В 2021 году объем производства комбикормов для </a:t>
            </a:r>
            <a:r>
              <a:rPr lang="ru-RU" dirty="0" smtClean="0"/>
              <a:t>кроликов и нутрий составил </a:t>
            </a:r>
            <a:r>
              <a:rPr lang="ru-RU" dirty="0"/>
              <a:t>239,5 тыс. тонн. Это на 47,0% (на 76,5 тыс. тонн) больше, чем в 2020 году. В январе-марте 2022 года производство составило </a:t>
            </a:r>
            <a:r>
              <a:rPr lang="ru-RU" dirty="0" smtClean="0"/>
              <a:t>53,9 </a:t>
            </a:r>
            <a:r>
              <a:rPr lang="ru-RU" dirty="0"/>
              <a:t>тыс. тонн. Это на 14,2% (на 6,7 тыс. тонн) больше, чем за аналогичный период прошлого года.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4" t="1753" r="25703" b="4935"/>
          <a:stretch/>
        </p:blipFill>
        <p:spPr>
          <a:xfrm>
            <a:off x="6889295" y="283134"/>
            <a:ext cx="4781007" cy="625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54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0245" y="867157"/>
            <a:ext cx="9342438" cy="57516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61067" y="1811867"/>
            <a:ext cx="17659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НЭЦ «Зеленые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Акватехнологии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которой мы делаем исследование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5641" y="1642533"/>
            <a:ext cx="182909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продукт будет выгодней по цене чем у конкурентов. Широкая линейка кормов для кроликов с особыми потребностями. </a:t>
            </a:r>
            <a:r>
              <a:rPr lang="ru-RU" sz="1200" dirty="0">
                <a:latin typeface="Times New Roman" panose="02020603050405020304" pitchFamily="18" charset="0"/>
              </a:rPr>
              <a:t>К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ролики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мясных пород на откорме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корм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кроликов всех пород /профилактика расстройств пищеварения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корм для беременных кормящих и малышей, корм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улучшения качества шерсти и шкурки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кроликов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30937" y="1642533"/>
            <a:ext cx="152835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Производители кормов. Проблема: их корм не удовлетворяет всех запросов заводчиков. Мы им предлагаем функциональный комбикорм для кроликов.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26971" y="3931920"/>
            <a:ext cx="1724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Виварий, финансовые средства (Грант)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26971" y="1642533"/>
            <a:ext cx="18647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технологии функционального корма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97634" y="1642533"/>
            <a:ext cx="1750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16570" y="3742957"/>
            <a:ext cx="19220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различных форумов, выставок и конференций по кормопроизводству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96297" y="5617029"/>
            <a:ext cx="3918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Выручка от продажи или сдачи в аренду патента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61067" y="5617029"/>
            <a:ext cx="3960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Сырье для разработки функционального корма, заработная плата </a:t>
            </a:r>
            <a:r>
              <a:rPr lang="ru-RU" dirty="0" smtClean="0"/>
              <a:t>сотрудников, расходы на патентование, реклама.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7280366" y="1724297"/>
            <a:ext cx="1567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Персональная поддержка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73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ВОЗМОЖНОСТИ И РИСКИ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084" y="339604"/>
            <a:ext cx="6503290" cy="637870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9134" y="850732"/>
            <a:ext cx="3542683" cy="1623539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-46076" y="895808"/>
            <a:ext cx="367419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Лаборатория на </a:t>
            </a:r>
            <a:r>
              <a:rPr lang="ru-RU" sz="1400" dirty="0"/>
              <a:t>базе НЭЦ «Зеленые </a:t>
            </a:r>
            <a:r>
              <a:rPr lang="ru-RU" sz="1400" dirty="0" err="1"/>
              <a:t>Акватехнологии</a:t>
            </a:r>
            <a:r>
              <a:rPr lang="ru-RU" sz="1400" dirty="0" smtClean="0"/>
              <a:t>», собственный </a:t>
            </a:r>
            <a:r>
              <a:rPr lang="ru-RU" sz="1400" dirty="0"/>
              <a:t>кормовой цех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Собственный виварий для проведения экспериментов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Команда экспертов, помогающая осуществлять проект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12365" y="5146999"/>
            <a:ext cx="3568057" cy="1141405"/>
          </a:xfrm>
          <a:prstGeom prst="rect">
            <a:avLst/>
          </a:prstGeom>
          <a:solidFill>
            <a:schemeClr val="bg1"/>
          </a:solidFill>
          <a:ln>
            <a:solidFill>
              <a:srgbClr val="18A6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54171" y="5240647"/>
            <a:ext cx="35680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Мы сможем создавать функциональные корма и для других </a:t>
            </a:r>
            <a:r>
              <a:rPr lang="ru-RU" sz="1400" dirty="0" smtClean="0"/>
              <a:t>животных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оказание </a:t>
            </a:r>
            <a:r>
              <a:rPr lang="ru-RU" sz="1400" dirty="0"/>
              <a:t>научной поддержки на протяжении всего проекта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686786" y="692502"/>
            <a:ext cx="3420534" cy="738663"/>
          </a:xfrm>
          <a:prstGeom prst="rect">
            <a:avLst/>
          </a:prstGeom>
          <a:solidFill>
            <a:schemeClr val="bg1"/>
          </a:solidFill>
          <a:ln>
            <a:solidFill>
              <a:srgbClr val="F68E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8643750" y="692501"/>
            <a:ext cx="36741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Ограниченный состав команды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Ограниченность материальной базы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Отсутствие финансирования (гранта)</a:t>
            </a:r>
            <a:endParaRPr lang="ru-RU" sz="14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8863718" y="5293665"/>
            <a:ext cx="3234253" cy="1424645"/>
          </a:xfrm>
          <a:prstGeom prst="rect">
            <a:avLst/>
          </a:prstGeom>
          <a:solidFill>
            <a:schemeClr val="bg1"/>
          </a:solidFill>
          <a:ln>
            <a:solidFill>
              <a:srgbClr val="7CB5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821912" y="5293665"/>
            <a:ext cx="343045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кто-то может повторить формулу нашего </a:t>
            </a:r>
            <a:r>
              <a:rPr lang="ru-RU" sz="1400" dirty="0" smtClean="0"/>
              <a:t>корма (не получим патент)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может </a:t>
            </a:r>
            <a:r>
              <a:rPr lang="ru-RU" sz="1400" dirty="0"/>
              <a:t>произойти кризис на рынке </a:t>
            </a:r>
            <a:r>
              <a:rPr lang="ru-RU" sz="1400" dirty="0" smtClean="0"/>
              <a:t>комбикормов и в кролиководстве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отказ </a:t>
            </a:r>
            <a:r>
              <a:rPr lang="ru-RU" sz="1400" dirty="0"/>
              <a:t>руководителя проекта от его </a:t>
            </a:r>
            <a:r>
              <a:rPr lang="ru-RU" sz="1400" dirty="0" smtClean="0"/>
              <a:t>реализации (смена приоритета)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46354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проекта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8" t="5334" r="23333"/>
          <a:stretch/>
        </p:blipFill>
        <p:spPr>
          <a:xfrm>
            <a:off x="410771" y="1358537"/>
            <a:ext cx="3103720" cy="36844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8427" y="5042969"/>
            <a:ext cx="3016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Селиванова Ирина Радиевна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 и наставник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75"/>
          <a:stretch/>
        </p:blipFill>
        <p:spPr>
          <a:xfrm>
            <a:off x="8429896" y="1358537"/>
            <a:ext cx="2525486" cy="368443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429896" y="5141144"/>
            <a:ext cx="29260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Заболотная Полина Сергеевна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проекта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/>
          <a:srcRect l="12897" b="6397"/>
          <a:stretch/>
        </p:blipFill>
        <p:spPr>
          <a:xfrm>
            <a:off x="4615543" y="1358537"/>
            <a:ext cx="2727765" cy="366499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713805" y="5042969"/>
            <a:ext cx="2516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Хорева Татьяна Ивановна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проекта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83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9828</TotalTime>
  <Words>1115</Words>
  <Application>Microsoft Office PowerPoint</Application>
  <PresentationFormat>Широкоэкранный</PresentationFormat>
  <Paragraphs>162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Надежда</dc:creator>
  <cp:lastModifiedBy>Хорева Татьяна Ивановна</cp:lastModifiedBy>
  <cp:revision>57</cp:revision>
  <dcterms:created xsi:type="dcterms:W3CDTF">2023-10-12T18:43:30Z</dcterms:created>
  <dcterms:modified xsi:type="dcterms:W3CDTF">2023-11-23T14:52:50Z</dcterms:modified>
</cp:coreProperties>
</file>