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3" r:id="rId2"/>
  </p:sldMasterIdLst>
  <p:notesMasterIdLst>
    <p:notesMasterId r:id="rId22"/>
  </p:notesMasterIdLst>
  <p:sldIdLst>
    <p:sldId id="322" r:id="rId3"/>
    <p:sldId id="334" r:id="rId4"/>
    <p:sldId id="325" r:id="rId5"/>
    <p:sldId id="333" r:id="rId6"/>
    <p:sldId id="324" r:id="rId7"/>
    <p:sldId id="354" r:id="rId8"/>
    <p:sldId id="353" r:id="rId9"/>
    <p:sldId id="369" r:id="rId10"/>
    <p:sldId id="327" r:id="rId11"/>
    <p:sldId id="328" r:id="rId12"/>
    <p:sldId id="355" r:id="rId13"/>
    <p:sldId id="356" r:id="rId14"/>
    <p:sldId id="357" r:id="rId15"/>
    <p:sldId id="329" r:id="rId16"/>
    <p:sldId id="336" r:id="rId17"/>
    <p:sldId id="337" r:id="rId18"/>
    <p:sldId id="358" r:id="rId19"/>
    <p:sldId id="331" r:id="rId20"/>
    <p:sldId id="332" r:id="rId21"/>
  </p:sldIdLst>
  <p:sldSz cx="12192000" cy="6858000"/>
  <p:notesSz cx="6858000" cy="9144000"/>
  <p:embeddedFontLst>
    <p:embeddedFont>
      <p:font typeface="Gilroy" panose="020B0604020202020204" charset="-52"/>
      <p:regular r:id="rId23"/>
    </p:embeddedFont>
    <p:embeddedFont>
      <p:font typeface="Gilroy-ExtraBold" panose="00000900000000000000" pitchFamily="50" charset="-52"/>
      <p:regular r:id="rId24"/>
      <p:bold r:id="rId25"/>
    </p:embeddedFont>
    <p:embeddedFont>
      <p:font typeface="Microsoft Sans Serif" panose="020B0604020202020204" pitchFamily="34" charset="0"/>
      <p:regular r:id="rId26"/>
    </p:embeddedFont>
    <p:embeddedFont>
      <p:font typeface="Trebuchet MS" panose="020B0603020202020204" pitchFamily="34" charset="0"/>
      <p:regular r:id="rId27"/>
      <p:bold r:id="rId28"/>
      <p:italic r:id="rId29"/>
      <p:boldItalic r:id="rId3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015084D-1AD4-4D18-9564-DD43779D8854}">
          <p14:sldIdLst>
            <p14:sldId id="322"/>
            <p14:sldId id="334"/>
            <p14:sldId id="325"/>
            <p14:sldId id="333"/>
            <p14:sldId id="324"/>
            <p14:sldId id="354"/>
            <p14:sldId id="353"/>
            <p14:sldId id="369"/>
            <p14:sldId id="327"/>
            <p14:sldId id="328"/>
            <p14:sldId id="355"/>
            <p14:sldId id="356"/>
            <p14:sldId id="357"/>
            <p14:sldId id="329"/>
            <p14:sldId id="336"/>
            <p14:sldId id="337"/>
            <p14:sldId id="358"/>
            <p14:sldId id="331"/>
            <p14:sldId id="3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50" userDrawn="1">
          <p15:clr>
            <a:srgbClr val="A4A3A4"/>
          </p15:clr>
        </p15:guide>
        <p15:guide id="2" pos="3847" userDrawn="1">
          <p15:clr>
            <a:srgbClr val="A4A3A4"/>
          </p15:clr>
        </p15:guide>
        <p15:guide id="3" orient="horz" pos="4093" userDrawn="1">
          <p15:clr>
            <a:srgbClr val="A4A3A4"/>
          </p15:clr>
        </p15:guide>
        <p15:guide id="4" orient="horz" pos="2040" userDrawn="1">
          <p15:clr>
            <a:srgbClr val="A4A3A4"/>
          </p15:clr>
        </p15:guide>
        <p15:guide id="5" orient="horz" pos="2402" userDrawn="1">
          <p15:clr>
            <a:srgbClr val="A4A3A4"/>
          </p15:clr>
        </p15:guide>
        <p15:guide id="6" pos="140" userDrawn="1">
          <p15:clr>
            <a:srgbClr val="A4A3A4"/>
          </p15:clr>
        </p15:guide>
        <p15:guide id="7" pos="4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E9EBF5"/>
    <a:srgbClr val="FBB3C1"/>
    <a:srgbClr val="FCAF17"/>
    <a:srgbClr val="AAD7E0"/>
    <a:srgbClr val="FD493C"/>
    <a:srgbClr val="315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8"/>
    <p:restoredTop sz="96327"/>
  </p:normalViewPr>
  <p:slideViewPr>
    <p:cSldViewPr snapToGrid="0" showGuides="1">
      <p:cViewPr varScale="1">
        <p:scale>
          <a:sx n="80" d="100"/>
          <a:sy n="80" d="100"/>
        </p:scale>
        <p:origin x="514" y="58"/>
      </p:cViewPr>
      <p:guideLst>
        <p:guide orient="horz" pos="2250"/>
        <p:guide pos="3847"/>
        <p:guide orient="horz" pos="4093"/>
        <p:guide orient="horz" pos="2040"/>
        <p:guide orient="horz" pos="2402"/>
        <p:guide pos="140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51;&#1080;&#1089;&#1090;%20XLS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51;&#1080;&#1089;&#1090;%20XLS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51;&#1080;&#1089;&#1090;%20XLS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4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'[Лист XLS.xls]Sheet1'!$B$9</c:f>
              <c:strCache>
                <c:ptCount val="1"/>
                <c:pt idx="0">
                  <c:v>Просмотр с устройств, 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B0-4695-8AF4-DD5E2E5611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6B0-4695-8AF4-DD5E2E5611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6B0-4695-8AF4-DD5E2E56119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'[Лист XLS.xls]Sheet1'!$A$10:$A$12</c:f>
              <c:strCache>
                <c:ptCount val="3"/>
                <c:pt idx="0">
                  <c:v>Смартфоны</c:v>
                </c:pt>
                <c:pt idx="1">
                  <c:v>Компьютеры</c:v>
                </c:pt>
                <c:pt idx="2">
                  <c:v>Планшеты</c:v>
                </c:pt>
              </c:strCache>
            </c:strRef>
          </c:cat>
          <c:val>
            <c:numRef>
              <c:f>'[Лист XLS.xls]Sheet1'!$B$10:$B$12</c:f>
              <c:numCache>
                <c:formatCode>General</c:formatCode>
                <c:ptCount val="3"/>
                <c:pt idx="0">
                  <c:v>60</c:v>
                </c:pt>
                <c:pt idx="1">
                  <c:v>30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6B0-4695-8AF4-DD5E2E56119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02a3711-a761-480b-b2e9-f10d273a4b41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4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6825916802146701"/>
          <c:y val="0.139753639417693"/>
          <c:w val="0.82678951988082805"/>
          <c:h val="0.441298992161254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'[Лист XLS.xls]Sheet1'!$B$1</c:f>
              <c:strCache>
                <c:ptCount val="1"/>
                <c:pt idx="0">
                  <c:v>Интерес, 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'[Лист XLS.xls]Sheet1'!$A$2:$A$5</c:f>
              <c:strCache>
                <c:ptCount val="4"/>
                <c:pt idx="0">
                  <c:v>Технологии выращивания</c:v>
                </c:pt>
                <c:pt idx="1">
                  <c:v>Новые сорта</c:v>
                </c:pt>
                <c:pt idx="2">
                  <c:v>Экологические вопросы</c:v>
                </c:pt>
                <c:pt idx="3">
                  <c:v>Экономика</c:v>
                </c:pt>
              </c:strCache>
            </c:strRef>
          </c:cat>
          <c:val>
            <c:numRef>
              <c:f>'[Лист XLS.xls]Sheet1'!$B$2:$B$5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55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27-428D-9D49-F456FCCB8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6"/>
        <c:overlap val="-28"/>
        <c:axId val="905742770"/>
        <c:axId val="68288699"/>
      </c:barChart>
      <c:catAx>
        <c:axId val="90574277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288699"/>
        <c:crosses val="autoZero"/>
        <c:auto val="1"/>
        <c:lblAlgn val="ctr"/>
        <c:lblOffset val="100"/>
        <c:noMultiLvlLbl val="0"/>
      </c:catAx>
      <c:valAx>
        <c:axId val="682886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0574277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e602653-161b-49dc-8a15-c7498c01477f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4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'[Лист XLS.xls]Sheet1'!$B$18</c:f>
              <c:strCache>
                <c:ptCount val="1"/>
                <c:pt idx="0">
                  <c:v>Возраст, 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F3-4B69-9EA5-705A4C792AE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F3-4B69-9EA5-705A4C792AE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F3-4B69-9EA5-705A4C792AE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F3-4B69-9EA5-705A4C792A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'[Лист XLS.xls]Sheet1'!$A$19:$A$22</c:f>
              <c:strCache>
                <c:ptCount val="4"/>
                <c:pt idx="0">
                  <c:v>18-25</c:v>
                </c:pt>
                <c:pt idx="1">
                  <c:v>25-35</c:v>
                </c:pt>
                <c:pt idx="2">
                  <c:v>35-55</c:v>
                </c:pt>
                <c:pt idx="3">
                  <c:v>55+</c:v>
                </c:pt>
              </c:strCache>
            </c:strRef>
          </c:cat>
          <c:val>
            <c:numRef>
              <c:f>'[Лист XLS.xls]Sheet1'!$B$19:$B$22</c:f>
              <c:numCache>
                <c:formatCode>General</c:formatCode>
                <c:ptCount val="4"/>
                <c:pt idx="0">
                  <c:v>33</c:v>
                </c:pt>
                <c:pt idx="1">
                  <c:v>45</c:v>
                </c:pt>
                <c:pt idx="2">
                  <c:v>17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BF3-4B69-9EA5-705A4C792AE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9c2890e-0ef3-4044-956c-123c8421ef43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37F66-F550-9E4D-959E-622383CC06B2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41A1B-5A6C-5A44-904A-F58995260D5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589905"/>
            <a:ext cx="350818" cy="103197"/>
          </a:xfrm>
          <a:custGeom>
            <a:avLst/>
            <a:gdLst/>
            <a:ahLst/>
            <a:cxnLst/>
            <a:rect l="l" t="t" r="r" b="b"/>
            <a:pathLst>
              <a:path w="578485" h="170180">
                <a:moveTo>
                  <a:pt x="578128" y="0"/>
                </a:moveTo>
                <a:lnTo>
                  <a:pt x="0" y="0"/>
                </a:lnTo>
                <a:lnTo>
                  <a:pt x="0" y="170120"/>
                </a:lnTo>
                <a:lnTo>
                  <a:pt x="578128" y="170120"/>
                </a:lnTo>
                <a:lnTo>
                  <a:pt x="578128" y="0"/>
                </a:lnTo>
                <a:close/>
              </a:path>
            </a:pathLst>
          </a:custGeom>
          <a:solidFill>
            <a:srgbClr val="FBB3C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" name="bg object 17"/>
          <p:cNvSpPr/>
          <p:nvPr/>
        </p:nvSpPr>
        <p:spPr>
          <a:xfrm>
            <a:off x="350602" y="589905"/>
            <a:ext cx="356595" cy="103197"/>
          </a:xfrm>
          <a:custGeom>
            <a:avLst/>
            <a:gdLst/>
            <a:ahLst/>
            <a:cxnLst/>
            <a:rect l="l" t="t" r="r" b="b"/>
            <a:pathLst>
              <a:path w="588010" h="170180">
                <a:moveTo>
                  <a:pt x="587448" y="0"/>
                </a:moveTo>
                <a:lnTo>
                  <a:pt x="0" y="0"/>
                </a:lnTo>
                <a:lnTo>
                  <a:pt x="0" y="170120"/>
                </a:lnTo>
                <a:lnTo>
                  <a:pt x="587448" y="170120"/>
                </a:lnTo>
                <a:lnTo>
                  <a:pt x="587448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" name="bg object 18"/>
          <p:cNvSpPr/>
          <p:nvPr/>
        </p:nvSpPr>
        <p:spPr>
          <a:xfrm>
            <a:off x="706856" y="589905"/>
            <a:ext cx="338881" cy="103197"/>
          </a:xfrm>
          <a:custGeom>
            <a:avLst/>
            <a:gdLst/>
            <a:ahLst/>
            <a:cxnLst/>
            <a:rect l="l" t="t" r="r" b="b"/>
            <a:pathLst>
              <a:path w="558800" h="170180">
                <a:moveTo>
                  <a:pt x="558202" y="0"/>
                </a:moveTo>
                <a:lnTo>
                  <a:pt x="0" y="0"/>
                </a:lnTo>
                <a:lnTo>
                  <a:pt x="0" y="170120"/>
                </a:lnTo>
                <a:lnTo>
                  <a:pt x="558202" y="170120"/>
                </a:lnTo>
                <a:lnTo>
                  <a:pt x="558202" y="0"/>
                </a:lnTo>
                <a:close/>
              </a:path>
            </a:pathLst>
          </a:custGeom>
          <a:solidFill>
            <a:srgbClr val="FD493D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" name="bg object 19"/>
          <p:cNvSpPr/>
          <p:nvPr/>
        </p:nvSpPr>
        <p:spPr>
          <a:xfrm>
            <a:off x="1045376" y="589905"/>
            <a:ext cx="353899" cy="103197"/>
          </a:xfrm>
          <a:custGeom>
            <a:avLst/>
            <a:gdLst/>
            <a:ahLst/>
            <a:cxnLst/>
            <a:rect l="l" t="t" r="r" b="b"/>
            <a:pathLst>
              <a:path w="583564" h="170180">
                <a:moveTo>
                  <a:pt x="583186" y="0"/>
                </a:moveTo>
                <a:lnTo>
                  <a:pt x="0" y="0"/>
                </a:lnTo>
                <a:lnTo>
                  <a:pt x="0" y="170120"/>
                </a:lnTo>
                <a:lnTo>
                  <a:pt x="583186" y="170120"/>
                </a:lnTo>
                <a:lnTo>
                  <a:pt x="583186" y="0"/>
                </a:lnTo>
                <a:close/>
              </a:path>
            </a:pathLst>
          </a:custGeom>
          <a:solidFill>
            <a:srgbClr val="FCAF17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80" b="1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589905"/>
            <a:ext cx="350818" cy="103197"/>
          </a:xfrm>
          <a:custGeom>
            <a:avLst/>
            <a:gdLst/>
            <a:ahLst/>
            <a:cxnLst/>
            <a:rect l="l" t="t" r="r" b="b"/>
            <a:pathLst>
              <a:path w="578485" h="170180">
                <a:moveTo>
                  <a:pt x="578128" y="0"/>
                </a:moveTo>
                <a:lnTo>
                  <a:pt x="0" y="0"/>
                </a:lnTo>
                <a:lnTo>
                  <a:pt x="0" y="170120"/>
                </a:lnTo>
                <a:lnTo>
                  <a:pt x="578128" y="170120"/>
                </a:lnTo>
                <a:lnTo>
                  <a:pt x="578128" y="0"/>
                </a:lnTo>
                <a:close/>
              </a:path>
            </a:pathLst>
          </a:custGeom>
          <a:solidFill>
            <a:srgbClr val="FBB3C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" name="bg object 17"/>
          <p:cNvSpPr/>
          <p:nvPr/>
        </p:nvSpPr>
        <p:spPr>
          <a:xfrm>
            <a:off x="350602" y="589905"/>
            <a:ext cx="356595" cy="103197"/>
          </a:xfrm>
          <a:custGeom>
            <a:avLst/>
            <a:gdLst/>
            <a:ahLst/>
            <a:cxnLst/>
            <a:rect l="l" t="t" r="r" b="b"/>
            <a:pathLst>
              <a:path w="588010" h="170180">
                <a:moveTo>
                  <a:pt x="587448" y="0"/>
                </a:moveTo>
                <a:lnTo>
                  <a:pt x="0" y="0"/>
                </a:lnTo>
                <a:lnTo>
                  <a:pt x="0" y="170120"/>
                </a:lnTo>
                <a:lnTo>
                  <a:pt x="587448" y="170120"/>
                </a:lnTo>
                <a:lnTo>
                  <a:pt x="587448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" name="bg object 18"/>
          <p:cNvSpPr/>
          <p:nvPr/>
        </p:nvSpPr>
        <p:spPr>
          <a:xfrm>
            <a:off x="706856" y="589905"/>
            <a:ext cx="338881" cy="103197"/>
          </a:xfrm>
          <a:custGeom>
            <a:avLst/>
            <a:gdLst/>
            <a:ahLst/>
            <a:cxnLst/>
            <a:rect l="l" t="t" r="r" b="b"/>
            <a:pathLst>
              <a:path w="558800" h="170180">
                <a:moveTo>
                  <a:pt x="558202" y="0"/>
                </a:moveTo>
                <a:lnTo>
                  <a:pt x="0" y="0"/>
                </a:lnTo>
                <a:lnTo>
                  <a:pt x="0" y="170120"/>
                </a:lnTo>
                <a:lnTo>
                  <a:pt x="558202" y="170120"/>
                </a:lnTo>
                <a:lnTo>
                  <a:pt x="558202" y="0"/>
                </a:lnTo>
                <a:close/>
              </a:path>
            </a:pathLst>
          </a:custGeom>
          <a:solidFill>
            <a:srgbClr val="FD493D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" name="bg object 19"/>
          <p:cNvSpPr/>
          <p:nvPr/>
        </p:nvSpPr>
        <p:spPr>
          <a:xfrm>
            <a:off x="1045376" y="589905"/>
            <a:ext cx="353899" cy="103197"/>
          </a:xfrm>
          <a:custGeom>
            <a:avLst/>
            <a:gdLst/>
            <a:ahLst/>
            <a:cxnLst/>
            <a:rect l="l" t="t" r="r" b="b"/>
            <a:pathLst>
              <a:path w="583564" h="170180">
                <a:moveTo>
                  <a:pt x="583186" y="0"/>
                </a:moveTo>
                <a:lnTo>
                  <a:pt x="0" y="0"/>
                </a:lnTo>
                <a:lnTo>
                  <a:pt x="0" y="170120"/>
                </a:lnTo>
                <a:lnTo>
                  <a:pt x="583186" y="170120"/>
                </a:lnTo>
                <a:lnTo>
                  <a:pt x="583186" y="0"/>
                </a:lnTo>
                <a:close/>
              </a:path>
            </a:pathLst>
          </a:custGeom>
          <a:solidFill>
            <a:srgbClr val="FCAF17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80" b="1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BDBBD-0055-1849-BEC6-FBAEC0385321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1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14.png"/><Relationship Id="rId21" Type="http://schemas.openxmlformats.org/officeDocument/2006/relationships/hyperlink" Target="https://tour-360.ru/projects/syngenta_2023/?dev&amp;id=0&amp;lat=-0.91&amp;lon=244.36&amp;fov=70&amp;modal=i4" TargetMode="External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6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0.png"/><Relationship Id="rId4" Type="http://schemas.microsoft.com/office/2007/relationships/hdphoto" Target="../media/hdphoto9.wdp"/><Relationship Id="rId9" Type="http://schemas.openxmlformats.org/officeDocument/2006/relationships/image" Target="../media/image6.png"/><Relationship Id="rId14" Type="http://schemas.microsoft.com/office/2007/relationships/hdphoto" Target="../media/hdphoto5.wdp"/><Relationship Id="rId22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6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21" Type="http://schemas.openxmlformats.org/officeDocument/2006/relationships/chart" Target="../charts/chart3.xml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20" Type="http://schemas.openxmlformats.org/officeDocument/2006/relationships/chart" Target="../charts/chart2.xml"/><Relationship Id="rId1" Type="http://schemas.openxmlformats.org/officeDocument/2006/relationships/slideLayout" Target="../slideLayouts/slideLayout27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chart" Target="../charts/chart1.xml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10.png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7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8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image" Target="../media/image21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2.png"/><Relationship Id="rId16" Type="http://schemas.microsoft.com/office/2007/relationships/hdphoto" Target="../media/hdphoto6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8.wdp"/><Relationship Id="rId11" Type="http://schemas.openxmlformats.org/officeDocument/2006/relationships/image" Target="../media/image7.png"/><Relationship Id="rId5" Type="http://schemas.openxmlformats.org/officeDocument/2006/relationships/image" Target="../media/image11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22.emf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2.png"/><Relationship Id="rId16" Type="http://schemas.microsoft.com/office/2007/relationships/hdphoto" Target="../media/hdphoto6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8.wdp"/><Relationship Id="rId11" Type="http://schemas.openxmlformats.org/officeDocument/2006/relationships/image" Target="../media/image7.png"/><Relationship Id="rId5" Type="http://schemas.openxmlformats.org/officeDocument/2006/relationships/image" Target="../media/image11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23.emf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2.png"/><Relationship Id="rId16" Type="http://schemas.microsoft.com/office/2007/relationships/hdphoto" Target="../media/hdphoto6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8.wdp"/><Relationship Id="rId11" Type="http://schemas.openxmlformats.org/officeDocument/2006/relationships/image" Target="../media/image7.png"/><Relationship Id="rId5" Type="http://schemas.openxmlformats.org/officeDocument/2006/relationships/image" Target="../media/image11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4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2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11" Type="http://schemas.openxmlformats.org/officeDocument/2006/relationships/image" Target="../media/image12.png"/><Relationship Id="rId5" Type="http://schemas.openxmlformats.org/officeDocument/2006/relationships/image" Target="../media/image27.png"/><Relationship Id="rId15" Type="http://schemas.openxmlformats.org/officeDocument/2006/relationships/image" Target="../media/image34.png"/><Relationship Id="rId10" Type="http://schemas.openxmlformats.org/officeDocument/2006/relationships/image" Target="../media/image13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47"/>
          <p:cNvGrpSpPr/>
          <p:nvPr/>
        </p:nvGrpSpPr>
        <p:grpSpPr>
          <a:xfrm>
            <a:off x="1" y="-1859"/>
            <a:ext cx="12191830" cy="6859858"/>
            <a:chOff x="81011" y="-1859"/>
            <a:chExt cx="12110819" cy="6854148"/>
          </a:xfrm>
        </p:grpSpPr>
        <p:grpSp>
          <p:nvGrpSpPr>
            <p:cNvPr id="2" name="object 2"/>
            <p:cNvGrpSpPr/>
            <p:nvPr/>
          </p:nvGrpSpPr>
          <p:grpSpPr>
            <a:xfrm>
              <a:off x="4911624" y="-1859"/>
              <a:ext cx="7280206" cy="6854148"/>
              <a:chOff x="8098926" y="0"/>
              <a:chExt cx="12005600" cy="11302998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12116123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0"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14113455" y="8474601"/>
                <a:ext cx="1997709" cy="2828289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B5D8E1"/>
              </a:solidFill>
            </p:spPr>
            <p:txBody>
              <a:bodyPr wrap="square" lIns="0" tIns="0" rIns="0" bIns="0" rtlCol="0"/>
              <a:lstStyle/>
              <a:p>
                <a:endParaRPr sz="1090"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8098926" y="8476614"/>
                <a:ext cx="3990667" cy="2826384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D"/>
              </a:solidFill>
            </p:spPr>
            <p:txBody>
              <a:bodyPr wrap="square" lIns="0" tIns="0" rIns="0" bIns="0" rtlCol="0"/>
              <a:lstStyle/>
              <a:p>
                <a:endParaRPr sz="1090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18108087" y="0"/>
                <a:ext cx="1996439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448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6012" y="282416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0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18108087" y="2824186"/>
                <a:ext cx="1996439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0"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18108087" y="5648435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0"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0"/>
              </a:p>
            </p:txBody>
          </p:sp>
        </p:grpSp>
        <p:grpSp>
          <p:nvGrpSpPr>
            <p:cNvPr id="21" name="object 2"/>
            <p:cNvGrpSpPr/>
            <p:nvPr/>
          </p:nvGrpSpPr>
          <p:grpSpPr>
            <a:xfrm>
              <a:off x="1289217" y="-1859"/>
              <a:ext cx="9691818" cy="6854082"/>
              <a:chOff x="10113612" y="0"/>
              <a:chExt cx="15982529" cy="11302890"/>
            </a:xfrm>
          </p:grpSpPr>
          <p:sp>
            <p:nvSpPr>
              <p:cNvPr id="26" name="object 7"/>
              <p:cNvSpPr/>
              <p:nvPr/>
            </p:nvSpPr>
            <p:spPr>
              <a:xfrm>
                <a:off x="10117521" y="0"/>
                <a:ext cx="15978265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0"/>
              </a:p>
            </p:txBody>
          </p:sp>
          <p:sp>
            <p:nvSpPr>
              <p:cNvPr id="29" name="object 10"/>
              <p:cNvSpPr/>
              <p:nvPr/>
            </p:nvSpPr>
            <p:spPr>
              <a:xfrm>
                <a:off x="14113455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0"/>
              </a:p>
            </p:txBody>
          </p:sp>
          <p:sp>
            <p:nvSpPr>
              <p:cNvPr id="34" name="object 15"/>
              <p:cNvSpPr/>
              <p:nvPr/>
            </p:nvSpPr>
            <p:spPr>
              <a:xfrm>
                <a:off x="24099703" y="8474602"/>
                <a:ext cx="1996438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0"/>
              </a:p>
            </p:txBody>
          </p:sp>
          <p:sp>
            <p:nvSpPr>
              <p:cNvPr id="36" name="object 17"/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0"/>
              </a:p>
            </p:txBody>
          </p:sp>
          <p:sp>
            <p:nvSpPr>
              <p:cNvPr id="25" name="object 6"/>
              <p:cNvSpPr/>
              <p:nvPr/>
            </p:nvSpPr>
            <p:spPr>
              <a:xfrm>
                <a:off x="10113612" y="8474600"/>
                <a:ext cx="3998538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0"/>
              </a:p>
            </p:txBody>
          </p:sp>
        </p:grpSp>
        <p:grpSp>
          <p:nvGrpSpPr>
            <p:cNvPr id="47" name="Группа 46"/>
            <p:cNvGrpSpPr/>
            <p:nvPr/>
          </p:nvGrpSpPr>
          <p:grpSpPr>
            <a:xfrm>
              <a:off x="81011" y="-1859"/>
              <a:ext cx="1211413" cy="5140294"/>
              <a:chOff x="81011" y="8272"/>
              <a:chExt cx="1211413" cy="5140294"/>
            </a:xfrm>
          </p:grpSpPr>
          <p:sp>
            <p:nvSpPr>
              <p:cNvPr id="38" name="object 11"/>
              <p:cNvSpPr/>
              <p:nvPr/>
            </p:nvSpPr>
            <p:spPr>
              <a:xfrm>
                <a:off x="81011" y="8272"/>
                <a:ext cx="1211413" cy="1712767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0"/>
              </a:p>
            </p:txBody>
          </p:sp>
          <p:sp>
            <p:nvSpPr>
              <p:cNvPr id="39" name="object 12"/>
              <p:cNvSpPr/>
              <p:nvPr/>
            </p:nvSpPr>
            <p:spPr>
              <a:xfrm>
                <a:off x="81011" y="1720854"/>
                <a:ext cx="1211413" cy="1713922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0"/>
              </a:p>
            </p:txBody>
          </p:sp>
          <p:sp>
            <p:nvSpPr>
              <p:cNvPr id="40" name="object 13"/>
              <p:cNvSpPr/>
              <p:nvPr/>
            </p:nvSpPr>
            <p:spPr>
              <a:xfrm>
                <a:off x="81011" y="3433488"/>
                <a:ext cx="1211413" cy="1715078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0"/>
              </a:p>
            </p:txBody>
          </p:sp>
        </p:grpSp>
      </p:grpSp>
      <p:sp>
        <p:nvSpPr>
          <p:cNvPr id="19" name="object 19"/>
          <p:cNvSpPr txBox="1"/>
          <p:nvPr/>
        </p:nvSpPr>
        <p:spPr>
          <a:xfrm>
            <a:off x="1320114" y="5705121"/>
            <a:ext cx="2465819" cy="93149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620" marR="3175">
              <a:spcBef>
                <a:spcPts val="65"/>
              </a:spcBef>
            </a:pPr>
            <a:r>
              <a:rPr lang="ru-RU" sz="2000" spc="-97" dirty="0">
                <a:solidFill>
                  <a:schemeClr val="bg1"/>
                </a:solidFill>
                <a:latin typeface="Gilroy-ExtraBold" panose="00000600000000000000" charset="-52"/>
                <a:cs typeface="Microsoft Sans Serif" panose="020B0604020202020204"/>
              </a:rPr>
              <a:t>НАЦИОНАЛЬНАЯ ТЕХНОЛОГИЧЕСКАЯ ИНИЦИАТИВА</a:t>
            </a:r>
            <a:endParaRPr sz="2000" dirty="0">
              <a:solidFill>
                <a:schemeClr val="bg1"/>
              </a:solidFill>
              <a:latin typeface="Gilroy-ExtraBold" panose="00000600000000000000" charset="-52"/>
              <a:cs typeface="Microsoft Sans Serif" panose="020B0604020202020204"/>
            </a:endParaRPr>
          </a:p>
        </p:txBody>
      </p:sp>
      <p:pic>
        <p:nvPicPr>
          <p:cNvPr id="49" name="Рисунок 48" descr="Изображение выглядит как текст&#10;&#10;Автоматически созданное описание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543" y="5271329"/>
            <a:ext cx="1834897" cy="1455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51" name="object 6"/>
          <p:cNvSpPr/>
          <p:nvPr/>
        </p:nvSpPr>
        <p:spPr>
          <a:xfrm>
            <a:off x="-3167" y="5141494"/>
            <a:ext cx="1219516" cy="1716506"/>
          </a:xfrm>
          <a:custGeom>
            <a:avLst/>
            <a:gdLst/>
            <a:ahLst/>
            <a:cxnLst/>
            <a:rect l="l" t="t" r="r" b="b"/>
            <a:pathLst>
              <a:path w="1997709" h="282829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C"/>
          </a:solidFill>
        </p:spPr>
        <p:txBody>
          <a:bodyPr wrap="square" lIns="0" tIns="0" rIns="0" bIns="0" rtlCol="0"/>
          <a:lstStyle/>
          <a:p>
            <a:endParaRPr sz="1090" dirty="0"/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10" y="409232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" name="object 18" hidden="1"/>
          <p:cNvSpPr txBox="1"/>
          <p:nvPr/>
        </p:nvSpPr>
        <p:spPr>
          <a:xfrm>
            <a:off x="1753748" y="391952"/>
            <a:ext cx="9583099" cy="9378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620" marR="3175">
              <a:lnSpc>
                <a:spcPct val="107000"/>
              </a:lnSpc>
              <a:spcBef>
                <a:spcPts val="60"/>
              </a:spcBef>
            </a:pPr>
            <a:r>
              <a:rPr lang="ru-RU" sz="60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Энергия города. Среда</a:t>
            </a:r>
            <a:endParaRPr sz="60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035" y="5335497"/>
            <a:ext cx="2296171" cy="1623291"/>
          </a:xfrm>
          <a:prstGeom prst="rect">
            <a:avLst/>
          </a:prstGeom>
        </p:spPr>
      </p:pic>
      <p:sp>
        <p:nvSpPr>
          <p:cNvPr id="56" name="object 19"/>
          <p:cNvSpPr txBox="1"/>
          <p:nvPr/>
        </p:nvSpPr>
        <p:spPr>
          <a:xfrm>
            <a:off x="8485845" y="5335497"/>
            <a:ext cx="2465819" cy="2851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620" marR="3175" algn="ctr">
              <a:spcBef>
                <a:spcPts val="65"/>
              </a:spcBef>
            </a:pPr>
            <a:r>
              <a:rPr lang="ru-RU" spc="-97" dirty="0">
                <a:solidFill>
                  <a:srgbClr val="8F00FF"/>
                </a:solidFill>
                <a:latin typeface="Gilroy-ExtraBold" panose="00000600000000000000" charset="-52"/>
                <a:cs typeface="Microsoft Sans Serif" panose="020B0604020202020204"/>
              </a:rPr>
              <a:t>АКСЕЛЕРАТОР ГУУ</a:t>
            </a:r>
            <a:endParaRPr dirty="0">
              <a:solidFill>
                <a:srgbClr val="8F00FF"/>
              </a:solidFill>
              <a:latin typeface="Gilroy-ExtraBold" panose="00000600000000000000" charset="-52"/>
              <a:cs typeface="Microsoft Sans Serif" panose="020B0604020202020204"/>
            </a:endParaRPr>
          </a:p>
        </p:txBody>
      </p:sp>
      <p:sp>
        <p:nvSpPr>
          <p:cNvPr id="57" name="object 15"/>
          <p:cNvSpPr/>
          <p:nvPr/>
        </p:nvSpPr>
        <p:spPr>
          <a:xfrm>
            <a:off x="9753980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8" name="object 16"/>
          <p:cNvSpPr/>
          <p:nvPr/>
        </p:nvSpPr>
        <p:spPr>
          <a:xfrm>
            <a:off x="9753980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9" name="object 15"/>
          <p:cNvSpPr/>
          <p:nvPr/>
        </p:nvSpPr>
        <p:spPr>
          <a:xfrm>
            <a:off x="8535055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0" name="object 16"/>
          <p:cNvSpPr/>
          <p:nvPr/>
        </p:nvSpPr>
        <p:spPr>
          <a:xfrm>
            <a:off x="8535055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1" name="object 19"/>
          <p:cNvSpPr txBox="1"/>
          <p:nvPr/>
        </p:nvSpPr>
        <p:spPr>
          <a:xfrm>
            <a:off x="1320114" y="5111477"/>
            <a:ext cx="1548370" cy="685273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620" marR="3175">
              <a:spcBef>
                <a:spcPts val="65"/>
              </a:spcBef>
            </a:pPr>
            <a:r>
              <a:rPr lang="ru-RU" sz="4400" b="1" spc="-97" dirty="0">
                <a:solidFill>
                  <a:schemeClr val="bg1"/>
                </a:solidFill>
                <a:latin typeface="Gilroy-ExtraBold" panose="00000600000000000000" charset="-52"/>
                <a:cs typeface="Microsoft Sans Serif" panose="020B0604020202020204"/>
              </a:rPr>
              <a:t>20.35</a:t>
            </a:r>
            <a:endParaRPr sz="4400" b="1" dirty="0">
              <a:solidFill>
                <a:schemeClr val="bg1"/>
              </a:solidFill>
              <a:latin typeface="Gilroy-ExtraBold" panose="00000600000000000000" charset="-52"/>
              <a:cs typeface="Microsoft Sans Serif" panose="020B0604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68139" y="2855623"/>
            <a:ext cx="8705704" cy="9378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620" marR="3175" algn="ctr">
              <a:lnSpc>
                <a:spcPct val="107000"/>
              </a:lnSpc>
              <a:spcBef>
                <a:spcPts val="60"/>
              </a:spcBef>
            </a:pPr>
            <a:r>
              <a:rPr lang="en-US" sz="6000" dirty="0">
                <a:solidFill>
                  <a:srgbClr val="8F00FF"/>
                </a:solidFill>
                <a:latin typeface="Gilroy-ExtraBold" panose="00000600000000000000" charset="-52"/>
              </a:rPr>
              <a:t>AGRO360</a:t>
            </a:r>
            <a:endParaRPr sz="6000" dirty="0">
              <a:solidFill>
                <a:srgbClr val="8F00FF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sp>
        <p:nvSpPr>
          <p:cNvPr id="37" name="Заголовок"/>
          <p:cNvSpPr txBox="1"/>
          <p:nvPr/>
        </p:nvSpPr>
        <p:spPr>
          <a:xfrm>
            <a:off x="1479019" y="461163"/>
            <a:ext cx="10635428" cy="713424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>
              <a:lnSpc>
                <a:spcPct val="85000"/>
              </a:lnSpc>
            </a:pPr>
            <a:r>
              <a:rPr lang="ru-RU" sz="54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</a:t>
            </a:r>
            <a:r>
              <a:rPr lang="ru-RU" sz="20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       </a:t>
            </a:r>
            <a:r>
              <a:rPr lang="ru-RU" sz="54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2.0</a:t>
            </a:r>
            <a:endParaRPr sz="54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43" name="Рисунок 42" hidden="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2949" y="5599072"/>
            <a:ext cx="891221" cy="891221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446" y="5620661"/>
            <a:ext cx="802393" cy="802393"/>
          </a:xfrm>
          <a:prstGeom prst="rect">
            <a:avLst/>
          </a:prstGeom>
          <a:noFill/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106" y="2123426"/>
            <a:ext cx="854404" cy="854404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330" y="3796368"/>
            <a:ext cx="910180" cy="910180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16747" y="5410770"/>
            <a:ext cx="1022984" cy="1022984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3833946"/>
            <a:ext cx="862365" cy="862365"/>
          </a:xfrm>
          <a:prstGeom prst="rect">
            <a:avLst/>
          </a:prstGeom>
        </p:spPr>
      </p:pic>
      <p:pic>
        <p:nvPicPr>
          <p:cNvPr id="63" name="Рисунок 62" hidden="1"/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7661" y="5507909"/>
            <a:ext cx="982384" cy="982384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2175357"/>
            <a:ext cx="812097" cy="8120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51" name="Группа 50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2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3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4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7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8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9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0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1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2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3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4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5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6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7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8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9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0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1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2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3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4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5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1917627" y="1791831"/>
            <a:ext cx="6514155" cy="294447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1600" b="1" dirty="0">
                <a:latin typeface="Gilroy" panose="020B0604020202020204" charset="-52"/>
                <a:cs typeface="Microsoft Sans Serif" panose="020B0604020202020204"/>
              </a:rPr>
              <a:t>Проблемы, которые решает проект:</a:t>
            </a:r>
          </a:p>
          <a:p>
            <a:pPr marL="298450" indent="-285750">
              <a:buFontTx/>
              <a:buChar char="-"/>
            </a:pPr>
            <a:r>
              <a:rPr lang="ru-RU" sz="1600" dirty="0">
                <a:latin typeface="Gilroy" panose="020B0604020202020204" charset="-52"/>
                <a:cs typeface="Microsoft Sans Serif" panose="020B0604020202020204"/>
              </a:rPr>
              <a:t>Позволяет клиентам ознакомиться с результатами опытов, </a:t>
            </a:r>
            <a:br>
              <a:rPr lang="ru-RU" sz="1600" dirty="0">
                <a:latin typeface="Gilroy" panose="020B0604020202020204" charset="-52"/>
                <a:cs typeface="Microsoft Sans Serif" panose="020B0604020202020204"/>
              </a:rPr>
            </a:br>
            <a:r>
              <a:rPr lang="ru-RU" sz="1600" dirty="0">
                <a:latin typeface="Gilroy" panose="020B0604020202020204" charset="-52"/>
                <a:cs typeface="Microsoft Sans Serif" panose="020B0604020202020204"/>
              </a:rPr>
              <a:t>не затрачивая временной и финансовый ресурс</a:t>
            </a:r>
          </a:p>
          <a:p>
            <a:pPr marL="298450" indent="-285750">
              <a:buFontTx/>
              <a:buChar char="-"/>
            </a:pPr>
            <a:r>
              <a:rPr lang="ru-RU" sz="1600" dirty="0">
                <a:latin typeface="Gilroy" panose="020B0604020202020204" charset="-52"/>
                <a:cs typeface="Microsoft Sans Serif" panose="020B0604020202020204"/>
              </a:rPr>
              <a:t>Экономит финансовый ресурс компании, которая будет использовать данный виртуальный тур, т.к заменяет большое количество очных посещений</a:t>
            </a:r>
          </a:p>
          <a:p>
            <a:pPr marL="298450" indent="-285750">
              <a:buFontTx/>
              <a:buChar char="-"/>
            </a:pPr>
            <a:r>
              <a:rPr lang="ru-RU" sz="1600" dirty="0">
                <a:latin typeface="Gilroy" panose="020B0604020202020204" charset="-52"/>
                <a:cs typeface="Microsoft Sans Serif" panose="020B0604020202020204"/>
              </a:rPr>
              <a:t>Повышает доверие и лояльность к бренду, </a:t>
            </a:r>
            <a:r>
              <a:rPr lang="ru-RU" sz="1600" dirty="0" err="1">
                <a:latin typeface="Gilroy" panose="020B0604020202020204" charset="-52"/>
                <a:cs typeface="Microsoft Sans Serif" panose="020B0604020202020204"/>
              </a:rPr>
              <a:t>засчет</a:t>
            </a:r>
            <a:r>
              <a:rPr lang="ru-RU" sz="1600" dirty="0">
                <a:latin typeface="Gilroy" panose="020B0604020202020204" charset="-52"/>
                <a:cs typeface="Microsoft Sans Serif" panose="020B0604020202020204"/>
              </a:rPr>
              <a:t> ощущения честности и прозрачности бизнеса</a:t>
            </a:r>
          </a:p>
          <a:p>
            <a:pPr marL="298450" indent="-285750">
              <a:buFontTx/>
              <a:buChar char="-"/>
            </a:pPr>
            <a:r>
              <a:rPr lang="ru-RU" sz="1600" dirty="0">
                <a:latin typeface="Gilroy" panose="020B0604020202020204" charset="-52"/>
                <a:cs typeface="Microsoft Sans Serif" panose="020B0604020202020204"/>
              </a:rPr>
              <a:t>Привлекает новых клиентов</a:t>
            </a:r>
          </a:p>
          <a:p>
            <a:pPr marL="298450" indent="-285750">
              <a:buFontTx/>
              <a:buChar char="-"/>
            </a:pPr>
            <a:r>
              <a:rPr lang="ru-RU" sz="1600" dirty="0">
                <a:latin typeface="Gilroy" panose="020B0604020202020204" charset="-52"/>
                <a:cs typeface="Microsoft Sans Serif" panose="020B0604020202020204"/>
              </a:rPr>
              <a:t>Позволяет выделиться на фоне конкурентов</a:t>
            </a:r>
          </a:p>
          <a:p>
            <a:pPr marL="12700" marR="637540"/>
            <a:endParaRPr lang="ru-RU" sz="1600" dirty="0">
              <a:latin typeface="Gilroy-ExtraBold" panose="00000600000000000000" charset="-52"/>
              <a:cs typeface="Microsoft Sans Serif" panose="020B0604020202020204"/>
            </a:endParaRPr>
          </a:p>
          <a:p>
            <a:pPr marL="12700" marR="637540"/>
            <a:endParaRPr sz="1485" dirty="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21462" y="961917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АКТУАЛЬНОСТЬ ПРОЕКТА</a:t>
            </a:r>
            <a:endParaRPr sz="3600" dirty="0">
              <a:latin typeface="Gilroy-ExtraBold" panose="00000600000000000000" charset="-52"/>
              <a:cs typeface="Arial" panose="020B0604020202020204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sz="179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" y="3689919"/>
            <a:ext cx="4094270" cy="2894777"/>
          </a:xfrm>
          <a:prstGeom prst="rect">
            <a:avLst/>
          </a:prstGeom>
        </p:spPr>
      </p:pic>
      <p:pic>
        <p:nvPicPr>
          <p:cNvPr id="49" name="Лого ГУУ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847" y="351619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14879" y="3942896"/>
            <a:ext cx="752853" cy="752853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51633" y="451410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8923" y="2107050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6451" y="2081066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854035"/>
            <a:ext cx="933759" cy="933759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5230" y="2108180"/>
            <a:ext cx="933759" cy="933759"/>
          </a:xfrm>
          <a:prstGeom prst="rect">
            <a:avLst/>
          </a:prstGeom>
        </p:spPr>
      </p:pic>
      <p:pic>
        <p:nvPicPr>
          <p:cNvPr id="50" name="Рисунок 49" hidden="1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50" name="Группа 49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2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3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7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8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9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0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1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2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3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4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5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6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7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8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9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0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1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2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3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4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2870" y="927346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РЕШЕНИЕ</a:t>
            </a:r>
            <a:endParaRPr lang="ru-RU" sz="3600" dirty="0">
              <a:latin typeface="Gilroy-ExtraBold" panose="00000600000000000000" charset="-52"/>
              <a:cs typeface="Arial" panose="020B0604020202020204"/>
            </a:endParaRPr>
          </a:p>
        </p:txBody>
      </p:sp>
      <p:sp>
        <p:nvSpPr>
          <p:cNvPr id="16" name="Название пр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sz="179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5" name="Лого ГУУ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969" y="2914505"/>
            <a:ext cx="4636874" cy="3676974"/>
          </a:xfrm>
          <a:prstGeom prst="rect">
            <a:avLst/>
          </a:prstGeom>
        </p:spPr>
      </p:pic>
      <p:sp>
        <p:nvSpPr>
          <p:cNvPr id="39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42" name="Рисунок 41" hidden="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460466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/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47363" y="3922911"/>
            <a:ext cx="812097" cy="812097"/>
          </a:xfrm>
          <a:prstGeom prst="rect">
            <a:avLst/>
          </a:prstGeom>
        </p:spPr>
      </p:pic>
      <p:sp>
        <p:nvSpPr>
          <p:cNvPr id="3" name="Описание"/>
          <p:cNvSpPr txBox="1"/>
          <p:nvPr/>
        </p:nvSpPr>
        <p:spPr>
          <a:xfrm>
            <a:off x="695325" y="1550833"/>
            <a:ext cx="7372350" cy="146714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1600" dirty="0">
                <a:latin typeface="Gilroy" panose="020B0604020202020204" charset="-52"/>
                <a:cs typeface="Microsoft Sans Serif" panose="020B0604020202020204"/>
              </a:rPr>
              <a:t>Виртуальный тур предполагает создание интерактивного маршрута по демонстрационным площадкам. Он объединит в себе все площадки компании и предоставит клиенту возможность подробно рассмотреть поля и изучить информацию. Тур будет адаптирован под мобильные устройства и под персональный компьютер. </a:t>
            </a:r>
            <a:br>
              <a:rPr lang="ru-RU" sz="1600" dirty="0">
                <a:latin typeface="Gilroy-ExtraBold" panose="00000600000000000000" charset="-52"/>
                <a:cs typeface="Microsoft Sans Serif" panose="020B0604020202020204"/>
              </a:rPr>
            </a:br>
            <a:endParaRPr sz="1485" dirty="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8875" y="2781471"/>
            <a:ext cx="443551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/>
            <a:r>
              <a:rPr lang="ru-RU" sz="1600" dirty="0">
                <a:latin typeface="Gilroy" panose="020B0604020202020204" charset="-52"/>
                <a:cs typeface="Microsoft Sans Serif" panose="020B0604020202020204"/>
              </a:rPr>
              <a:t>Для каждого поля планируется создать схему для удобной навигации и изучения интересующих частей поля с помощью системы AJAX, которая позволит пользователю перемещаться по полю и открывать различные элементы тура без перезагрузки страницы, что увеличит время посещения и глубину просмотра. </a:t>
            </a:r>
            <a:br>
              <a:rPr lang="ru-RU" sz="1600" dirty="0">
                <a:latin typeface="Gilroy" panose="020B0604020202020204" charset="-52"/>
                <a:cs typeface="Microsoft Sans Serif" panose="020B0604020202020204"/>
              </a:rPr>
            </a:br>
            <a:r>
              <a:rPr lang="ru-RU" sz="1600" dirty="0">
                <a:latin typeface="Gilroy" panose="020B0604020202020204" charset="-52"/>
                <a:cs typeface="Microsoft Sans Serif" panose="020B0604020202020204"/>
              </a:rPr>
              <a:t>В левом нижнем углу будет размещена кнопка, при нажатии на которую откроется карта выбранной ранее площадки.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50" name="Группа 49"/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1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2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3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7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8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9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0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1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2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3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4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5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6" name="object 16"/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7" name="object 4"/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8" name="object 5"/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9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0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1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2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3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4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06088" y="942564"/>
            <a:ext cx="8460785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600" b="1" cap="all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Визуализация продукта</a:t>
            </a:r>
            <a:endParaRPr sz="3600" cap="all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5" name="Лого ГУУ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Описание"/>
          <p:cNvSpPr txBox="1"/>
          <p:nvPr/>
        </p:nvSpPr>
        <p:spPr>
          <a:xfrm>
            <a:off x="695325" y="1793886"/>
            <a:ext cx="7495774" cy="146714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1600" dirty="0">
                <a:latin typeface="Gilroy" panose="020B0604020202020204" charset="-52"/>
                <a:cs typeface="Microsoft Sans Serif" panose="020B0604020202020204"/>
              </a:rPr>
              <a:t>Что из себя представляет ваше изобретение?</a:t>
            </a:r>
          </a:p>
          <a:p>
            <a:pPr marL="12700"/>
            <a:endParaRPr lang="ru-RU" sz="1600" dirty="0">
              <a:latin typeface="Gilroy" panose="020B0604020202020204" charset="-52"/>
              <a:cs typeface="Microsoft Sans Serif" panose="020B0604020202020204"/>
            </a:endParaRPr>
          </a:p>
          <a:p>
            <a:pPr marL="12700"/>
            <a:r>
              <a:rPr lang="ru-RU" sz="1600" dirty="0">
                <a:latin typeface="Gilroy" panose="020B0604020202020204" charset="-52"/>
                <a:cs typeface="Microsoft Sans Serif" panose="020B0604020202020204"/>
              </a:rPr>
              <a:t>- По ссылке ниже можно изучить тестовую версию виртуального тура, подготовленную для одного из полевых городов</a:t>
            </a:r>
            <a:endParaRPr lang="ru-RU" sz="1600" b="1" u="sng" dirty="0">
              <a:latin typeface="Gilroy" panose="020B0604020202020204" charset="-52"/>
              <a:cs typeface="Microsoft Sans Serif" panose="020B0604020202020204"/>
            </a:endParaRPr>
          </a:p>
          <a:p>
            <a:pPr marL="12700"/>
            <a:endParaRPr lang="ru-RU" sz="1600" dirty="0">
              <a:latin typeface="Gilroy-ExtraBold" panose="00000600000000000000" charset="-52"/>
              <a:cs typeface="Microsoft Sans Serif" panose="020B0604020202020204"/>
            </a:endParaRPr>
          </a:p>
          <a:p>
            <a:pPr marL="12700" marR="938530"/>
            <a:endParaRPr sz="1485" dirty="0">
              <a:latin typeface="Microsoft Sans Serif" panose="020B0604020202020204"/>
              <a:cs typeface="Microsoft Sans Serif" panose="020B0604020202020204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6000" contrast="-14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61949" y="1701997"/>
            <a:ext cx="2439676" cy="3448378"/>
          </a:xfrm>
          <a:prstGeom prst="rect">
            <a:avLst/>
          </a:prstGeom>
        </p:spPr>
      </p:pic>
      <p:sp>
        <p:nvSpPr>
          <p:cNvPr id="39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42" name="Рисунок 41" hidden="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62355" y="3937903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9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49289"/>
            <a:ext cx="933759" cy="9337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6277" y="2891700"/>
            <a:ext cx="6143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Gilroy" panose="00000500000000000000" pitchFamily="2" charset="-52"/>
                <a:hlinkClick r:id="rId21"/>
              </a:rPr>
              <a:t>Virtual tour – 0</a:t>
            </a:r>
            <a:endParaRPr lang="en-US" dirty="0">
              <a:latin typeface="Gilroy" panose="00000500000000000000" pitchFamily="2" charset="-52"/>
            </a:endParaRPr>
          </a:p>
        </p:txBody>
      </p:sp>
      <p:sp>
        <p:nvSpPr>
          <p:cNvPr id="7" name="Название пректа"/>
          <p:cNvSpPr txBox="1"/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80" b="1" i="0" kern="1200">
                <a:solidFill>
                  <a:schemeClr val="bg1"/>
                </a:solidFill>
                <a:latin typeface="Trebuchet MS" panose="020B0603020202020204"/>
                <a:ea typeface="+mj-ea"/>
                <a:cs typeface="Trebuchet MS" panose="020B0603020202020204"/>
              </a:defRPr>
            </a:lvl1pPr>
          </a:lstStyle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lang="en-US" sz="179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" name="Рисунок 1" descr="Изображение выглядит как на открытом воздухе, облако, трава, небо&#10;&#10;Автоматически созданное описание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91527" y="3348055"/>
            <a:ext cx="5940425" cy="29425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49" name="Группа 48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1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2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4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5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6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7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8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9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0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1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2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3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6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7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8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9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0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1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2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3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0445" y="1048250"/>
            <a:ext cx="795240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ПРОРАБОТКА ИДЕИ ПРОЕКТА</a:t>
            </a:r>
            <a:endParaRPr sz="360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5" name="Лого ГУУ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958" y="3232306"/>
            <a:ext cx="3359173" cy="3359173"/>
          </a:xfrm>
          <a:prstGeom prst="rect">
            <a:avLst/>
          </a:prstGeom>
        </p:spPr>
      </p:pic>
      <p:sp>
        <p:nvSpPr>
          <p:cNvPr id="36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3994" y="2127184"/>
            <a:ext cx="834606" cy="834606"/>
          </a:xfrm>
          <a:prstGeom prst="rect">
            <a:avLst/>
          </a:prstGeom>
        </p:spPr>
      </p:pic>
      <p:pic>
        <p:nvPicPr>
          <p:cNvPr id="42" name="Рисунок 41" hidden="1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8699" y="377376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4426" y="3928336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/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12" name="Text Placeholder 3"/>
          <p:cNvSpPr txBox="1"/>
          <p:nvPr/>
        </p:nvSpPr>
        <p:spPr>
          <a:xfrm>
            <a:off x="310445" y="1665771"/>
            <a:ext cx="6830835" cy="845621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  <a:latin typeface="Gilroy" panose="00000500000000000000" pitchFamily="2" charset="-52"/>
                <a:ea typeface="+mj-ea"/>
                <a:cs typeface="+mj-cs"/>
              </a:rPr>
              <a:t>Целевая аудитория - руководители агрохолдингов</a:t>
            </a:r>
            <a:endParaRPr lang="en-US" sz="2000" dirty="0">
              <a:solidFill>
                <a:srgbClr val="002060"/>
              </a:solidFill>
              <a:latin typeface="Gilroy" panose="00000500000000000000" pitchFamily="2" charset="-52"/>
              <a:ea typeface="+mj-ea"/>
              <a:cs typeface="+mj-cs"/>
            </a:endParaRPr>
          </a:p>
        </p:txBody>
      </p:sp>
      <p:grpSp>
        <p:nvGrpSpPr>
          <p:cNvPr id="13" name="Group 39"/>
          <p:cNvGrpSpPr/>
          <p:nvPr/>
        </p:nvGrpSpPr>
        <p:grpSpPr>
          <a:xfrm>
            <a:off x="452574" y="2199004"/>
            <a:ext cx="3989365" cy="518617"/>
            <a:chOff x="1295489" y="0"/>
            <a:chExt cx="3421695" cy="1314327"/>
          </a:xfrm>
          <a:solidFill>
            <a:schemeClr val="accent2"/>
          </a:solidFill>
        </p:grpSpPr>
        <p:sp>
          <p:nvSpPr>
            <p:cNvPr id="14" name="Rectangle: Rounded Corners 40"/>
            <p:cNvSpPr/>
            <p:nvPr/>
          </p:nvSpPr>
          <p:spPr>
            <a:xfrm>
              <a:off x="1295489" y="0"/>
              <a:ext cx="3421695" cy="1314327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  <a:effectLst/>
          </p:spPr>
          <p:txBody>
            <a:bodyPr/>
            <a:lstStyle/>
            <a:p>
              <a:endParaRPr lang="ru-RU">
                <a:latin typeface="Gilroy" panose="00000500000000000000" pitchFamily="2" charset="-52"/>
              </a:endParaRPr>
            </a:p>
          </p:txBody>
        </p:sp>
        <p:sp>
          <p:nvSpPr>
            <p:cNvPr id="17" name="Rectangle: Rounded Corners 4"/>
            <p:cNvSpPr txBox="1"/>
            <p:nvPr/>
          </p:nvSpPr>
          <p:spPr>
            <a:xfrm>
              <a:off x="1333984" y="38495"/>
              <a:ext cx="3344705" cy="1237337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38100" tIns="25400" rIns="38100" bIns="2540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" panose="00000500000000000000" pitchFamily="2" charset="-52"/>
                </a:rPr>
                <a:t>Ценности: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" panose="00000500000000000000" pitchFamily="2" charset="-52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52575" y="2774539"/>
            <a:ext cx="44079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A0086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Успешное ведение бизнеса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A0086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Слаженная работа компании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A0086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Грамотное распределение ресурсов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A0086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Высокий урожай</a:t>
            </a:r>
          </a:p>
        </p:txBody>
      </p:sp>
      <p:grpSp>
        <p:nvGrpSpPr>
          <p:cNvPr id="21" name="Group 47"/>
          <p:cNvGrpSpPr/>
          <p:nvPr/>
        </p:nvGrpSpPr>
        <p:grpSpPr>
          <a:xfrm>
            <a:off x="495024" y="4088651"/>
            <a:ext cx="3989365" cy="518617"/>
            <a:chOff x="1295489" y="0"/>
            <a:chExt cx="3421695" cy="1314327"/>
          </a:xfrm>
          <a:solidFill>
            <a:srgbClr val="1F2C8F"/>
          </a:solidFill>
        </p:grpSpPr>
        <p:sp>
          <p:nvSpPr>
            <p:cNvPr id="22" name="Rectangle: Rounded Corners 48"/>
            <p:cNvSpPr/>
            <p:nvPr/>
          </p:nvSpPr>
          <p:spPr>
            <a:xfrm>
              <a:off x="1295489" y="0"/>
              <a:ext cx="3421695" cy="1314327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  <a:effectLst/>
          </p:spPr>
          <p:txBody>
            <a:bodyPr/>
            <a:lstStyle/>
            <a:p>
              <a:endParaRPr lang="ru-RU">
                <a:latin typeface="Gilroy" panose="00000500000000000000" pitchFamily="2" charset="-52"/>
              </a:endParaRPr>
            </a:p>
          </p:txBody>
        </p:sp>
        <p:sp>
          <p:nvSpPr>
            <p:cNvPr id="23" name="Rectangle: Rounded Corners 4"/>
            <p:cNvSpPr txBox="1"/>
            <p:nvPr/>
          </p:nvSpPr>
          <p:spPr>
            <a:xfrm>
              <a:off x="1333984" y="38495"/>
              <a:ext cx="3344705" cy="1237337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38100" tIns="25400" rIns="38100" bIns="2540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" panose="00000500000000000000" pitchFamily="2" charset="-52"/>
                </a:rPr>
                <a:t>Инсайты: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" panose="00000500000000000000" pitchFamily="2" charset="-52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52575" y="4669998"/>
            <a:ext cx="34755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A0086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Возможность сбережения ресурсов, благодаря новым технологиям</a:t>
            </a:r>
          </a:p>
        </p:txBody>
      </p:sp>
      <p:sp>
        <p:nvSpPr>
          <p:cNvPr id="27" name="Название пр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sz="1790" dirty="0">
              <a:latin typeface="Gilroy-ExtraBold" panose="00000600000000000000" charset="-52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49" name="Группа 48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1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2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4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5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6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7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8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9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0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1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2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3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6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7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8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9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0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1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2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3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0445" y="1048250"/>
            <a:ext cx="795240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ПРОРАБОТКА ИДЕИ ПРОЕКТА</a:t>
            </a:r>
            <a:endParaRPr sz="360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5" name="Лого ГУУ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3994" y="2127184"/>
            <a:ext cx="834606" cy="834606"/>
          </a:xfrm>
          <a:prstGeom prst="rect">
            <a:avLst/>
          </a:prstGeom>
        </p:spPr>
      </p:pic>
      <p:pic>
        <p:nvPicPr>
          <p:cNvPr id="42" name="Рисунок 41" hidden="1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8699" y="377376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4426" y="3928336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/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12" name="Text Placeholder 3"/>
          <p:cNvSpPr txBox="1"/>
          <p:nvPr/>
        </p:nvSpPr>
        <p:spPr>
          <a:xfrm>
            <a:off x="310515" y="1665605"/>
            <a:ext cx="6830695" cy="46164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en-US" sz="2000" dirty="0">
                <a:solidFill>
                  <a:srgbClr val="002060"/>
                </a:solidFill>
                <a:latin typeface="Gilroy" panose="00000500000000000000" pitchFamily="2" charset="-52"/>
                <a:ea typeface="+mj-ea"/>
                <a:cs typeface="+mj-cs"/>
              </a:rPr>
              <a:t>Результаты опроса целевой аудитории</a:t>
            </a:r>
          </a:p>
        </p:txBody>
      </p:sp>
      <p:sp>
        <p:nvSpPr>
          <p:cNvPr id="27" name="Название пр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sz="1790" dirty="0">
              <a:latin typeface="Gilroy-ExtraBold" panose="00000600000000000000" charset="-52"/>
              <a:cs typeface="Arial" panose="020B0604020202020204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4401185" y="2131060"/>
          <a:ext cx="3536315" cy="2038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310515" y="2131060"/>
          <a:ext cx="3985895" cy="4175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4401185" y="4170045"/>
          <a:ext cx="3535680" cy="2160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49" name="Группа 48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1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2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4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5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6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7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8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9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0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1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2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3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6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7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8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9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0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1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2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3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0445" y="1048250"/>
            <a:ext cx="7952406" cy="563880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600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Таблица </a:t>
            </a:r>
            <a:r>
              <a:rPr lang="en-US" sz="3600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Lean Canvas</a:t>
            </a:r>
          </a:p>
        </p:txBody>
      </p:sp>
      <p:pic>
        <p:nvPicPr>
          <p:cNvPr id="35" name="Лого ГУУ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3994" y="2127184"/>
            <a:ext cx="834606" cy="834606"/>
          </a:xfrm>
          <a:prstGeom prst="rect">
            <a:avLst/>
          </a:prstGeom>
        </p:spPr>
      </p:pic>
      <p:pic>
        <p:nvPicPr>
          <p:cNvPr id="42" name="Рисунок 41" hidden="1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8699" y="377376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4426" y="3928336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/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27" name="Название пр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sz="1790" dirty="0">
              <a:latin typeface="Gilroy-ExtraBold" panose="00000600000000000000" charset="-52"/>
              <a:cs typeface="Arial" panose="020B0604020202020204"/>
            </a:endParaRPr>
          </a:p>
        </p:txBody>
      </p:sp>
      <p:graphicFrame>
        <p:nvGraphicFramePr>
          <p:cNvPr id="7" name="Таблица 6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81365418"/>
              </p:ext>
            </p:extLst>
          </p:nvPr>
        </p:nvGraphicFramePr>
        <p:xfrm>
          <a:off x="355600" y="1654177"/>
          <a:ext cx="7823200" cy="48647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2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2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4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46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672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Партнеры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Процессы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Уникальное ценностное предложение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 dirty="0">
                          <a:latin typeface="Gilroy" panose="020B0604020202020204" charset="-52"/>
                        </a:rPr>
                        <a:t>Отношения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Потребители/клиенты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903"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900" dirty="0">
                          <a:latin typeface="Gilroy" panose="020B0604020202020204" charset="-52"/>
                        </a:rPr>
                        <a:t>- Компании, предоставляющие оборудование для создания 3</a:t>
                      </a:r>
                      <a:r>
                        <a:rPr lang="en-US" altLang="en-US" sz="900" dirty="0">
                          <a:latin typeface="Gilroy" panose="020B0604020202020204" charset="-52"/>
                        </a:rPr>
                        <a:t>D</a:t>
                      </a:r>
                      <a:r>
                        <a:rPr lang="ru-RU" altLang="en-US" sz="900" dirty="0">
                          <a:latin typeface="Gilroy" panose="020B0604020202020204" charset="-52"/>
                        </a:rPr>
                        <a:t>- моделей и </a:t>
                      </a:r>
                      <a:r>
                        <a:rPr lang="ru-RU" altLang="en-US" sz="900" dirty="0" err="1">
                          <a:latin typeface="Gilroy" panose="020B0604020202020204" charset="-52"/>
                        </a:rPr>
                        <a:t>понарамных</a:t>
                      </a:r>
                      <a:r>
                        <a:rPr lang="ru-RU" altLang="en-US" sz="900" dirty="0">
                          <a:latin typeface="Gilroy" panose="020B0604020202020204" charset="-52"/>
                        </a:rPr>
                        <a:t> снимков и ПО</a:t>
                      </a:r>
                    </a:p>
                    <a:p>
                      <a:pPr>
                        <a:buNone/>
                      </a:pPr>
                      <a:r>
                        <a:rPr lang="ru-RU" altLang="en-US" sz="900" dirty="0">
                          <a:latin typeface="Gilroy" panose="020B0604020202020204" charset="-52"/>
                        </a:rPr>
                        <a:t>- Сельскохозяйственные компании, агрохолдинги, фермерские хозяйства</a:t>
                      </a:r>
                    </a:p>
                    <a:p>
                      <a:pPr>
                        <a:buNone/>
                      </a:pPr>
                      <a:r>
                        <a:rPr lang="ru-RU" altLang="en-US" sz="900" dirty="0">
                          <a:latin typeface="Gilroy" panose="020B0604020202020204" charset="-52"/>
                        </a:rPr>
                        <a:t>- Рекламные </a:t>
                      </a:r>
                      <a:r>
                        <a:rPr lang="ru-RU" altLang="en-US" sz="900" dirty="0" err="1">
                          <a:latin typeface="Gilroy" panose="020B0604020202020204" charset="-52"/>
                        </a:rPr>
                        <a:t>агенства</a:t>
                      </a:r>
                      <a:r>
                        <a:rPr lang="ru-RU" altLang="en-US" sz="900" dirty="0">
                          <a:latin typeface="Gilroy" panose="020B0604020202020204" charset="-52"/>
                        </a:rPr>
                        <a:t>, блогеры, </a:t>
                      </a:r>
                      <a:r>
                        <a:rPr lang="ru-RU" altLang="en-US" sz="900" dirty="0" err="1">
                          <a:latin typeface="Gilroy" panose="020B0604020202020204" charset="-52"/>
                        </a:rPr>
                        <a:t>инфлюенсеры</a:t>
                      </a:r>
                      <a:endParaRPr lang="ru-RU" altLang="en-US" sz="900" dirty="0">
                        <a:latin typeface="Gilroy" panose="020B0604020202020204" charset="-52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900" dirty="0">
                          <a:latin typeface="Gilroy" panose="020B0604020202020204" charset="-52"/>
                        </a:rPr>
                        <a:t>- Компании, предоставляющие облачные хранилища для данных, сервисы для </a:t>
                      </a:r>
                      <a:r>
                        <a:rPr lang="ru-RU" altLang="en-US" sz="900" dirty="0" err="1">
                          <a:latin typeface="Gilroy" panose="020B0604020202020204" charset="-52"/>
                        </a:rPr>
                        <a:t>прведения</a:t>
                      </a:r>
                      <a:r>
                        <a:rPr lang="ru-RU" altLang="en-US" sz="900" dirty="0">
                          <a:latin typeface="Gilroy" panose="020B0604020202020204" charset="-52"/>
                        </a:rPr>
                        <a:t> онлайн- презентаций и вебинаров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900">
                          <a:latin typeface="Gilroy" panose="020B0604020202020204" charset="-52"/>
                        </a:rPr>
                        <a:t>- Разработка туров</a:t>
                      </a:r>
                    </a:p>
                    <a:p>
                      <a:pPr>
                        <a:buNone/>
                      </a:pPr>
                      <a:r>
                        <a:rPr lang="ru-RU" altLang="en-US" sz="900">
                          <a:latin typeface="Gilroy" panose="020B0604020202020204" charset="-52"/>
                        </a:rPr>
                        <a:t>- Прдвижение</a:t>
                      </a:r>
                    </a:p>
                    <a:p>
                      <a:pPr>
                        <a:buNone/>
                      </a:pPr>
                      <a:r>
                        <a:rPr lang="ru-RU" altLang="en-US" sz="900">
                          <a:latin typeface="Gilroy" panose="020B0604020202020204" charset="-52"/>
                        </a:rPr>
                        <a:t>- Продажи</a:t>
                      </a:r>
                    </a:p>
                    <a:p>
                      <a:pPr>
                        <a:buNone/>
                      </a:pPr>
                      <a:r>
                        <a:rPr lang="ru-RU" altLang="en-US" sz="900">
                          <a:latin typeface="Gilroy" panose="020B0604020202020204" charset="-52"/>
                        </a:rPr>
                        <a:t>- Обслуживание клиентов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Высокая детализация: эффект присутствия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Интерактивность: самостоятельное перемещение по полю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Комплексность: сочетание </a:t>
                      </a:r>
                      <a:r>
                        <a:rPr lang="en-US" altLang="en-US" sz="1000">
                          <a:latin typeface="Gilroy" panose="020B0604020202020204" charset="-52"/>
                        </a:rPr>
                        <a:t>3D</a:t>
                      </a:r>
                      <a:r>
                        <a:rPr lang="ru-RU" altLang="en-US" sz="1000">
                          <a:latin typeface="Gilroy" panose="020B0604020202020204" charset="-52"/>
                        </a:rPr>
                        <a:t>-моделей, панорамных снимков и текстовой информации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Адаптивность: доступность на любых устройствах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Эффективность: экономия времени и ресурсов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 dirty="0">
                          <a:latin typeface="Gilroy" panose="020B0604020202020204" charset="-52"/>
                        </a:rPr>
                        <a:t>Персонализированный подход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 dirty="0">
                          <a:latin typeface="Gilroy" panose="020B0604020202020204" charset="-52"/>
                        </a:rPr>
                        <a:t>- Партнерство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 dirty="0">
                          <a:latin typeface="Gilroy" panose="020B0604020202020204" charset="-52"/>
                        </a:rPr>
                        <a:t>- Онлайн-поддержка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 dirty="0" err="1">
                          <a:latin typeface="Gilroy" panose="020B0604020202020204" charset="-52"/>
                        </a:rPr>
                        <a:t>Сельскохозяйчственные</a:t>
                      </a:r>
                      <a:r>
                        <a:rPr lang="ru-RU" altLang="en-US" sz="1000" dirty="0">
                          <a:latin typeface="Gilroy" panose="020B0604020202020204" charset="-52"/>
                        </a:rPr>
                        <a:t> компании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 dirty="0">
                          <a:latin typeface="Gilroy" panose="020B0604020202020204" charset="-52"/>
                        </a:rPr>
                        <a:t>- Инвесторы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 dirty="0">
                          <a:latin typeface="Gilroy" panose="020B0604020202020204" charset="-52"/>
                        </a:rPr>
                        <a:t>- Агрономы и специалисты сельскохозяйственной отрасли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 dirty="0">
                          <a:latin typeface="Gilroy" panose="020B0604020202020204" charset="-52"/>
                        </a:rPr>
                        <a:t>- Государственные органы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5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Ресурсы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Каналы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96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Человеческие ресурсы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Технологические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Информационные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Финансовые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Веб-сайт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Социальные сети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Выставки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Прямые продажи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544"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Расходы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Финансирование/доход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7626"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Заработная плата: самая большая статья расходов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Оборудование и ПО: покупка и аренда оборудовани я, лицензии на программне обеспечение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Маркетинг: реклама, участие в выставках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>
                          <a:latin typeface="Gilroy" panose="020B0604020202020204" charset="-52"/>
                        </a:rPr>
                        <a:t>- Облачные сервисы: хранение данных, проведение онлайн-презентаций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 dirty="0">
                          <a:latin typeface="Gilroy" panose="020B0604020202020204" charset="-52"/>
                        </a:rPr>
                        <a:t>- Продажа доступа к турам: единоразовая и абонентская плата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 dirty="0">
                          <a:latin typeface="Gilroy" panose="020B0604020202020204" charset="-52"/>
                        </a:rPr>
                        <a:t>- Дополнительные услуги:  аналитика данных, создание презентаций</a:t>
                      </a:r>
                    </a:p>
                    <a:p>
                      <a:pPr>
                        <a:buNone/>
                      </a:pPr>
                      <a:r>
                        <a:rPr lang="ru-RU" altLang="en-US" sz="1000" dirty="0">
                          <a:latin typeface="Gilroy" panose="020B0604020202020204" charset="-52"/>
                        </a:rPr>
                        <a:t>- Партнерские программы: получение процента от продаж партнеров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2287270" y="2235200"/>
            <a:ext cx="4011295" cy="39116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>
              <a:ln>
                <a:solidFill>
                  <a:schemeClr val="bg1">
                    <a:lumMod val="95000"/>
                  </a:schemeClr>
                </a:solidFill>
              </a:ln>
            </a:endParaRPr>
          </a:p>
        </p:txBody>
      </p:sp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58" name="Группа 57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9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0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1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84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5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6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7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8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9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90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91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92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93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8531151" y="-1354"/>
            <a:ext cx="3660849" cy="5133570"/>
            <a:chOff x="8540207" y="-1354"/>
            <a:chExt cx="3660849" cy="5133570"/>
          </a:xfrm>
        </p:grpSpPr>
        <p:sp>
          <p:nvSpPr>
            <p:cNvPr id="74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5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6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7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8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9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0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1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2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25773" y="923125"/>
            <a:ext cx="772295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Рынок. Объем рынка и динамика</a:t>
            </a:r>
            <a:endParaRPr sz="360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5" name="Лого ГУУ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Рисунок 47" hidden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9062" y="1711730"/>
            <a:ext cx="2441248" cy="3434047"/>
          </a:xfrm>
          <a:prstGeom prst="rect">
            <a:avLst/>
          </a:prstGeom>
        </p:spPr>
      </p:pic>
      <p:sp>
        <p:nvSpPr>
          <p:cNvPr id="49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50" name="Рисунок 49" hidden="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52" name="Рисунок 51" hidden="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7446" y="2065813"/>
            <a:ext cx="884766" cy="884766"/>
          </a:xfrm>
          <a:prstGeom prst="rect">
            <a:avLst/>
          </a:prstGeom>
        </p:spPr>
      </p:pic>
      <p:pic>
        <p:nvPicPr>
          <p:cNvPr id="54" name="Рисунок 53" hidden="1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6" name="Рисунок 55" hidden="1"/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57" name="Рисунок 56" hidden="1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8" name="Text Placeholder 3"/>
          <p:cNvSpPr txBox="1"/>
          <p:nvPr/>
        </p:nvSpPr>
        <p:spPr>
          <a:xfrm>
            <a:off x="223520" y="1602740"/>
            <a:ext cx="8182610" cy="513715"/>
          </a:xfrm>
          <a:prstGeom prst="rect">
            <a:avLst/>
          </a:prstGeom>
        </p:spPr>
        <p:txBody>
          <a:bodyPr vert="horz" lIns="91440" tIns="0" rIns="9144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rgbClr val="002060"/>
                </a:solidFill>
                <a:latin typeface="Gilroy" panose="00000500000000000000" pitchFamily="2" charset="-52"/>
                <a:ea typeface="+mj-ea"/>
                <a:cs typeface="+mj-cs"/>
              </a:rPr>
              <a:t>Оценка потенциала рынка по методу </a:t>
            </a:r>
            <a:r>
              <a:rPr lang="en-US" altLang="ru-RU" sz="2000" dirty="0">
                <a:solidFill>
                  <a:srgbClr val="002060"/>
                </a:solidFill>
                <a:latin typeface="Gilroy" panose="00000500000000000000" pitchFamily="2" charset="-52"/>
                <a:ea typeface="+mj-ea"/>
                <a:cs typeface="+mj-cs"/>
              </a:rPr>
              <a:t>PAM, TAM, SAM, SOM</a:t>
            </a:r>
            <a:r>
              <a:rPr lang="ru-RU" sz="2000" dirty="0">
                <a:solidFill>
                  <a:srgbClr val="002060"/>
                </a:solidFill>
                <a:latin typeface="Gilroy" panose="00000500000000000000" pitchFamily="2" charset="-52"/>
                <a:ea typeface="+mj-ea"/>
                <a:cs typeface="+mj-cs"/>
              </a:rPr>
              <a:t>, млн тонн</a:t>
            </a:r>
          </a:p>
        </p:txBody>
      </p:sp>
      <p:sp>
        <p:nvSpPr>
          <p:cNvPr id="11" name="Название пректа"/>
          <p:cNvSpPr txBox="1"/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80" b="1" i="0" kern="1200">
                <a:solidFill>
                  <a:schemeClr val="bg1"/>
                </a:solidFill>
                <a:latin typeface="Trebuchet MS" panose="020B0603020202020204"/>
                <a:ea typeface="+mj-ea"/>
                <a:cs typeface="Trebuchet MS" panose="020B0603020202020204"/>
              </a:defRPr>
            </a:lvl1pPr>
          </a:lstStyle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lang="en-US" sz="1790" dirty="0">
              <a:latin typeface="Gilroy-ExtraBold" panose="00000600000000000000" charset="-52"/>
              <a:cs typeface="Arial" panose="020B0604020202020204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035300" y="3519805"/>
            <a:ext cx="2559050" cy="2621915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9" name="Овал 8"/>
          <p:cNvSpPr/>
          <p:nvPr/>
        </p:nvSpPr>
        <p:spPr>
          <a:xfrm>
            <a:off x="3234055" y="4085590"/>
            <a:ext cx="2161540" cy="2056130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5" name="Овал 4"/>
          <p:cNvSpPr/>
          <p:nvPr/>
        </p:nvSpPr>
        <p:spPr>
          <a:xfrm>
            <a:off x="3705860" y="4937760"/>
            <a:ext cx="1217930" cy="12039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0" name="TextBox 6"/>
          <p:cNvSpPr txBox="1"/>
          <p:nvPr/>
        </p:nvSpPr>
        <p:spPr>
          <a:xfrm>
            <a:off x="3928745" y="2736850"/>
            <a:ext cx="7727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lang="ru-RU" sz="1800" b="0" i="0" u="none" strike="noStrike" kern="1200" spc="0" baseline="0">
                <a:solidFill>
                  <a:srgbClr val="2A008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pPr>
            <a:r>
              <a:rPr lang="en-US" altLang="ru-RU" sz="1400" kern="1200" dirty="0">
                <a:solidFill>
                  <a:schemeClr val="bg1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PAM</a:t>
            </a:r>
            <a:br>
              <a:rPr lang="en-US" altLang="ru-RU" sz="1400" kern="1200" dirty="0">
                <a:solidFill>
                  <a:schemeClr val="bg1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</a:br>
            <a:r>
              <a:rPr lang="en-US" altLang="ru-RU" sz="1400" kern="1200" dirty="0">
                <a:solidFill>
                  <a:schemeClr val="bg1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203</a:t>
            </a:r>
            <a:r>
              <a:rPr altLang="ru-RU" sz="1400" kern="1200" dirty="0">
                <a:solidFill>
                  <a:schemeClr val="bg1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,8 </a:t>
            </a:r>
          </a:p>
        </p:txBody>
      </p:sp>
      <p:sp>
        <p:nvSpPr>
          <p:cNvPr id="12" name="TextBox 6"/>
          <p:cNvSpPr txBox="1"/>
          <p:nvPr/>
        </p:nvSpPr>
        <p:spPr>
          <a:xfrm>
            <a:off x="3928745" y="3554730"/>
            <a:ext cx="7727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lang="ru-RU" sz="1800" b="0" i="0" u="none" strike="noStrike" kern="1200" spc="0" baseline="0">
                <a:solidFill>
                  <a:srgbClr val="2A008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pPr>
            <a:r>
              <a:rPr lang="en-US" altLang="ru-RU" sz="1400" kern="1200" dirty="0">
                <a:solidFill>
                  <a:schemeClr val="bg1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TAM</a:t>
            </a:r>
            <a:br>
              <a:rPr lang="en-US" altLang="ru-RU" sz="1400" kern="1200" dirty="0">
                <a:solidFill>
                  <a:schemeClr val="bg1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</a:br>
            <a:r>
              <a:rPr altLang="en-US" sz="1400" kern="1200" dirty="0">
                <a:solidFill>
                  <a:schemeClr val="bg1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59,8</a:t>
            </a:r>
            <a:r>
              <a:rPr altLang="ru-RU" sz="1400" kern="1200" dirty="0">
                <a:solidFill>
                  <a:schemeClr val="bg1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TextBox 6"/>
          <p:cNvSpPr txBox="1"/>
          <p:nvPr/>
        </p:nvSpPr>
        <p:spPr>
          <a:xfrm>
            <a:off x="3928745" y="4283075"/>
            <a:ext cx="7727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lang="ru-RU" sz="1800" b="0" i="0" u="none" strike="noStrike" kern="1200" spc="0" baseline="0">
                <a:solidFill>
                  <a:srgbClr val="2A008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pPr>
            <a:r>
              <a:rPr lang="en-US" altLang="ru-RU" sz="1400" kern="1200" dirty="0">
                <a:solidFill>
                  <a:schemeClr val="bg1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SAM</a:t>
            </a:r>
            <a:br>
              <a:rPr lang="en-US" altLang="ru-RU" sz="1400" kern="1200" dirty="0">
                <a:solidFill>
                  <a:schemeClr val="bg1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</a:br>
            <a:r>
              <a:rPr altLang="en-US" sz="1400" kern="1200" dirty="0">
                <a:solidFill>
                  <a:schemeClr val="bg1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45</a:t>
            </a:r>
            <a:r>
              <a:rPr altLang="ru-RU" sz="1400" kern="1200" dirty="0">
                <a:solidFill>
                  <a:schemeClr val="bg1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TextBox 6"/>
          <p:cNvSpPr txBox="1"/>
          <p:nvPr/>
        </p:nvSpPr>
        <p:spPr>
          <a:xfrm>
            <a:off x="3928745" y="5234940"/>
            <a:ext cx="7727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lang="ru-RU" sz="1800" b="0" i="0" u="none" strike="noStrike" kern="1200" spc="0" baseline="0">
                <a:solidFill>
                  <a:srgbClr val="2A008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pPr>
            <a:r>
              <a:rPr lang="en-US" altLang="ru-RU" sz="1400" kern="1200" dirty="0">
                <a:solidFill>
                  <a:schemeClr val="bg1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SOM</a:t>
            </a:r>
            <a:br>
              <a:rPr lang="en-US" altLang="ru-RU" sz="1400" kern="1200" dirty="0">
                <a:solidFill>
                  <a:schemeClr val="bg1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</a:br>
            <a:r>
              <a:rPr altLang="en-US" sz="1400" kern="1200" dirty="0">
                <a:solidFill>
                  <a:schemeClr val="bg1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50" name="Группа 49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2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3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7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8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9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0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1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2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3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4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5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6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7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8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9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0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1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2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3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4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24257" y="962812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КОНКУРЕНТЫ</a:t>
            </a:r>
            <a:endParaRPr lang="ru-RU" sz="360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5" name="Лого ГУУ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42" name="Рисунок 41" hidden="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5" name="Название пр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sz="1790" dirty="0">
              <a:latin typeface="Gilroy-ExtraBold" panose="00000600000000000000" charset="-52"/>
              <a:cs typeface="Arial" panose="020B0604020202020204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26114" y="1917998"/>
          <a:ext cx="7738387" cy="3233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3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9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42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9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1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3804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Syngenta RU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Bayer </a:t>
                      </a: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CropScience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BASF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Avgust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Наличие веб-сайта с мобильной версией + трафик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Да,</a:t>
                      </a:r>
                      <a:endParaRPr lang="en-US" sz="1000">
                        <a:effectLst/>
                        <a:latin typeface="Gilroy" panose="00000500000000000000" pitchFamily="2" charset="-5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~ </a:t>
                      </a: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3</a:t>
                      </a: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98</a:t>
                      </a: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 000</a:t>
                      </a: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 посетителей в месяц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Да,</a:t>
                      </a:r>
                      <a:endParaRPr lang="en-US" sz="1000">
                        <a:effectLst/>
                        <a:latin typeface="Gilroy" panose="00000500000000000000" pitchFamily="2" charset="-5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~ 104 000 посетителей в месяц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Да,</a:t>
                      </a:r>
                      <a:endParaRPr lang="en-US" sz="1000">
                        <a:effectLst/>
                        <a:latin typeface="Gilroy" panose="00000500000000000000" pitchFamily="2" charset="-5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~ </a:t>
                      </a: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23 6</a:t>
                      </a: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00 посетителей в месяц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Да,</a:t>
                      </a:r>
                      <a:endParaRPr lang="en-US" sz="1000">
                        <a:effectLst/>
                        <a:latin typeface="Gilroy" panose="00000500000000000000" pitchFamily="2" charset="-5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~ </a:t>
                      </a: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216 0</a:t>
                      </a: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00 посетителей в месяц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Присутствие в соцсетях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YouTube</a:t>
                      </a: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, </a:t>
                      </a: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Telegram</a:t>
                      </a: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, ВКонтакте, Яндекс.Дзен.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YouTube, Telegram, </a:t>
                      </a: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ВКонтакте</a:t>
                      </a: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.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YouTube, Telegram, </a:t>
                      </a: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ВКонтакте</a:t>
                      </a: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, </a:t>
                      </a: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Яндекс</a:t>
                      </a: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.</a:t>
                      </a: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Дзен</a:t>
                      </a:r>
                      <a:r>
                        <a:rPr lang="en-US" sz="1000" kern="1200">
                          <a:effectLst/>
                          <a:latin typeface="Gilroy" panose="00000500000000000000" pitchFamily="2" charset="-52"/>
                        </a:rPr>
                        <a:t>.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  <a:latin typeface="Gilroy" panose="00000500000000000000" pitchFamily="2" charset="-52"/>
                        </a:rPr>
                        <a:t>YouTube, Telegram, </a:t>
                      </a:r>
                      <a:r>
                        <a:rPr lang="ru-RU" sz="1000" kern="1200" dirty="0">
                          <a:effectLst/>
                          <a:latin typeface="Gilroy" panose="00000500000000000000" pitchFamily="2" charset="-52"/>
                        </a:rPr>
                        <a:t>ВКонтакте</a:t>
                      </a:r>
                      <a:r>
                        <a:rPr lang="en-US" sz="1000" kern="1200" dirty="0">
                          <a:effectLst/>
                          <a:latin typeface="Gilroy" panose="00000500000000000000" pitchFamily="2" charset="-52"/>
                        </a:rPr>
                        <a:t>, </a:t>
                      </a:r>
                      <a:r>
                        <a:rPr lang="ru-RU" sz="1000" kern="1200" dirty="0">
                          <a:effectLst/>
                          <a:latin typeface="Gilroy" panose="00000500000000000000" pitchFamily="2" charset="-52"/>
                        </a:rPr>
                        <a:t>Одноклассники</a:t>
                      </a:r>
                      <a:r>
                        <a:rPr lang="en-US" sz="1000" kern="1200" dirty="0">
                          <a:effectLst/>
                          <a:latin typeface="Gilroy" panose="00000500000000000000" pitchFamily="2" charset="-52"/>
                        </a:rPr>
                        <a:t>.</a:t>
                      </a:r>
                      <a:endParaRPr lang="en-US" sz="10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7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Публикуемый контент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 dirty="0">
                          <a:effectLst/>
                          <a:latin typeface="Gilroy" panose="00000500000000000000" pitchFamily="2" charset="-52"/>
                        </a:rPr>
                        <a:t>Каталог продукции, руководство, правила использования, погода, новости, информация о дистрибьюторах.</a:t>
                      </a:r>
                      <a:endParaRPr lang="en-US" sz="10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Продукция, информация о полевых испытаниях, анонсы мероприятий, маркетинговые материалы, техническая документация.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Продукция, каталоги, прогнозы погоды, новости компании, рекомендации по уходу за растениями, информация о дистрибьюторах.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Продукция, рекомендации по применению препаратов, схемы защиты растений, каталог вредных объектов, калькулятор рассадок, новости компании, контакты.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Количество онлайн-вебинаров и мероприятий в год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25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10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>
                          <a:effectLst/>
                          <a:latin typeface="Gilroy" panose="00000500000000000000" pitchFamily="2" charset="-52"/>
                        </a:rPr>
                        <a:t>1</a:t>
                      </a:r>
                      <a:endParaRPr lang="en-US" sz="10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 dirty="0">
                          <a:effectLst/>
                          <a:latin typeface="Gilroy" panose="00000500000000000000" pitchFamily="2" charset="-52"/>
                        </a:rPr>
                        <a:t>10</a:t>
                      </a:r>
                      <a:endParaRPr lang="en-US" sz="10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4" marR="6311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24257" y="5148609"/>
          <a:ext cx="7738387" cy="10535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7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8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7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04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93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Gilroy" panose="00000500000000000000" pitchFamily="2" charset="-52"/>
                        </a:rPr>
                        <a:t>Размещение подкастов</a:t>
                      </a:r>
                      <a:endParaRPr lang="en-US" sz="11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002060"/>
                          </a:solidFill>
                          <a:effectLst/>
                          <a:latin typeface="Gilroy" panose="00000500000000000000" pitchFamily="2" charset="-52"/>
                        </a:rPr>
                        <a:t>Да</a:t>
                      </a:r>
                      <a:endParaRPr lang="en-US" sz="1100" b="0">
                        <a:solidFill>
                          <a:srgbClr val="002060"/>
                        </a:solidFill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002060"/>
                          </a:solidFill>
                          <a:effectLst/>
                          <a:latin typeface="Gilroy" panose="00000500000000000000" pitchFamily="2" charset="-52"/>
                        </a:rPr>
                        <a:t>Нет</a:t>
                      </a:r>
                      <a:endParaRPr lang="en-US" sz="1100" b="0" dirty="0">
                        <a:solidFill>
                          <a:srgbClr val="002060"/>
                        </a:solidFill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002060"/>
                          </a:solidFill>
                          <a:effectLst/>
                          <a:latin typeface="Gilroy" panose="00000500000000000000" pitchFamily="2" charset="-52"/>
                        </a:rPr>
                        <a:t>Да</a:t>
                      </a:r>
                      <a:endParaRPr lang="en-US" sz="1100" b="0">
                        <a:solidFill>
                          <a:srgbClr val="002060"/>
                        </a:solidFill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002060"/>
                          </a:solidFill>
                          <a:effectLst/>
                          <a:latin typeface="Gilroy" panose="00000500000000000000" pitchFamily="2" charset="-52"/>
                        </a:rPr>
                        <a:t>Нет</a:t>
                      </a:r>
                      <a:endParaRPr lang="en-US" sz="1100" b="0" dirty="0">
                        <a:solidFill>
                          <a:srgbClr val="002060"/>
                        </a:solidFill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0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Gilroy" panose="00000500000000000000" pitchFamily="2" charset="-52"/>
                        </a:rPr>
                        <a:t>Электронная торговля (e-commerce) </a:t>
                      </a:r>
                      <a:endParaRPr lang="en-US" sz="11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Gilroy" panose="00000500000000000000" pitchFamily="2" charset="-52"/>
                        </a:rPr>
                        <a:t>Через дистрибьюторов</a:t>
                      </a:r>
                      <a:endParaRPr lang="en-US" sz="11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Gilroy" panose="00000500000000000000" pitchFamily="2" charset="-52"/>
                        </a:rPr>
                        <a:t>Через дистрибьюторов </a:t>
                      </a:r>
                      <a:endParaRPr lang="en-US" sz="11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Gilroy" panose="00000500000000000000" pitchFamily="2" charset="-52"/>
                        </a:rPr>
                        <a:t>Через дистрибьюторов</a:t>
                      </a:r>
                      <a:endParaRPr lang="en-US" sz="11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Gilroy" panose="00000500000000000000" pitchFamily="2" charset="-52"/>
                        </a:rPr>
                        <a:t>Через дистрибьюторов</a:t>
                      </a:r>
                      <a:endParaRPr lang="en-US" sz="11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93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Gilroy" panose="00000500000000000000" pitchFamily="2" charset="-52"/>
                        </a:rPr>
                        <a:t>SEO + </a:t>
                      </a:r>
                      <a:r>
                        <a:rPr lang="en-US" sz="1100" dirty="0" err="1">
                          <a:effectLst/>
                          <a:latin typeface="Gilroy" panose="00000500000000000000" pitchFamily="2" charset="-52"/>
                        </a:rPr>
                        <a:t>Онлайн</a:t>
                      </a:r>
                      <a:r>
                        <a:rPr lang="en-US" sz="1100" dirty="0"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Gilroy" panose="00000500000000000000" pitchFamily="2" charset="-52"/>
                        </a:rPr>
                        <a:t>баннеры</a:t>
                      </a:r>
                      <a:endParaRPr lang="en-US" sz="11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Gilroy" panose="00000500000000000000" pitchFamily="2" charset="-52"/>
                        </a:rPr>
                        <a:t>Да</a:t>
                      </a:r>
                      <a:endParaRPr lang="en-US" sz="11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Gilroy" panose="00000500000000000000" pitchFamily="2" charset="-52"/>
                        </a:rPr>
                        <a:t>Да</a:t>
                      </a:r>
                      <a:endParaRPr lang="en-US" sz="11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Gilroy" panose="00000500000000000000" pitchFamily="2" charset="-52"/>
                        </a:rPr>
                        <a:t>Да</a:t>
                      </a:r>
                      <a:endParaRPr lang="en-US" sz="11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Gilroy" panose="00000500000000000000" pitchFamily="2" charset="-52"/>
                        </a:rPr>
                        <a:t>Да</a:t>
                      </a:r>
                      <a:endParaRPr lang="en-US" sz="11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7478" y="1469821"/>
            <a:ext cx="75125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 lang="ru-RU" sz="1800" b="0" i="0" u="none" strike="noStrike" kern="1200" spc="0" baseline="0">
                <a:solidFill>
                  <a:srgbClr val="2A008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pPr>
            <a:r>
              <a:rPr lang="ru-RU" dirty="0">
                <a:solidFill>
                  <a:srgbClr val="2A0086"/>
                </a:solidFill>
                <a:latin typeface="Gilroy" panose="00000500000000000000" pitchFamily="2" charset="-52"/>
                <a:ea typeface="+mj-ea"/>
                <a:cs typeface="Arial" panose="020B0604020202020204" pitchFamily="34" charset="0"/>
              </a:rPr>
              <a:t>Бенчмаркинг конкурентов по их маркетинговой активности</a:t>
            </a:r>
            <a:endParaRPr lang="ru-RU" sz="1800" kern="1200" dirty="0">
              <a:solidFill>
                <a:srgbClr val="2A0086"/>
              </a:solidFill>
              <a:latin typeface="Gilroy" panose="00000500000000000000" pitchFamily="2" charset="-52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18" name="Группа 17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3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4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6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7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8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9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0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1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2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3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4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4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5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8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1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0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2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3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42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0445" y="1048250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200" b="1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БИЗНЕС-МОДЕЛЬ и ЮНИТ-ЭКОНОМИКА</a:t>
            </a:r>
            <a:endParaRPr sz="320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1377"/>
            <a:ext cx="3953930" cy="2795552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7264" y="2202145"/>
            <a:ext cx="752853" cy="752853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40461" y="2193253"/>
            <a:ext cx="802393" cy="802393"/>
          </a:xfrm>
          <a:prstGeom prst="rect">
            <a:avLst/>
          </a:prstGeom>
          <a:noFill/>
        </p:spPr>
      </p:pic>
      <p:pic>
        <p:nvPicPr>
          <p:cNvPr id="48" name="Рисунок 47" hidden="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/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54035" y="3913274"/>
            <a:ext cx="812097" cy="812097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59833" y="1977320"/>
          <a:ext cx="4091059" cy="2137373"/>
        </p:xfrm>
        <a:graphic>
          <a:graphicData uri="http://schemas.openxmlformats.org/drawingml/2006/table">
            <a:tbl>
              <a:tblPr firstRow="1" bandRow="1"/>
              <a:tblGrid>
                <a:gridCol w="2054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6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3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9pPr>
                    </a:lstStyle>
                    <a:p>
                      <a:pPr algn="ctr"/>
                      <a:r>
                        <a:rPr lang="ru-RU" sz="1200" dirty="0">
                          <a:latin typeface="+mj-lt"/>
                        </a:rPr>
                        <a:t>Наименование</a:t>
                      </a:r>
                    </a:p>
                  </a:txBody>
                  <a:tcPr marL="87967" marR="87967" marT="43983" marB="43983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A00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 panose="00000500000000000000"/>
                        </a:defRPr>
                      </a:lvl9pPr>
                    </a:lstStyle>
                    <a:p>
                      <a:pPr algn="ctr"/>
                      <a:r>
                        <a:rPr lang="ru-RU" sz="1200" dirty="0">
                          <a:latin typeface="+mj-lt"/>
                        </a:rPr>
                        <a:t>Стоимость</a:t>
                      </a:r>
                    </a:p>
                  </a:txBody>
                  <a:tcPr marL="87967" marR="87967" marT="43983" marB="43983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4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339"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kern="1200" dirty="0" err="1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Оплата</a:t>
                      </a:r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труда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Gilroy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729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500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Gilroy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339"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200" kern="1200" dirty="0" err="1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Затраты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медиаканалы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Gilroy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255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900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Gilroy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339"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kern="1200" dirty="0" err="1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Прочие</a:t>
                      </a:r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расходы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Gilroy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76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900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Gilroy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339"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kern="1200" dirty="0" err="1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Риски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Gilroy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281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222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Gilroy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339"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en-US" sz="1200" b="1" kern="1200" dirty="0">
                        <a:solidFill>
                          <a:schemeClr val="accent6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en-GB" sz="1200" b="1" kern="1200" dirty="0">
                        <a:solidFill>
                          <a:schemeClr val="accent6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5339"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Итого</a:t>
                      </a:r>
                      <a:endParaRPr lang="en-US" sz="1200" b="1" kern="1200" dirty="0">
                        <a:solidFill>
                          <a:srgbClr val="002060"/>
                        </a:solidFill>
                        <a:latin typeface="Gilroy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200" b="1" kern="1200" dirty="0">
                          <a:solidFill>
                            <a:srgbClr val="002060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343</a:t>
                      </a:r>
                      <a:r>
                        <a:rPr lang="ru-RU" sz="1200" b="1" kern="1200" dirty="0">
                          <a:solidFill>
                            <a:srgbClr val="002060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latin typeface="Gilroy" panose="00000500000000000000" pitchFamily="2" charset="-52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 txBox="1"/>
          <p:nvPr/>
        </p:nvSpPr>
        <p:spPr>
          <a:xfrm>
            <a:off x="265851" y="1577958"/>
            <a:ext cx="4545437" cy="32492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>
                <a:solidFill>
                  <a:srgbClr val="002060"/>
                </a:solidFill>
                <a:latin typeface="Gilroy" panose="00000500000000000000" pitchFamily="2" charset="-52"/>
                <a:ea typeface="+mj-ea"/>
                <a:cs typeface="+mj-cs"/>
              </a:rPr>
              <a:t>Затраты на создание тура</a:t>
            </a:r>
          </a:p>
        </p:txBody>
      </p:sp>
      <p:sp>
        <p:nvSpPr>
          <p:cNvPr id="5" name="Text Placeholder 3"/>
          <p:cNvSpPr txBox="1"/>
          <p:nvPr/>
        </p:nvSpPr>
        <p:spPr>
          <a:xfrm>
            <a:off x="265850" y="4191577"/>
            <a:ext cx="5971321" cy="32492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345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>
                <a:solidFill>
                  <a:srgbClr val="2A0086"/>
                </a:solidFill>
                <a:latin typeface="Gilroy" panose="00000500000000000000" pitchFamily="2" charset="-52"/>
                <a:ea typeface="+mj-ea"/>
                <a:cs typeface="+mj-cs"/>
              </a:rPr>
              <a:t>Ожидаемый охват: 100 000 посетителей в месяц</a:t>
            </a:r>
            <a:br>
              <a:rPr lang="ru-RU" sz="1600" dirty="0">
                <a:solidFill>
                  <a:srgbClr val="2A0086"/>
                </a:solidFill>
                <a:latin typeface="Gilroy" panose="00000500000000000000" pitchFamily="2" charset="-52"/>
                <a:ea typeface="+mj-ea"/>
                <a:cs typeface="+mj-cs"/>
              </a:rPr>
            </a:br>
            <a:r>
              <a:rPr lang="ru-RU" sz="1600" dirty="0">
                <a:solidFill>
                  <a:srgbClr val="2A0086"/>
                </a:solidFill>
                <a:latin typeface="Gilroy" panose="00000500000000000000" pitchFamily="2" charset="-52"/>
                <a:ea typeface="+mj-ea"/>
                <a:cs typeface="+mj-cs"/>
              </a:rPr>
              <a:t>Посещение бесплатное</a:t>
            </a:r>
            <a:endParaRPr lang="en-US" sz="1600" dirty="0">
              <a:solidFill>
                <a:srgbClr val="2A0086"/>
              </a:solidFill>
              <a:latin typeface="Gilroy" panose="00000500000000000000" pitchFamily="2" charset="-52"/>
              <a:ea typeface="+mj-ea"/>
              <a:cs typeface="+mj-cs"/>
            </a:endParaRPr>
          </a:p>
        </p:txBody>
      </p:sp>
      <p:sp>
        <p:nvSpPr>
          <p:cNvPr id="8" name="Название пректа"/>
          <p:cNvSpPr txBox="1"/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80" b="1" i="0" kern="1200">
                <a:solidFill>
                  <a:schemeClr val="bg1"/>
                </a:solidFill>
                <a:latin typeface="Trebuchet MS" panose="020B0603020202020204"/>
                <a:ea typeface="+mj-ea"/>
                <a:cs typeface="Trebuchet MS" panose="020B0603020202020204"/>
              </a:defRPr>
            </a:lvl1pPr>
          </a:lstStyle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lang="en-US" sz="1790" dirty="0">
              <a:latin typeface="Gilroy-ExtraBold" panose="00000600000000000000" charset="-52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18" name="Группа 17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3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4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6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7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8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9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0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1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2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3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4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4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5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8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1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0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2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3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42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0445" y="1048250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200" b="1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РИСКИ ПРОЕКТА</a:t>
            </a:r>
            <a:endParaRPr sz="320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7264" y="2202145"/>
            <a:ext cx="752853" cy="752853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40461" y="2193253"/>
            <a:ext cx="802393" cy="802393"/>
          </a:xfrm>
          <a:prstGeom prst="rect">
            <a:avLst/>
          </a:prstGeom>
          <a:noFill/>
        </p:spPr>
      </p:pic>
      <p:pic>
        <p:nvPicPr>
          <p:cNvPr id="48" name="Рисунок 47" hidden="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/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54035" y="3913274"/>
            <a:ext cx="812097" cy="812097"/>
          </a:xfrm>
          <a:prstGeom prst="rect">
            <a:avLst/>
          </a:prstGeom>
        </p:spPr>
      </p:pic>
      <p:sp>
        <p:nvSpPr>
          <p:cNvPr id="8" name="Название пректа"/>
          <p:cNvSpPr txBox="1"/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80" b="1" i="0" kern="1200">
                <a:solidFill>
                  <a:schemeClr val="bg1"/>
                </a:solidFill>
                <a:latin typeface="Trebuchet MS" panose="020B0603020202020204"/>
                <a:ea typeface="+mj-ea"/>
                <a:cs typeface="Trebuchet MS" panose="020B0603020202020204"/>
              </a:defRPr>
            </a:lvl1pPr>
          </a:lstStyle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lang="en-US" sz="179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6" name="Рисунок 1" descr="Изображение выглядит как текст, снимок экрана, диаграмма, Шрифт&#10;&#10;Автоматически созданное описание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45" y="1838325"/>
            <a:ext cx="7509199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18" name="Группа 17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3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4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6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7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8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9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0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1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2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3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4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4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5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8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1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0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2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3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42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0445" y="1048250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200" b="1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РИСКИ ПРОЕКТА</a:t>
            </a:r>
            <a:endParaRPr sz="320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7264" y="2202145"/>
            <a:ext cx="752853" cy="752853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40461" y="2193253"/>
            <a:ext cx="802393" cy="802393"/>
          </a:xfrm>
          <a:prstGeom prst="rect">
            <a:avLst/>
          </a:prstGeom>
          <a:noFill/>
        </p:spPr>
      </p:pic>
      <p:pic>
        <p:nvPicPr>
          <p:cNvPr id="48" name="Рисунок 47" hidden="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/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54035" y="3913274"/>
            <a:ext cx="812097" cy="812097"/>
          </a:xfrm>
          <a:prstGeom prst="rect">
            <a:avLst/>
          </a:prstGeom>
        </p:spPr>
      </p:pic>
      <p:sp>
        <p:nvSpPr>
          <p:cNvPr id="8" name="Название пректа"/>
          <p:cNvSpPr txBox="1"/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80" b="1" i="0" kern="1200">
                <a:solidFill>
                  <a:schemeClr val="bg1"/>
                </a:solidFill>
                <a:latin typeface="Trebuchet MS" panose="020B0603020202020204"/>
                <a:ea typeface="+mj-ea"/>
                <a:cs typeface="Trebuchet MS" panose="020B0603020202020204"/>
              </a:defRPr>
            </a:lvl1pPr>
          </a:lstStyle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lang="en-US" sz="1790" dirty="0">
              <a:latin typeface="Gilroy-ExtraBold" panose="00000600000000000000" charset="-52"/>
              <a:cs typeface="Arial" panose="020B0604020202020204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25382" y="1597628"/>
          <a:ext cx="7895927" cy="44310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3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8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53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84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Gilroy" panose="00000500000000000000" pitchFamily="2" charset="-52"/>
                        </a:rPr>
                        <a:t>№</a:t>
                      </a:r>
                      <a:endParaRPr lang="en-US" sz="9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Gilroy" panose="00000500000000000000" pitchFamily="2" charset="-52"/>
                        </a:rPr>
                        <a:t>Описание риска</a:t>
                      </a:r>
                      <a:endParaRPr lang="en-US" sz="9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Группа риска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Меры по минимизации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1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Gilroy" panose="00000500000000000000" pitchFamily="2" charset="-52"/>
                        </a:rPr>
                        <a:t>Некомпетентность подрядчиков</a:t>
                      </a:r>
                      <a:endParaRPr lang="en-US" sz="9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умеренный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Тщательный выбор подрядчиков, изучение отзывов и примеров работ, составление технического задания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2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Gilroy" panose="00000500000000000000" pitchFamily="2" charset="-52"/>
                        </a:rPr>
                        <a:t>Влияние госструктур и изменение законодательства</a:t>
                      </a:r>
                      <a:endParaRPr lang="en-US" sz="9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незначительный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Отслеживание законодательства, работа с юридической поддержкой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3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Опережение конкуернтами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умеренный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Отслеживание деятельности конкурентов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4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Технические сбои в работе виртуального тура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Gilroy" panose="00000500000000000000" pitchFamily="2" charset="-52"/>
                        </a:rPr>
                        <a:t>умеренный</a:t>
                      </a:r>
                      <a:endParaRPr lang="en-US" sz="9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Техническая поддержка виртуального тура со стороны </a:t>
                      </a:r>
                      <a:r>
                        <a:rPr lang="en-US" sz="900">
                          <a:effectLst/>
                          <a:latin typeface="Gilroy" panose="00000500000000000000" pitchFamily="2" charset="-52"/>
                        </a:rPr>
                        <a:t>IT</a:t>
                      </a: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-специалиста, оперативное устранение неполадок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5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Недостаточная техническая оснащенность подрядчиков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умеренный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Gilroy" panose="00000500000000000000" pitchFamily="2" charset="-52"/>
                        </a:rPr>
                        <a:t>Выбор подрядчиков на основании их технической оснащенности</a:t>
                      </a:r>
                      <a:endParaRPr lang="en-US" sz="9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6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Потеря доступка к ПО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критический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Gilroy" panose="00000500000000000000" pitchFamily="2" charset="-52"/>
                        </a:rPr>
                        <a:t>Выбор альтернативных программ и изучение условий </a:t>
                      </a:r>
                      <a:endParaRPr lang="en-US" sz="9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7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Вынужденное прекращение работы с подрядчиками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Gilroy" panose="00000500000000000000" pitchFamily="2" charset="-52"/>
                        </a:rPr>
                        <a:t>критический</a:t>
                      </a:r>
                      <a:endParaRPr lang="en-US" sz="9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Gilroy" panose="00000500000000000000" pitchFamily="2" charset="-52"/>
                        </a:rPr>
                        <a:t>Выбор альтернативных подрядчиков</a:t>
                      </a:r>
                      <a:endParaRPr lang="en-US" sz="9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4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8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Неверное распредение ресурсов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умеренный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Gilroy" panose="00000500000000000000" pitchFamily="2" charset="-52"/>
                        </a:rPr>
                        <a:t>Тщательное планирование ресурсов, выделение 12% от бюджета на покрытие рисков</a:t>
                      </a:r>
                      <a:endParaRPr lang="en-US" sz="9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31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9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Неверное распределение приоритетов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умеренный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Gilroy" panose="00000500000000000000" pitchFamily="2" charset="-52"/>
                        </a:rPr>
                        <a:t>Тщательное планирование приоритетов, готовность корректировки в ходе проекта, определение показателей эффективности</a:t>
                      </a:r>
                      <a:endParaRPr lang="en-US" sz="9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4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10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Задержка сроков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критический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Gilroy" panose="00000500000000000000" pitchFamily="2" charset="-52"/>
                        </a:rPr>
                        <a:t>Планирование </a:t>
                      </a:r>
                      <a:r>
                        <a:rPr lang="ru-RU" sz="900" dirty="0" err="1">
                          <a:effectLst/>
                          <a:latin typeface="Gilroy" panose="00000500000000000000" pitchFamily="2" charset="-52"/>
                        </a:rPr>
                        <a:t>временых</a:t>
                      </a:r>
                      <a:r>
                        <a:rPr lang="ru-RU" sz="900" dirty="0">
                          <a:effectLst/>
                          <a:latin typeface="Gilroy" panose="00000500000000000000" pitchFamily="2" charset="-52"/>
                        </a:rPr>
                        <a:t> ресурсов с учетом непредвиденных (форс-мажорных) обстоятельств </a:t>
                      </a:r>
                      <a:endParaRPr lang="en-US" sz="9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4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11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Недостаточный контроль этапов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умеренный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Gilroy" panose="00000500000000000000" pitchFamily="2" charset="-52"/>
                        </a:rPr>
                        <a:t>Определение ответственного лица по каждому из этапов, предоставление отчетности</a:t>
                      </a:r>
                      <a:endParaRPr lang="en-US" sz="9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5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12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Недостаточная координация участников проекта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Gilroy" panose="00000500000000000000" pitchFamily="2" charset="-52"/>
                        </a:rPr>
                        <a:t>умеренный</a:t>
                      </a:r>
                      <a:endParaRPr lang="en-US" sz="90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Gilroy" panose="00000500000000000000" pitchFamily="2" charset="-52"/>
                        </a:rPr>
                        <a:t>Проведение регулярных встреч участников проекта, обмен информацией</a:t>
                      </a:r>
                      <a:endParaRPr lang="en-US" sz="900" dirty="0">
                        <a:effectLst/>
                        <a:latin typeface="Gilroy" panose="00000500000000000000" pitchFamily="2" charset="-52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57" marR="40257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18" name="Группа 17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3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4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6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7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8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9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0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1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2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3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4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4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5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8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1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0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2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23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42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0445" y="1048250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200" b="1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РИСКИ ПРОЕКТА</a:t>
            </a:r>
            <a:endParaRPr sz="320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7264" y="2202145"/>
            <a:ext cx="752853" cy="752853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40461" y="2193253"/>
            <a:ext cx="802393" cy="802393"/>
          </a:xfrm>
          <a:prstGeom prst="rect">
            <a:avLst/>
          </a:prstGeom>
          <a:noFill/>
        </p:spPr>
      </p:pic>
      <p:pic>
        <p:nvPicPr>
          <p:cNvPr id="48" name="Рисунок 47" hidden="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/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54035" y="3913274"/>
            <a:ext cx="812097" cy="812097"/>
          </a:xfrm>
          <a:prstGeom prst="rect">
            <a:avLst/>
          </a:prstGeom>
        </p:spPr>
      </p:pic>
      <p:sp>
        <p:nvSpPr>
          <p:cNvPr id="8" name="Название пректа"/>
          <p:cNvSpPr txBox="1"/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80" b="1" i="0" kern="1200">
                <a:solidFill>
                  <a:schemeClr val="bg1"/>
                </a:solidFill>
                <a:latin typeface="Trebuchet MS" panose="020B0603020202020204"/>
                <a:ea typeface="+mj-ea"/>
                <a:cs typeface="Trebuchet MS" panose="020B0603020202020204"/>
              </a:defRPr>
            </a:lvl1pPr>
          </a:lstStyle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lang="en-US" sz="179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" name="Рисунок 1" descr="Изображение выглядит как текст, снимок экрана, диаграмма, число&#10;&#10;Автоматически созданное описание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5"/>
          <a:stretch>
            <a:fillRect/>
          </a:stretch>
        </p:blipFill>
        <p:spPr bwMode="auto">
          <a:xfrm>
            <a:off x="611606" y="1687839"/>
            <a:ext cx="6640194" cy="453421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49" name="Группа 48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1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2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6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7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8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9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0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1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2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3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4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64" name="Группа 23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6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7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8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9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0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1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2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3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695325" y="1711730"/>
            <a:ext cx="7447648" cy="271582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endParaRPr lang="ru-RU" sz="1600" dirty="0">
              <a:latin typeface="Gilroy" panose="020B0604020202020204" charset="-52"/>
              <a:ea typeface="Raleway"/>
              <a:cs typeface="Raleway"/>
              <a:sym typeface="Raleway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ilroy" panose="020B0604020202020204" charset="-52"/>
                <a:sym typeface="Raleway"/>
              </a:rPr>
              <a:t>Проведен анализ рынка, микро и макро среды, анализ конкурентов и их коммуникационной активности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ilroy" panose="020B0604020202020204" charset="-52"/>
                <a:ea typeface="Raleway"/>
                <a:cs typeface="Raleway"/>
                <a:sym typeface="Raleway"/>
              </a:rPr>
              <a:t>Составлена целевая аудитория проекта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ilroy" panose="020B0604020202020204" charset="-52"/>
                <a:ea typeface="Raleway"/>
                <a:cs typeface="Raleway"/>
                <a:sym typeface="Raleway"/>
              </a:rPr>
              <a:t>Разработана авторская концепция виртуального тура и пробная версия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ilroy" panose="020B0604020202020204" charset="-52"/>
                <a:ea typeface="Raleway"/>
                <a:cs typeface="Raleway"/>
                <a:sym typeface="Raleway"/>
              </a:rPr>
              <a:t>Составлена структурная модель программы продвижения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ilroy" panose="020B0604020202020204" charset="-52"/>
                <a:sym typeface="Raleway"/>
              </a:rPr>
              <a:t>Составлены расчеты по затратам финансовых ресурсов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ilroy" panose="020B0604020202020204" charset="-52"/>
                <a:sym typeface="Raleway"/>
              </a:rPr>
              <a:t>Произведено планирование и оптимизация сроков проекта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ilroy" panose="020B0604020202020204" charset="-52"/>
                <a:sym typeface="Raleway"/>
              </a:rPr>
              <a:t>Оценены риски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ilroy" panose="020B0604020202020204" charset="-52"/>
                <a:sym typeface="Raleway"/>
              </a:rPr>
              <a:t>Спрогнозирована эффективность проекта</a:t>
            </a:r>
          </a:p>
          <a:p>
            <a:endParaRPr lang="ru-RU" sz="1600" dirty="0">
              <a:latin typeface="Gilroy-ExtraBold" panose="00000600000000000000" charset="-52"/>
              <a:ea typeface="Raleway"/>
              <a:cs typeface="Raleway"/>
              <a:sym typeface="Raleway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61728" y="951640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ТЕКУЩИЕ РЕЗУЛЬТАТЫ</a:t>
            </a:r>
            <a:endParaRPr sz="360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5" name="Лого ГУУ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40713" y="3210423"/>
            <a:ext cx="2247878" cy="3181348"/>
          </a:xfrm>
          <a:prstGeom prst="rect">
            <a:avLst/>
          </a:prstGeom>
        </p:spPr>
      </p:pic>
      <p:sp>
        <p:nvSpPr>
          <p:cNvPr id="5" name="Название пректа"/>
          <p:cNvSpPr txBox="1"/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80" b="1" i="0" kern="1200">
                <a:solidFill>
                  <a:schemeClr val="bg1"/>
                </a:solidFill>
                <a:latin typeface="Trebuchet MS" panose="020B0603020202020204"/>
                <a:ea typeface="+mj-ea"/>
                <a:cs typeface="Trebuchet MS" panose="020B0603020202020204"/>
              </a:defRPr>
            </a:lvl1pPr>
          </a:lstStyle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lang="en-US" sz="1790" dirty="0">
              <a:latin typeface="Gilroy-ExtraBold" panose="00000600000000000000" charset="-52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49" name="Группа 48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1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2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6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7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8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9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0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1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2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3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4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6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7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8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9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0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1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2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3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334963" y="1511823"/>
            <a:ext cx="6485425" cy="25360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ru-RU" sz="1600" dirty="0">
                <a:latin typeface="Gilroy-ExtraBold" panose="00000600000000000000" charset="-52"/>
                <a:ea typeface="Raleway"/>
                <a:cs typeface="Raleway"/>
                <a:sym typeface="Raleway"/>
              </a:rPr>
              <a:t>календарный план-график</a:t>
            </a:r>
            <a:endParaRPr sz="1485" dirty="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08163" y="940865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ПЛАНЫ РАЗВИТИЯ ПРОДУКТА</a:t>
            </a:r>
            <a:endParaRPr sz="360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5" name="Лого ГУУ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37" name="Рисунок 36" hidden="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2" name="Рисунок 41" hidden="1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sp>
        <p:nvSpPr>
          <p:cNvPr id="5" name="Название пр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sz="179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07975" y="1847850"/>
            <a:ext cx="7143750" cy="44005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49" name="Группа 48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1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2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6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7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8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9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0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1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2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3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4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6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7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8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9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0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1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2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3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334963" y="1511823"/>
            <a:ext cx="6485425" cy="25360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ru-RU" sz="1600" dirty="0">
                <a:latin typeface="Gilroy-ExtraBold" panose="00000600000000000000" charset="-52"/>
                <a:ea typeface="Raleway"/>
                <a:cs typeface="Raleway"/>
                <a:sym typeface="Raleway"/>
              </a:rPr>
              <a:t>календарный план-график</a:t>
            </a:r>
            <a:endParaRPr sz="1485" dirty="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08163" y="940865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ПЛАНЫ РАЗВИТИЯ ПРОДУКТА</a:t>
            </a:r>
            <a:endParaRPr sz="360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5" name="Лого ГУУ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37" name="Рисунок 36" hidden="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2" name="Рисунок 41" hidden="1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sp>
        <p:nvSpPr>
          <p:cNvPr id="5" name="Название пр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sz="179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07975" y="1841500"/>
            <a:ext cx="714375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49" name="Группа 48"/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1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2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6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7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8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9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0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1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2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3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4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/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6" name="object 4"/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7" name="object 5"/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8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9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0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1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2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3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302616" y="1853625"/>
            <a:ext cx="7860309" cy="123849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latin typeface="Gilroy" panose="020B0604020202020204" charset="-52"/>
                <a:cs typeface="Microsoft Sans Serif" panose="020B0604020202020204"/>
                <a:sym typeface="Raleway"/>
              </a:rPr>
              <a:t>Возможность создания собственных маршрутов и сохранения их 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Gilroy" panose="020B0604020202020204" charset="-52"/>
                <a:cs typeface="Microsoft Sans Serif" panose="020B0604020202020204"/>
                <a:sym typeface="Raleway"/>
              </a:rPr>
              <a:t>Поддержка различных языков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Gilroy" panose="020B0604020202020204" charset="-52"/>
                <a:cs typeface="Microsoft Sans Serif" panose="020B0604020202020204"/>
                <a:sym typeface="Raleway"/>
              </a:rPr>
              <a:t>Режим дополненной реальности для просмотра через </a:t>
            </a:r>
            <a:r>
              <a:rPr lang="en-US" sz="1600" dirty="0">
                <a:latin typeface="Gilroy" panose="020B0604020202020204" charset="-52"/>
                <a:cs typeface="Microsoft Sans Serif" panose="020B0604020202020204"/>
                <a:sym typeface="Raleway"/>
              </a:rPr>
              <a:t>VR </a:t>
            </a:r>
            <a:r>
              <a:rPr lang="ru-RU" sz="1600" dirty="0">
                <a:latin typeface="Gilroy" panose="020B0604020202020204" charset="-52"/>
                <a:cs typeface="Microsoft Sans Serif" panose="020B0604020202020204"/>
                <a:sym typeface="Raleway"/>
              </a:rPr>
              <a:t>очки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Gilroy" panose="020B0604020202020204" charset="-52"/>
                <a:cs typeface="Microsoft Sans Serif" panose="020B0604020202020204"/>
                <a:sym typeface="Raleway"/>
              </a:rPr>
              <a:t>Возможность сравнения данных с предыдущими периодами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Gilroy" panose="020B0604020202020204" charset="-52"/>
                <a:cs typeface="Microsoft Sans Serif" panose="020B0604020202020204"/>
                <a:sym typeface="Raleway"/>
              </a:rPr>
              <a:t>Добавление обучающих материалов</a:t>
            </a:r>
            <a:endParaRPr sz="1485" dirty="0">
              <a:latin typeface="Gilroy" panose="020B0604020202020204" charset="-52"/>
              <a:cs typeface="Microsoft Sans Serif" panose="020B0604020202020204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08163" y="940865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ПЛАНЫ РАЗВИТИЯ ПРОДУКТА</a:t>
            </a:r>
            <a:endParaRPr sz="3600" dirty="0">
              <a:latin typeface="Gilroy-ExtraBold" panose="00000600000000000000" charset="-52"/>
              <a:cs typeface="Arial" panose="020B0604020202020204"/>
            </a:endParaRPr>
          </a:p>
        </p:txBody>
      </p:sp>
      <p:pic>
        <p:nvPicPr>
          <p:cNvPr id="35" name="Лого ГУУ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37" name="Рисунок 36" hidden="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2" name="Рисунок 41" hidden="1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sp>
        <p:nvSpPr>
          <p:cNvPr id="5" name="Название пр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sz="1790" dirty="0">
              <a:latin typeface="Gilroy-ExtraBold" panose="00000600000000000000" charset="-52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grpSp>
        <p:nvGrpSpPr>
          <p:cNvPr id="64" name="Группа 63"/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/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6" name="object 4"/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7" name="object 5"/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8" name="object 12"/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69" name="object 15"/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0" name="object 14"/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1" name="object 16"/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2" name="object 3"/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3" name="object 4"/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/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1" name="object 17"/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52" name="object 15"/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 dirty="0"/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/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6" name="object 5"/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7" name="object 7"/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8" name="object 8"/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79" name="object 10"/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0" name="object 11"/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1" name="object 12"/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2" name="object 14"/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3" name="object 4"/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84" name="object 4"/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899" y="1717978"/>
            <a:ext cx="2441157" cy="3424737"/>
          </a:xfrm>
          <a:prstGeom prst="rect">
            <a:avLst/>
          </a:prstGeom>
        </p:spPr>
      </p:pic>
      <p:pic>
        <p:nvPicPr>
          <p:cNvPr id="35" name="Лого ГУУ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Заголовок"/>
          <p:cNvSpPr txBox="1"/>
          <p:nvPr/>
        </p:nvSpPr>
        <p:spPr>
          <a:xfrm>
            <a:off x="308543" y="990479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620">
              <a:spcBef>
                <a:spcPts val="80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0000600000000000000" charset="-52"/>
                <a:cs typeface="Arial" panose="020B0604020202020204"/>
              </a:rPr>
              <a:t>КОМАНДА СТАРТАПА</a:t>
            </a:r>
            <a:endParaRPr sz="3600" dirty="0">
              <a:latin typeface="Gilroy-ExtraBold" panose="00000600000000000000" charset="-52"/>
              <a:cs typeface="Arial" panose="020B0604020202020204"/>
            </a:endParaRPr>
          </a:p>
        </p:txBody>
      </p:sp>
      <p:sp>
        <p:nvSpPr>
          <p:cNvPr id="36" name="Тема"/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3175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0000600000000000000" charset="-52"/>
                <a:cs typeface="Trebuchet MS" panose="020B0603020202020204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0000600000000000000" charset="-52"/>
              <a:cs typeface="Trebuchet MS" panose="020B0603020202020204"/>
            </a:endParaRPr>
          </a:p>
        </p:txBody>
      </p:sp>
      <p:pic>
        <p:nvPicPr>
          <p:cNvPr id="37" name="Рисунок 36" hidden="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-4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/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0" contrast="-9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5" name="Название пректа"/>
          <p:cNvSpPr txBox="1"/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80" b="1" i="0" kern="1200">
                <a:solidFill>
                  <a:schemeClr val="bg1"/>
                </a:solidFill>
                <a:latin typeface="Trebuchet MS" panose="020B0603020202020204"/>
                <a:ea typeface="+mj-ea"/>
                <a:cs typeface="Trebuchet MS" panose="020B0603020202020204"/>
              </a:defRPr>
            </a:lvl1pPr>
          </a:lstStyle>
          <a:p>
            <a:pPr marL="7620">
              <a:lnSpc>
                <a:spcPct val="100000"/>
              </a:lnSpc>
              <a:spcBef>
                <a:spcPts val="70"/>
              </a:spcBef>
            </a:pPr>
            <a:r>
              <a:rPr lang="en-US" sz="179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AGRO360</a:t>
            </a:r>
            <a:endParaRPr lang="en-US" sz="1790" dirty="0">
              <a:latin typeface="Gilroy-ExtraBold" panose="00000600000000000000" charset="-52"/>
              <a:cs typeface="Arial" panose="020B0604020202020204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34963" y="1914720"/>
          <a:ext cx="7750704" cy="3136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0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4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3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61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75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№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Leader ID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 dirty="0">
                          <a:effectLst/>
                          <a:latin typeface="Gilroy" panose="00000500000000000000" pitchFamily="2" charset="-52"/>
                        </a:rPr>
                        <a:t>ФИО</a:t>
                      </a:r>
                      <a:endParaRPr lang="en-US" sz="1050" kern="100" dirty="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 dirty="0">
                          <a:effectLst/>
                          <a:latin typeface="Gilroy" panose="00000500000000000000" pitchFamily="2" charset="-52"/>
                        </a:rPr>
                        <a:t>Роль в проекте</a:t>
                      </a:r>
                      <a:endParaRPr lang="en-US" sz="1050" kern="100" dirty="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 dirty="0">
                          <a:effectLst/>
                          <a:latin typeface="Gilroy" panose="00000500000000000000" pitchFamily="2" charset="-52"/>
                        </a:rPr>
                        <a:t>Телефон, </a:t>
                      </a:r>
                      <a:endParaRPr lang="en-US" sz="1050" kern="100" dirty="0">
                        <a:effectLst/>
                        <a:latin typeface="Gilroy" panose="00000500000000000000" pitchFamily="2" charset="-52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 dirty="0">
                          <a:effectLst/>
                          <a:latin typeface="Gilroy" panose="00000500000000000000" pitchFamily="2" charset="-52"/>
                        </a:rPr>
                        <a:t>почта</a:t>
                      </a:r>
                      <a:endParaRPr lang="en-US" sz="1050" kern="100" dirty="0"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 dirty="0">
                          <a:effectLst/>
                          <a:latin typeface="Gilroy" panose="00000500000000000000" pitchFamily="2" charset="-52"/>
                        </a:rPr>
                        <a:t>Должность  </a:t>
                      </a:r>
                      <a:endParaRPr lang="en-US" sz="1050" kern="100" dirty="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 dirty="0">
                          <a:effectLst/>
                          <a:latin typeface="Gilroy" panose="00000500000000000000" pitchFamily="2" charset="-52"/>
                        </a:rPr>
                        <a:t>Опыт и </a:t>
                      </a:r>
                      <a:endParaRPr lang="en-US" sz="1050" kern="100" dirty="0">
                        <a:effectLst/>
                        <a:latin typeface="Gilroy" panose="00000500000000000000" pitchFamily="2" charset="-52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 dirty="0">
                          <a:effectLst/>
                          <a:latin typeface="Gilroy" panose="00000500000000000000" pitchFamily="2" charset="-52"/>
                        </a:rPr>
                        <a:t>квалификация</a:t>
                      </a:r>
                      <a:endParaRPr lang="en-US" sz="1050" kern="100" dirty="0"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88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1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 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Царькова Алёна Дмитриевна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Специалист по продажам B2B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89190162862, </a:t>
                      </a:r>
                      <a:r>
                        <a:rPr lang="en-US" sz="1050" kern="100">
                          <a:effectLst/>
                          <a:latin typeface="Gilroy" panose="00000500000000000000" pitchFamily="2" charset="-52"/>
                        </a:rPr>
                        <a:t>alona</a:t>
                      </a: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.</a:t>
                      </a:r>
                      <a:r>
                        <a:rPr lang="en-US" sz="1050" kern="100">
                          <a:effectLst/>
                          <a:latin typeface="Gilroy" panose="00000500000000000000" pitchFamily="2" charset="-52"/>
                        </a:rPr>
                        <a:t>tsarcova</a:t>
                      </a: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.</a:t>
                      </a:r>
                      <a:r>
                        <a:rPr lang="en-US" sz="1050" kern="100">
                          <a:effectLst/>
                          <a:latin typeface="Gilroy" panose="00000500000000000000" pitchFamily="2" charset="-52"/>
                        </a:rPr>
                        <a:t>ru</a:t>
                      </a: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@</a:t>
                      </a:r>
                      <a:r>
                        <a:rPr lang="en-US" sz="1050" kern="100">
                          <a:effectLst/>
                          <a:latin typeface="Gilroy" panose="00000500000000000000" pitchFamily="2" charset="-52"/>
                        </a:rPr>
                        <a:t>gmail</a:t>
                      </a: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.</a:t>
                      </a:r>
                      <a:r>
                        <a:rPr lang="en-US" sz="1050" kern="100">
                          <a:effectLst/>
                          <a:latin typeface="Gilroy" panose="00000500000000000000" pitchFamily="2" charset="-52"/>
                        </a:rPr>
                        <a:t>com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Маркетолог / Специалист по продажам B2B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1 год, Высшее образование в области маркетинга, бизнеса, экономики, коммуникаций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92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2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6443818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Захарова Екатерина Дмитриевна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Проектный менеджер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89851471152</a:t>
                      </a:r>
                      <a:b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</a:br>
                      <a:r>
                        <a:rPr lang="en-US" sz="1050" kern="100">
                          <a:effectLst/>
                          <a:latin typeface="Gilroy" panose="00000500000000000000" pitchFamily="2" charset="-52"/>
                        </a:rPr>
                        <a:t>ed.zakharova@yandex.ru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Проектный менеджер/ Руководитель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Высшее образование в области маркетинга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82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3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 dirty="0">
                          <a:effectLst/>
                          <a:latin typeface="Gilroy" panose="00000500000000000000" pitchFamily="2" charset="-52"/>
                        </a:rPr>
                        <a:t>100679</a:t>
                      </a:r>
                      <a:endParaRPr lang="en-US" sz="1050" kern="100" dirty="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Мироненко Наталья Викторовна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Технический директор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89160867839</a:t>
                      </a:r>
                      <a:b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</a:br>
                      <a:r>
                        <a:rPr lang="en-US" sz="1050" kern="100">
                          <a:effectLst/>
                          <a:latin typeface="Gilroy" panose="00000500000000000000" pitchFamily="2" charset="-52"/>
                        </a:rPr>
                        <a:t>natalimironenko2001@mail.ru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>
                          <a:effectLst/>
                          <a:latin typeface="Gilroy" panose="00000500000000000000" pitchFamily="2" charset="-52"/>
                        </a:rPr>
                        <a:t>Технический директор</a:t>
                      </a:r>
                      <a:endParaRPr lang="en-US" sz="1050" kern="10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00" dirty="0">
                          <a:effectLst/>
                          <a:latin typeface="Gilroy" panose="00000500000000000000" pitchFamily="2" charset="-52"/>
                        </a:rPr>
                        <a:t>Высшее образование в области экономики</a:t>
                      </a:r>
                      <a:endParaRPr lang="en-US" sz="1050" kern="100" dirty="0">
                        <a:effectLst/>
                        <a:latin typeface="Gilroy" panose="00000500000000000000" pitchFamily="2" charset="-52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26213" marR="262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43" y="1814248"/>
            <a:ext cx="3953930" cy="27955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13" y="4366191"/>
            <a:ext cx="1817555" cy="25723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004" y="1458308"/>
            <a:ext cx="2478282" cy="35074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6534" y="1213467"/>
            <a:ext cx="2548493" cy="36067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7207" y="1620989"/>
            <a:ext cx="1939706" cy="27452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6439" y="1713788"/>
            <a:ext cx="3568465" cy="25230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3196" y="4641273"/>
            <a:ext cx="3135261" cy="221672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63231" y="4366191"/>
            <a:ext cx="2491808" cy="249180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31078" y="3963222"/>
            <a:ext cx="3650479" cy="28947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3543" y="3963223"/>
            <a:ext cx="4094270" cy="289477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977" y="-908663"/>
            <a:ext cx="5084579" cy="359495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84365" y="-4709"/>
            <a:ext cx="1952687" cy="195268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87647" y="-377175"/>
            <a:ext cx="1642907" cy="23251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86010" y="113645"/>
            <a:ext cx="1815589" cy="1815589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16*363"/>
  <p:tag name="TABLE_ENDDRAG_RECT" val="28*134*616*363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1222</Words>
  <Application>Microsoft Office PowerPoint</Application>
  <PresentationFormat>Широкоэкранный</PresentationFormat>
  <Paragraphs>286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Microsoft Sans Serif</vt:lpstr>
      <vt:lpstr>Gilroy-ExtraBold</vt:lpstr>
      <vt:lpstr>Trebuchet MS</vt:lpstr>
      <vt:lpstr>Arial</vt:lpstr>
      <vt:lpstr>Calibri</vt:lpstr>
      <vt:lpstr>Gilroy</vt:lpstr>
      <vt:lpstr>Calibri Light</vt:lpstr>
      <vt:lpstr>Тема Office</vt:lpstr>
      <vt:lpstr>1_Тема Office</vt:lpstr>
      <vt:lpstr>Презентация PowerPoint</vt:lpstr>
      <vt:lpstr>AGRO360</vt:lpstr>
      <vt:lpstr>AGRO360</vt:lpstr>
      <vt:lpstr>Презентация PowerPoint</vt:lpstr>
      <vt:lpstr>AGRO360</vt:lpstr>
      <vt:lpstr>AGRO360</vt:lpstr>
      <vt:lpstr>AGRO360</vt:lpstr>
      <vt:lpstr>Презентация PowerPoint</vt:lpstr>
      <vt:lpstr>AGRO360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AGRO360</vt:lpstr>
      <vt:lpstr>AGRO360</vt:lpstr>
      <vt:lpstr>AGRO360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Айвазян Мартирос Андраникович</dc:creator>
  <cp:lastModifiedBy>Ekaterina Zakharova</cp:lastModifiedBy>
  <cp:revision>106</cp:revision>
  <dcterms:created xsi:type="dcterms:W3CDTF">2023-09-15T12:14:00Z</dcterms:created>
  <dcterms:modified xsi:type="dcterms:W3CDTF">2024-12-02T19:37:09Z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56E89269ADE94C849E049DBAA29162F3_13</vt:lpwstr>
  </property>
  <property fmtid="{D5CDD505-2E9C-101B-9397-08002B2CF9AE}" pid="3" name="KSOProductBuildVer">
    <vt:lpwstr>1049-12.2.0.18911</vt:lpwstr>
  </property>
</Properties>
</file>