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83" r:id="rId2"/>
    <p:sldId id="257" r:id="rId3"/>
    <p:sldId id="258" r:id="rId4"/>
    <p:sldId id="281" r:id="rId5"/>
    <p:sldId id="290" r:id="rId6"/>
    <p:sldId id="260" r:id="rId7"/>
    <p:sldId id="282" r:id="rId8"/>
    <p:sldId id="269" r:id="rId9"/>
    <p:sldId id="288" r:id="rId10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2D050"/>
    <a:srgbClr val="314D1B"/>
    <a:srgbClr val="8A7805"/>
    <a:srgbClr val="244014"/>
    <a:srgbClr val="438348"/>
    <a:srgbClr val="2D531F"/>
    <a:srgbClr val="8F7401"/>
    <a:srgbClr val="C26504"/>
    <a:srgbClr val="836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63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333ED-4CF0-4362-8670-E65D091CFF8F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DC429-B8F0-478F-A2A1-1A537CFCC1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26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727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80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26411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666666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69" y="4793927"/>
            <a:ext cx="214307" cy="24984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79400" y="4698224"/>
            <a:ext cx="663575" cy="445134"/>
          </a:xfrm>
          <a:custGeom>
            <a:avLst/>
            <a:gdLst/>
            <a:ahLst/>
            <a:cxnLst/>
            <a:rect l="l" t="t" r="r" b="b"/>
            <a:pathLst>
              <a:path w="663575" h="445135">
                <a:moveTo>
                  <a:pt x="662999" y="444599"/>
                </a:moveTo>
                <a:lnTo>
                  <a:pt x="0" y="444599"/>
                </a:lnTo>
                <a:lnTo>
                  <a:pt x="0" y="0"/>
                </a:lnTo>
                <a:lnTo>
                  <a:pt x="662999" y="0"/>
                </a:lnTo>
                <a:lnTo>
                  <a:pt x="662999" y="444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26411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5997" y="4934965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>
                <a:moveTo>
                  <a:pt x="0" y="0"/>
                </a:moveTo>
                <a:lnTo>
                  <a:pt x="1998002" y="0"/>
                </a:lnTo>
              </a:path>
            </a:pathLst>
          </a:custGeom>
          <a:ln w="952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69" y="4793927"/>
            <a:ext cx="214307" cy="24984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79400" y="4698224"/>
            <a:ext cx="663575" cy="445134"/>
          </a:xfrm>
          <a:custGeom>
            <a:avLst/>
            <a:gdLst/>
            <a:ahLst/>
            <a:cxnLst/>
            <a:rect l="l" t="t" r="r" b="b"/>
            <a:pathLst>
              <a:path w="663575" h="445135">
                <a:moveTo>
                  <a:pt x="662999" y="444599"/>
                </a:moveTo>
                <a:lnTo>
                  <a:pt x="0" y="444599"/>
                </a:lnTo>
                <a:lnTo>
                  <a:pt x="0" y="0"/>
                </a:lnTo>
                <a:lnTo>
                  <a:pt x="662999" y="0"/>
                </a:lnTo>
                <a:lnTo>
                  <a:pt x="662999" y="444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26411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61037" y="258012"/>
            <a:ext cx="4782962" cy="488548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896" y="337010"/>
            <a:ext cx="2470989" cy="89854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17315" y="330174"/>
            <a:ext cx="2914246" cy="25681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43000" y="1939976"/>
            <a:ext cx="6858000" cy="69249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43000" y="2701527"/>
            <a:ext cx="6858000" cy="138499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0" algn="ctr">
              <a:buSzTx/>
              <a:buFontTx/>
              <a:buNone/>
              <a:defRPr sz="1800"/>
            </a:lvl2pPr>
            <a:lvl3pPr marL="0" indent="0" algn="ctr">
              <a:buSzTx/>
              <a:buFontTx/>
              <a:buNone/>
              <a:defRPr sz="1800"/>
            </a:lvl3pPr>
            <a:lvl4pPr marL="0" indent="0" algn="ctr">
              <a:buSzTx/>
              <a:buFontTx/>
              <a:buNone/>
              <a:defRPr sz="1800"/>
            </a:lvl4pPr>
            <a:lvl5pPr marL="0" indent="0" algn="ctr">
              <a:buSzTx/>
              <a:buFontTx/>
              <a:buNone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537407" y="4922007"/>
            <a:ext cx="635634" cy="16927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861914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2068" y="4793927"/>
            <a:ext cx="214307" cy="24984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87905" y="267718"/>
            <a:ext cx="2168189" cy="46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26411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5165" y="897421"/>
            <a:ext cx="7913669" cy="2985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666666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37407" y="4922007"/>
            <a:ext cx="635634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231F20"/>
                </a:solidFill>
                <a:latin typeface="Arial MT"/>
                <a:cs typeface="Arial MT"/>
              </a:defRPr>
            </a:lvl1pPr>
          </a:lstStyle>
          <a:p>
            <a:pPr marL="157480">
              <a:lnSpc>
                <a:spcPts val="1315"/>
              </a:lnSpc>
            </a:pPr>
            <a:fld id="{81D60167-4931-47E6-BA6A-407CBD079E47}" type="slidenum">
              <a:rPr dirty="0"/>
              <a:t>‹#›</a:t>
            </a:fld>
            <a:r>
              <a:rPr spc="-40" dirty="0"/>
              <a:t> </a:t>
            </a:r>
            <a:r>
              <a:rPr dirty="0"/>
              <a:t>/</a:t>
            </a:r>
            <a:r>
              <a:rPr spc="-35" dirty="0"/>
              <a:t> </a:t>
            </a:r>
            <a:r>
              <a:rPr spc="-5" dirty="0"/>
              <a:t>10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marinnna02@mail.ru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681" y="0"/>
            <a:ext cx="4510320" cy="51435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21380" y="4610100"/>
            <a:ext cx="10668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Текст 2"/>
          <p:cNvSpPr txBox="1"/>
          <p:nvPr/>
        </p:nvSpPr>
        <p:spPr>
          <a:xfrm>
            <a:off x="0" y="0"/>
            <a:ext cx="4587331" cy="3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Microsoft JhengHei Light" panose="020B0304030504040204" pitchFamily="34" charset="-120"/>
                <a:cs typeface="Times New Roman" panose="02020603050405020304" pitchFamily="18" charset="0"/>
              </a:rPr>
              <a:t>Образовательный онлайн-</a:t>
            </a:r>
            <a:r>
              <a:rPr lang="ru-RU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Microsoft JhengHei Light" panose="020B0304030504040204" pitchFamily="34" charset="-120"/>
                <a:cs typeface="Times New Roman" panose="02020603050405020304" pitchFamily="18" charset="0"/>
              </a:rPr>
              <a:t>агрегатор</a:t>
            </a: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Microsoft JhengHei Light" panose="020B0304030504040204" pitchFamily="34" charset="-120"/>
                <a:cs typeface="Times New Roman" panose="02020603050405020304" pitchFamily="18" charset="0"/>
              </a:rPr>
              <a:t> «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Microsoft JhengHei Light" panose="020B0304030504040204" pitchFamily="34" charset="-120"/>
                <a:cs typeface="Times New Roman" panose="02020603050405020304" pitchFamily="18" charset="0"/>
              </a:rPr>
              <a:t>Skill’s HUB</a:t>
            </a: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Microsoft JhengHei Light" panose="020B0304030504040204" pitchFamily="34" charset="-120"/>
                <a:cs typeface="Times New Roman" panose="02020603050405020304" pitchFamily="18" charset="0"/>
              </a:rPr>
              <a:t>»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Microsoft JhengHei Light" panose="020B0304030504040204" pitchFamily="34" charset="-120"/>
              <a:cs typeface="Times New Roman" panose="02020603050405020304" pitchFamily="18" charset="0"/>
            </a:endParaRPr>
          </a:p>
          <a:p>
            <a:pPr defTabSz="658367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1725"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797" y="-7407080"/>
            <a:ext cx="3096408" cy="435457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1074465" y="3220361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проекта: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Якимова Марина Николаевна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0" y="285750"/>
            <a:ext cx="1633870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243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48400" y="0"/>
            <a:ext cx="214820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</a:t>
            </a:r>
            <a:r>
              <a:rPr spc="-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</a:t>
            </a: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</a:t>
            </a:r>
            <a:r>
              <a:rPr spc="-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Б</a:t>
            </a: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ЛЕМА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0" y="590550"/>
            <a:ext cx="3581400" cy="445634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1.Отсутствует систематизированная информация о возможностях онлайн-образования.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2.Отсутствует платформа, где студенты и преподаватели могут быстро и удобно найти интересующие их курсы и стажировки.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3.Отсутствует платформа, где работодатели могут разместить свои предложения по практикам и стажировкам, которые предназначены конкретно для студентов и выпускников.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4.Отсутствует доверие к онлайн-образованию.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Высокая стоимость услуг онлайн-образования.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467359"/>
            <a:ext cx="2286000" cy="37548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Студенты и преподаватели высших и средне-специальных учебных заведений, желающие получить услуги по онлайн-образованию, а именно: курсы, мастер -классы.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Компании, желающие найти подходящих сотрудников на открытые вакансии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732"/>
            <a:ext cx="3048000" cy="514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85"/>
            <a:ext cx="9144000" cy="514547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366396"/>
            <a:ext cx="2168189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100"/>
              </a:spcBef>
            </a:pPr>
            <a:r>
              <a:rPr spc="-5" dirty="0" smtClean="0">
                <a:solidFill>
                  <a:schemeClr val="bg1"/>
                </a:solidFill>
              </a:rPr>
              <a:t>РЕШЕНИЕ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899" y="70424"/>
            <a:ext cx="1607719" cy="15266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8889" y1="76889" x2="48889" y2="76889"/>
                        <a14:foregroundMark x1="37333" y1="91556" x2="37333" y2="91556"/>
                        <a14:foregroundMark x1="91556" y1="82222" x2="91556" y2="82222"/>
                        <a14:foregroundMark x1="81333" y1="47556" x2="81333" y2="47556"/>
                        <a14:foregroundMark x1="84444" y1="31556" x2="84444" y2="31556"/>
                        <a14:foregroundMark x1="78222" y1="10222" x2="78222" y2="10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9400" y="2647950"/>
            <a:ext cx="2371725" cy="23717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2" b="100000" l="6376" r="98658">
                        <a14:foregroundMark x1="59732" y1="85799" x2="59732" y2="85799"/>
                        <a14:foregroundMark x1="67114" y1="63314" x2="67114" y2="63314"/>
                        <a14:foregroundMark x1="38591" y1="56805" x2="38591" y2="56805"/>
                        <a14:foregroundMark x1="47651" y1="96450" x2="47651" y2="964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9994" y="3257550"/>
            <a:ext cx="2838450" cy="1609725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09600" y="1846421"/>
            <a:ext cx="3271035" cy="2215991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образовательной платформы позволит объединить потребителей, желающих найти для себя подходящие предложения, связанные с онлайн-курсами, практиками и стажировками и потребителей, желающих найти подходящих сотрудников в свои организации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150"/>
            <a:ext cx="9144000" cy="47053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947" y="0"/>
            <a:ext cx="8730653" cy="307777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Механизм реализации проекта: функциональная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схема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  <a:ea typeface="Microsoft JhengHei Light" panose="020B0304030504040204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895350"/>
            <a:ext cx="14478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Skill’s HUB</a:t>
            </a:r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76800" y="971551"/>
            <a:ext cx="495300" cy="761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96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137" y="2495550"/>
            <a:ext cx="3818855" cy="1797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0" spc="-10" dirty="0">
                <a:solidFill>
                  <a:schemeClr val="tx1"/>
                </a:solidFill>
                <a:latin typeface="Arial Black" panose="020B0A04020102020204" pitchFamily="34" charset="0"/>
              </a:rPr>
              <a:t>Механизм реализации проекта: монетизация</a:t>
            </a:r>
            <a:endParaRPr b="0" spc="-1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7200" y="925889"/>
            <a:ext cx="4648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Работодатели, желающие разместить свои предложения по прохождению стажировок и практик в их компании, за ежемесячную плату в размере </a:t>
            </a:r>
            <a:r>
              <a:rPr lang="en-US" dirty="0" smtClean="0"/>
              <a:t>4000</a:t>
            </a:r>
            <a:r>
              <a:rPr lang="ru-RU" dirty="0" smtClean="0"/>
              <a:t> </a:t>
            </a:r>
            <a:r>
              <a:rPr lang="ru-RU" dirty="0"/>
              <a:t>рублей будут приобретать доступ к интернет-платформе</a:t>
            </a:r>
            <a:r>
              <a:rPr lang="ru-RU" dirty="0" smtClean="0"/>
              <a:t>.</a:t>
            </a:r>
            <a:endParaRPr lang="en-US" dirty="0" smtClean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Также доступ к платформе будут приобретать </a:t>
            </a:r>
            <a:r>
              <a:rPr lang="ru-RU" dirty="0" smtClean="0"/>
              <a:t>преподаватели и студенты, </a:t>
            </a:r>
            <a:r>
              <a:rPr lang="ru-RU" dirty="0"/>
              <a:t>заинтересованные в </a:t>
            </a:r>
            <a:r>
              <a:rPr lang="ru-RU" dirty="0" smtClean="0"/>
              <a:t>прохождении курсов </a:t>
            </a:r>
            <a:r>
              <a:rPr lang="ru-RU" dirty="0"/>
              <a:t>и </a:t>
            </a:r>
            <a:r>
              <a:rPr lang="ru-RU" dirty="0" smtClean="0"/>
              <a:t>мастер-классов, размещенных </a:t>
            </a:r>
            <a:r>
              <a:rPr lang="ru-RU" dirty="0"/>
              <a:t>на онлайн-</a:t>
            </a:r>
            <a:r>
              <a:rPr lang="ru-RU" dirty="0" err="1"/>
              <a:t>агрегаторе</a:t>
            </a:r>
            <a:r>
              <a:rPr lang="ru-RU" dirty="0"/>
              <a:t> </a:t>
            </a:r>
            <a:r>
              <a:rPr lang="ru-RU" dirty="0" smtClean="0"/>
              <a:t>(800 </a:t>
            </a:r>
            <a:r>
              <a:rPr lang="ru-RU" dirty="0"/>
              <a:t>руб. в месяц).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95" y="0"/>
            <a:ext cx="1633870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9302" y="6799"/>
            <a:ext cx="406469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АНАЛИЗ</a:t>
            </a:r>
            <a:r>
              <a:rPr lang="ru-RU" sz="2000" spc="-8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КОНКУРЕНТОВ И КОНКУРЕНТНЫЕ ПРЕИМУЩЕСТВА</a:t>
            </a:r>
            <a:endParaRPr lang="ru-RU" sz="2000" spc="-5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84820" y="1047750"/>
            <a:ext cx="37829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1.Доступность 24/7: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Круглосуточная работа сайта и менеджеров.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2.Местоположение: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 из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любой точки Росси, по интернету.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3.Многофункциональный сайт: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онлайн курсов на сайте будут располагаться предложения по трудоустройству 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4.Стоимость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подписки ниже, по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альтернативными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предложениями.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52600" y="235164"/>
            <a:ext cx="2520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АНАЛИЗ КОНКУРЕНТОВ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209" y="269979"/>
            <a:ext cx="1295400" cy="10247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819150"/>
            <a:ext cx="411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1.Универсариум – межвузовская площадка онлайн-образования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2.Современная </a:t>
            </a:r>
            <a:r>
              <a:rPr lang="ru-RU" dirty="0"/>
              <a:t>цифровая образовательная среда в РФ - федеральная образовательная платформа </a:t>
            </a:r>
          </a:p>
          <a:p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err="1"/>
              <a:t>Лекториум</a:t>
            </a:r>
            <a:r>
              <a:rPr lang="ru-RU" dirty="0"/>
              <a:t> </a:t>
            </a:r>
          </a:p>
          <a:p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Онлайн-школа "Парта"</a:t>
            </a:r>
          </a:p>
          <a:p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. Образовал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08826"/>
            <a:ext cx="9139237" cy="477061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(совокупный объем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рынка-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 по России)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онлайн-образование набирает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обороты в использовании,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статистическим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на 2022 год услугами онлайн-образования пользуются порядка 83,8 млн. человек.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рынка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=83,8 млн чел.*2400 руб. = 201 120 000 000 руб.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(доступный объем целевого рынка-потенциал продаж)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Республики Татарстан ̴ 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 человек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 продаж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4 млн человек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2400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руб.= 9 600 000 000 рублей</a:t>
            </a:r>
          </a:p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SOM (наш план продаж)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пользователей в месяц: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1.Работодатели – 22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2.Университеты (в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студенты 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преподаватели) – 40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Среднее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пользователей за месяц: 31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Ежемесячная чистая прибыль: 74 400 руб.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Чистая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в год: 892 800 руб.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рынка= SOM/SAM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892 800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/9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600 000 000 руб. *100%= 0,0093%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инвестиций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892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(Чистая прибыль проекта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1 год) / 1100000 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финансового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обеспечения) * 100%= 81,16%</a:t>
            </a:r>
          </a:p>
          <a:p>
            <a:pPr algn="ctr"/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00400" y="26670"/>
            <a:ext cx="444690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АНАЛИЗ</a:t>
            </a:r>
            <a:r>
              <a:rPr sz="2400" spc="-85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ru-RU" sz="2400" spc="-5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РЫНКА</a:t>
            </a:r>
            <a:endParaRPr sz="2400" spc="-5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378" y="-48067"/>
            <a:ext cx="1252870" cy="99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5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2275" y="4698224"/>
            <a:ext cx="663575" cy="445134"/>
          </a:xfrm>
          <a:custGeom>
            <a:avLst/>
            <a:gdLst/>
            <a:ahLst/>
            <a:cxnLst/>
            <a:rect l="l" t="t" r="r" b="b"/>
            <a:pathLst>
              <a:path w="663575" h="445135">
                <a:moveTo>
                  <a:pt x="662999" y="444599"/>
                </a:moveTo>
                <a:lnTo>
                  <a:pt x="0" y="444599"/>
                </a:lnTo>
                <a:lnTo>
                  <a:pt x="0" y="0"/>
                </a:lnTo>
                <a:lnTo>
                  <a:pt x="662999" y="0"/>
                </a:lnTo>
                <a:lnTo>
                  <a:pt x="662999" y="444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7050" y="124017"/>
            <a:ext cx="397015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НАША</a:t>
            </a:r>
            <a:r>
              <a:rPr spc="-9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 </a:t>
            </a:r>
            <a:r>
              <a:rPr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Microsoft JhengHei Light" panose="020B0304030504040204" pitchFamily="34" charset="-120"/>
              </a:rPr>
              <a:t>КОМАНДА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0" y="1216583"/>
            <a:ext cx="2362200" cy="30085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square" lIns="0" tIns="2286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Якимова Марина </a:t>
            </a:r>
            <a:r>
              <a:rPr lang="ru-RU" sz="1600" dirty="0" smtClean="0">
                <a:solidFill>
                  <a:schemeClr val="tx1"/>
                </a:solidFill>
              </a:rPr>
              <a:t>студентка </a:t>
            </a:r>
            <a:r>
              <a:rPr lang="ru-RU" sz="1600" dirty="0">
                <a:solidFill>
                  <a:schemeClr val="tx1"/>
                </a:solidFill>
              </a:rPr>
              <a:t>4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курса факультета менеджмента и инженерного бизнеса Набережночелнинского филиала КИУ.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Руководитель проекта: </a:t>
            </a:r>
            <a:r>
              <a:rPr lang="ru-RU" sz="1600" dirty="0">
                <a:solidFill>
                  <a:schemeClr val="tx1"/>
                </a:solidFill>
              </a:rPr>
              <a:t>управление деятельностью команды, составление плана действий и контроль его </a:t>
            </a:r>
            <a:r>
              <a:rPr lang="ru-RU" sz="1600" dirty="0" smtClean="0">
                <a:solidFill>
                  <a:schemeClr val="tx1"/>
                </a:solidFill>
              </a:rPr>
              <a:t>выполнения.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132" y="0"/>
            <a:ext cx="1633870" cy="1292464"/>
          </a:xfrm>
          <a:prstGeom prst="rect">
            <a:avLst/>
          </a:prstGeom>
        </p:spPr>
      </p:pic>
      <p:sp>
        <p:nvSpPr>
          <p:cNvPr id="9" name="object 5"/>
          <p:cNvSpPr txBox="1"/>
          <p:nvPr/>
        </p:nvSpPr>
        <p:spPr>
          <a:xfrm>
            <a:off x="2971800" y="1216583"/>
            <a:ext cx="2362200" cy="30085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square" lIns="0" tIns="22860" rIns="0" bIns="0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Миргалимов</a:t>
            </a:r>
            <a:r>
              <a:rPr lang="ru-RU" b="1" dirty="0" smtClean="0">
                <a:solidFill>
                  <a:schemeClr val="tx1"/>
                </a:solidFill>
              </a:rPr>
              <a:t> Дамир </a:t>
            </a:r>
            <a:r>
              <a:rPr lang="ru-RU" sz="1600" dirty="0" smtClean="0">
                <a:solidFill>
                  <a:schemeClr val="tx1"/>
                </a:solidFill>
              </a:rPr>
              <a:t>студент </a:t>
            </a:r>
            <a:r>
              <a:rPr lang="ru-RU" sz="1600" dirty="0">
                <a:solidFill>
                  <a:schemeClr val="tx1"/>
                </a:solidFill>
              </a:rPr>
              <a:t>4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курса факультета менеджмента и инженерного бизнеса Набережночелнинского филиала КИУ.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IT-специалист: </a:t>
            </a:r>
            <a:r>
              <a:rPr lang="ru-RU" sz="1600" dirty="0">
                <a:solidFill>
                  <a:schemeClr val="tx1"/>
                </a:solidFill>
              </a:rPr>
              <a:t>отвечает за настройку, управление и устранение неполадок технологических систем, устранение неполадок с </a:t>
            </a:r>
            <a:r>
              <a:rPr lang="ru-RU" sz="1600" dirty="0" smtClean="0">
                <a:solidFill>
                  <a:schemeClr val="tx1"/>
                </a:solidFill>
              </a:rPr>
              <a:t>оборудованием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object 5"/>
          <p:cNvSpPr txBox="1"/>
          <p:nvPr/>
        </p:nvSpPr>
        <p:spPr>
          <a:xfrm>
            <a:off x="6324600" y="1216583"/>
            <a:ext cx="2362200" cy="28115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square" lIns="0" tIns="2286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Хасанов </a:t>
            </a:r>
            <a:r>
              <a:rPr lang="ru-RU" b="1" dirty="0" err="1" smtClean="0">
                <a:solidFill>
                  <a:schemeClr val="tx1"/>
                </a:solidFill>
              </a:rPr>
              <a:t>Ильнур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студент </a:t>
            </a:r>
            <a:r>
              <a:rPr lang="ru-RU" sz="1600" dirty="0">
                <a:solidFill>
                  <a:schemeClr val="tx1"/>
                </a:solidFill>
              </a:rPr>
              <a:t>4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курса факультета менеджмента и инженерного бизнеса Набережночелнинского филиала КИУ.</a:t>
            </a:r>
          </a:p>
          <a:p>
            <a:pPr lvl="0" defTabSz="1219170">
              <a:spcBef>
                <a:spcPct val="20000"/>
              </a:spcBef>
            </a:pPr>
            <a:r>
              <a:rPr lang="ru-RU" sz="1600" b="1" dirty="0">
                <a:solidFill>
                  <a:srgbClr val="D0CCB9">
                    <a:lumMod val="10000"/>
                  </a:srgbClr>
                </a:solidFill>
              </a:rPr>
              <a:t>Маркетолог: </a:t>
            </a:r>
            <a:r>
              <a:rPr lang="ru-RU" sz="1600" dirty="0">
                <a:solidFill>
                  <a:srgbClr val="D0CCB9">
                    <a:lumMod val="10000"/>
                  </a:srgbClr>
                </a:solidFill>
              </a:rPr>
              <a:t>разработка продукта, формирование стоимости услуг, поиск путей распределения на рынке.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1" y="-5195"/>
            <a:ext cx="3810000" cy="5148695"/>
          </a:xfrm>
          <a:prstGeom prst="rect">
            <a:avLst/>
          </a:prstGeom>
        </p:spPr>
      </p:pic>
      <p:sp>
        <p:nvSpPr>
          <p:cNvPr id="151" name="Текст 2"/>
          <p:cNvSpPr txBox="1"/>
          <p:nvPr/>
        </p:nvSpPr>
        <p:spPr>
          <a:xfrm>
            <a:off x="1165176" y="666750"/>
            <a:ext cx="2642977" cy="3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/>
              </a:rPr>
              <a:t>Спасибо за внимание!</a:t>
            </a:r>
          </a:p>
          <a:p>
            <a:pPr defTabSz="658367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1725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-101045"/>
            <a:ext cx="2009136" cy="153558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41976" y="3409950"/>
            <a:ext cx="45720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6205" marR="110489" lvl="0" algn="ctr">
              <a:lnSpc>
                <a:spcPts val="1430"/>
              </a:lnSpc>
            </a:pPr>
            <a:r>
              <a:rPr lang="ru-RU" sz="1200" spc="-1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Lt"/>
                <a:cs typeface="Roboto Lt"/>
              </a:rPr>
              <a:t>Якимова Марина</a:t>
            </a:r>
          </a:p>
          <a:p>
            <a:pPr marL="116205" marR="110489" lvl="0" algn="ctr">
              <a:lnSpc>
                <a:spcPts val="1430"/>
              </a:lnSpc>
            </a:pPr>
            <a:r>
              <a:rPr lang="en-US" sz="1200" spc="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Lt"/>
                <a:cs typeface="Roboto Lt"/>
                <a:hlinkClick r:id="rId5"/>
              </a:rPr>
              <a:t>marinnna02@mail.ru</a:t>
            </a:r>
            <a:endParaRPr lang="en-US" sz="1200" spc="5" dirty="0" smtClean="0">
              <a:solidFill>
                <a:schemeClr val="tx1">
                  <a:lumMod val="85000"/>
                  <a:lumOff val="15000"/>
                </a:schemeClr>
              </a:solidFill>
              <a:latin typeface="Roboto Lt"/>
              <a:cs typeface="Roboto Lt"/>
            </a:endParaRPr>
          </a:p>
          <a:p>
            <a:pPr marL="116205" marR="110489" lvl="0" algn="ctr">
              <a:lnSpc>
                <a:spcPts val="1430"/>
              </a:lnSpc>
            </a:pPr>
            <a:r>
              <a:rPr lang="en-US" sz="1200" spc="5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Lt"/>
                <a:cs typeface="Roboto Lt"/>
              </a:rPr>
              <a:t>+7 (917) 935 52- 98</a:t>
            </a:r>
            <a:endParaRPr lang="ru-RU" sz="1200" spc="5" dirty="0">
              <a:solidFill>
                <a:schemeClr val="tx1">
                  <a:lumMod val="85000"/>
                  <a:lumOff val="15000"/>
                </a:schemeClr>
              </a:solidFill>
              <a:latin typeface="Roboto Lt"/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9073760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3434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</TotalTime>
  <Words>432</Words>
  <Application>Microsoft Office PowerPoint</Application>
  <PresentationFormat>Экран (16:9)</PresentationFormat>
  <Paragraphs>64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Microsoft JhengHei Light</vt:lpstr>
      <vt:lpstr>Arial</vt:lpstr>
      <vt:lpstr>Arial Black</vt:lpstr>
      <vt:lpstr>Arial MT</vt:lpstr>
      <vt:lpstr>Calibri</vt:lpstr>
      <vt:lpstr>Gilroy-ExtraBold</vt:lpstr>
      <vt:lpstr>Roboto Lt</vt:lpstr>
      <vt:lpstr>Times New Roman</vt:lpstr>
      <vt:lpstr>Office Theme</vt:lpstr>
      <vt:lpstr>Презентация PowerPoint</vt:lpstr>
      <vt:lpstr>ПРОБЛЕМА</vt:lpstr>
      <vt:lpstr>РЕШЕНИЕ</vt:lpstr>
      <vt:lpstr>Механизм реализации проекта: функциональная схема</vt:lpstr>
      <vt:lpstr>Механизм реализации проекта: монетизация</vt:lpstr>
      <vt:lpstr>АНАЛИЗ КОНКУРЕНТОВ И КОНКУРЕНТНЫЕ ПРЕИМУЩЕСТВА</vt:lpstr>
      <vt:lpstr>АНАЛИЗ РЫНКА</vt:lpstr>
      <vt:lpstr>НАША КОМАНДА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HP</cp:lastModifiedBy>
  <cp:revision>109</cp:revision>
  <dcterms:created xsi:type="dcterms:W3CDTF">2022-11-06T14:31:41Z</dcterms:created>
  <dcterms:modified xsi:type="dcterms:W3CDTF">2023-11-14T12:14:48Z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2021-07-26T00:00:00Z</vt:filetime>
  </property>
  <property fmtid="{D5CDD505-2E9C-101B-9397-08002B2CF9AE}" pid="3" name="Creator">
    <vt:lpwstr>Google</vt:lpwstr>
  </property>
  <property fmtid="{D5CDD505-2E9C-101B-9397-08002B2CF9AE}" pid="4" name="LastSaved">
    <vt:filetime>2022-11-06T00:00:00Z</vt:filetime>
  </property>
</Properties>
</file>