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1" r:id="rId11"/>
    <p:sldId id="274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682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15C88-A65C-4BE7-A7D8-2D690B71B322}" type="doc">
      <dgm:prSet loTypeId="urn:microsoft.com/office/officeart/2005/8/layout/venn2" loCatId="relationship" qsTypeId="urn:microsoft.com/office/officeart/2005/8/quickstyle/simple3#1" qsCatId="simple" csTypeId="urn:microsoft.com/office/officeart/2005/8/colors/accent1_4#1" csCatId="accent1" phldr="1"/>
      <dgm:spPr/>
      <dgm:t>
        <a:bodyPr/>
        <a:lstStyle/>
        <a:p>
          <a:endParaRPr lang="ru-RU"/>
        </a:p>
      </dgm:t>
    </dgm:pt>
    <dgm:pt modelId="{050C5258-6A0D-4168-BE9C-EA503863505C}">
      <dgm:prSet phldrT="[Текст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RAM</a:t>
          </a:r>
          <a:endParaRPr lang="ru-RU" dirty="0">
            <a:solidFill>
              <a:schemeClr val="bg1"/>
            </a:solidFill>
          </a:endParaRPr>
        </a:p>
      </dgm:t>
    </dgm:pt>
    <dgm:pt modelId="{96184B3E-14D7-43E1-9559-E93079DA4AD7}" type="parTrans" cxnId="{291A25FD-691C-4EBA-A046-A4C7F4A2EF48}">
      <dgm:prSet/>
      <dgm:spPr/>
      <dgm:t>
        <a:bodyPr/>
        <a:lstStyle/>
        <a:p>
          <a:endParaRPr lang="ru-RU"/>
        </a:p>
      </dgm:t>
    </dgm:pt>
    <dgm:pt modelId="{B030AA23-00EF-4AC7-BFF5-816943681D2D}" type="sibTrans" cxnId="{291A25FD-691C-4EBA-A046-A4C7F4A2EF48}">
      <dgm:prSet/>
      <dgm:spPr/>
      <dgm:t>
        <a:bodyPr/>
        <a:lstStyle/>
        <a:p>
          <a:endParaRPr lang="ru-RU"/>
        </a:p>
      </dgm:t>
    </dgm:pt>
    <dgm:pt modelId="{CD41D535-5EEC-494C-9252-122B1BE17121}">
      <dgm:prSet phldrT="[Текст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SAM</a:t>
          </a:r>
          <a:endParaRPr lang="ru-RU" dirty="0">
            <a:solidFill>
              <a:schemeClr val="bg1"/>
            </a:solidFill>
          </a:endParaRPr>
        </a:p>
      </dgm:t>
    </dgm:pt>
    <dgm:pt modelId="{32C96CFD-0784-4980-8C98-A408E5EB150D}" type="parTrans" cxnId="{2946CD2A-F95F-4400-9875-F6B981F1B593}">
      <dgm:prSet/>
      <dgm:spPr/>
      <dgm:t>
        <a:bodyPr/>
        <a:lstStyle/>
        <a:p>
          <a:endParaRPr lang="ru-RU"/>
        </a:p>
      </dgm:t>
    </dgm:pt>
    <dgm:pt modelId="{6656B1AE-FBEF-4F06-B55B-88A67E6776F5}" type="sibTrans" cxnId="{2946CD2A-F95F-4400-9875-F6B981F1B593}">
      <dgm:prSet/>
      <dgm:spPr/>
      <dgm:t>
        <a:bodyPr/>
        <a:lstStyle/>
        <a:p>
          <a:endParaRPr lang="ru-RU"/>
        </a:p>
      </dgm:t>
    </dgm:pt>
    <dgm:pt modelId="{D51559A8-32EE-4FF4-82CC-6D780F9D4955}">
      <dgm:prSet phldrT="[Текст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SOM</a:t>
          </a:r>
          <a:endParaRPr lang="ru-RU" dirty="0">
            <a:solidFill>
              <a:schemeClr val="bg1"/>
            </a:solidFill>
          </a:endParaRPr>
        </a:p>
      </dgm:t>
    </dgm:pt>
    <dgm:pt modelId="{D87715F5-02F7-444C-B7DC-12D533EBEDDD}" type="parTrans" cxnId="{23F2A51B-A55E-4123-8DEB-AFA2EB32946A}">
      <dgm:prSet/>
      <dgm:spPr/>
      <dgm:t>
        <a:bodyPr/>
        <a:lstStyle/>
        <a:p>
          <a:endParaRPr lang="ru-RU"/>
        </a:p>
      </dgm:t>
    </dgm:pt>
    <dgm:pt modelId="{1C73A036-9B36-40CD-985F-FF8A3C0E828F}" type="sibTrans" cxnId="{23F2A51B-A55E-4123-8DEB-AFA2EB32946A}">
      <dgm:prSet/>
      <dgm:spPr/>
      <dgm:t>
        <a:bodyPr/>
        <a:lstStyle/>
        <a:p>
          <a:endParaRPr lang="ru-RU"/>
        </a:p>
      </dgm:t>
    </dgm:pt>
    <dgm:pt modelId="{B931D8E9-4766-42E3-AAC6-4DFACD2FCC9D}">
      <dgm:prSet phldrT="[Текст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TAM</a:t>
          </a:r>
          <a:endParaRPr lang="ru-RU" dirty="0">
            <a:solidFill>
              <a:schemeClr val="bg1"/>
            </a:solidFill>
          </a:endParaRPr>
        </a:p>
      </dgm:t>
    </dgm:pt>
    <dgm:pt modelId="{E3F3A88B-C0E4-4D9F-ADF6-2965FB94E4FC}" type="parTrans" cxnId="{A2323680-5358-4FB4-9F6B-DB35E765A87B}">
      <dgm:prSet/>
      <dgm:spPr/>
      <dgm:t>
        <a:bodyPr/>
        <a:lstStyle/>
        <a:p>
          <a:endParaRPr lang="ru-RU"/>
        </a:p>
      </dgm:t>
    </dgm:pt>
    <dgm:pt modelId="{EE7086FE-B009-48FC-86B8-B60CE3F42D60}" type="sibTrans" cxnId="{A2323680-5358-4FB4-9F6B-DB35E765A87B}">
      <dgm:prSet/>
      <dgm:spPr/>
      <dgm:t>
        <a:bodyPr/>
        <a:lstStyle/>
        <a:p>
          <a:endParaRPr lang="ru-RU"/>
        </a:p>
      </dgm:t>
    </dgm:pt>
    <dgm:pt modelId="{1E2A28FF-C029-4FDD-B8B1-B07BFD8C928A}" type="pres">
      <dgm:prSet presAssocID="{9C215C88-A65C-4BE7-A7D8-2D690B71B32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7C761-DC98-449D-B2B5-2F57982CB754}" type="pres">
      <dgm:prSet presAssocID="{9C215C88-A65C-4BE7-A7D8-2D690B71B322}" presName="comp1" presStyleCnt="0"/>
      <dgm:spPr/>
      <dgm:t>
        <a:bodyPr/>
        <a:lstStyle/>
        <a:p>
          <a:endParaRPr lang="ru-RU"/>
        </a:p>
      </dgm:t>
    </dgm:pt>
    <dgm:pt modelId="{DC24E6AD-B6D1-4A77-9DB5-3E1386ECCB6A}" type="pres">
      <dgm:prSet presAssocID="{9C215C88-A65C-4BE7-A7D8-2D690B71B322}" presName="circle1" presStyleLbl="node1" presStyleIdx="0" presStyleCnt="4"/>
      <dgm:spPr/>
      <dgm:t>
        <a:bodyPr/>
        <a:lstStyle/>
        <a:p>
          <a:endParaRPr lang="ru-RU"/>
        </a:p>
      </dgm:t>
    </dgm:pt>
    <dgm:pt modelId="{EE8FBAF8-4A44-4513-8D88-938890F991DC}" type="pres">
      <dgm:prSet presAssocID="{9C215C88-A65C-4BE7-A7D8-2D690B71B32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08A-B163-4E36-89BA-21C04AEA89F4}" type="pres">
      <dgm:prSet presAssocID="{9C215C88-A65C-4BE7-A7D8-2D690B71B322}" presName="comp2" presStyleCnt="0"/>
      <dgm:spPr/>
      <dgm:t>
        <a:bodyPr/>
        <a:lstStyle/>
        <a:p>
          <a:endParaRPr lang="ru-RU"/>
        </a:p>
      </dgm:t>
    </dgm:pt>
    <dgm:pt modelId="{62FB5387-9D25-4099-8F64-34D7F79CFD20}" type="pres">
      <dgm:prSet presAssocID="{9C215C88-A65C-4BE7-A7D8-2D690B71B322}" presName="circle2" presStyleLbl="node1" presStyleIdx="1" presStyleCnt="4"/>
      <dgm:spPr/>
      <dgm:t>
        <a:bodyPr/>
        <a:lstStyle/>
        <a:p>
          <a:endParaRPr lang="ru-RU"/>
        </a:p>
      </dgm:t>
    </dgm:pt>
    <dgm:pt modelId="{8F5E7ACA-EBCB-48BF-B80E-B072701530EE}" type="pres">
      <dgm:prSet presAssocID="{9C215C88-A65C-4BE7-A7D8-2D690B71B32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EB964-BB0A-4A3A-B755-3D35D3960D8B}" type="pres">
      <dgm:prSet presAssocID="{9C215C88-A65C-4BE7-A7D8-2D690B71B322}" presName="comp3" presStyleCnt="0"/>
      <dgm:spPr/>
      <dgm:t>
        <a:bodyPr/>
        <a:lstStyle/>
        <a:p>
          <a:endParaRPr lang="ru-RU"/>
        </a:p>
      </dgm:t>
    </dgm:pt>
    <dgm:pt modelId="{D5C4B4B4-C519-47B6-81E8-5D9CD8CB48E3}" type="pres">
      <dgm:prSet presAssocID="{9C215C88-A65C-4BE7-A7D8-2D690B71B322}" presName="circle3" presStyleLbl="node1" presStyleIdx="2" presStyleCnt="4"/>
      <dgm:spPr/>
      <dgm:t>
        <a:bodyPr/>
        <a:lstStyle/>
        <a:p>
          <a:endParaRPr lang="ru-RU"/>
        </a:p>
      </dgm:t>
    </dgm:pt>
    <dgm:pt modelId="{6F2D91ED-7A5E-47C2-984F-9510B41690A1}" type="pres">
      <dgm:prSet presAssocID="{9C215C88-A65C-4BE7-A7D8-2D690B71B32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98D4C-5AC7-410A-A728-ED6146170AD2}" type="pres">
      <dgm:prSet presAssocID="{9C215C88-A65C-4BE7-A7D8-2D690B71B322}" presName="comp4" presStyleCnt="0"/>
      <dgm:spPr/>
      <dgm:t>
        <a:bodyPr/>
        <a:lstStyle/>
        <a:p>
          <a:endParaRPr lang="ru-RU"/>
        </a:p>
      </dgm:t>
    </dgm:pt>
    <dgm:pt modelId="{9C42B9BB-36D9-4099-9BFE-DE0B1DCFC3AA}" type="pres">
      <dgm:prSet presAssocID="{9C215C88-A65C-4BE7-A7D8-2D690B71B322}" presName="circle4" presStyleLbl="node1" presStyleIdx="3" presStyleCnt="4"/>
      <dgm:spPr/>
      <dgm:t>
        <a:bodyPr/>
        <a:lstStyle/>
        <a:p>
          <a:endParaRPr lang="ru-RU"/>
        </a:p>
      </dgm:t>
    </dgm:pt>
    <dgm:pt modelId="{641629DB-66F3-4661-B39A-9E41F8300430}" type="pres">
      <dgm:prSet presAssocID="{9C215C88-A65C-4BE7-A7D8-2D690B71B32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7D58D-606B-446E-8A3A-978AC197B95B}" type="presOf" srcId="{CD41D535-5EEC-494C-9252-122B1BE17121}" destId="{6F2D91ED-7A5E-47C2-984F-9510B41690A1}" srcOrd="1" destOrd="0" presId="urn:microsoft.com/office/officeart/2005/8/layout/venn2"/>
    <dgm:cxn modelId="{BA956921-ED71-4289-BBFE-2FE6AD074F11}" type="presOf" srcId="{D51559A8-32EE-4FF4-82CC-6D780F9D4955}" destId="{641629DB-66F3-4661-B39A-9E41F8300430}" srcOrd="1" destOrd="0" presId="urn:microsoft.com/office/officeart/2005/8/layout/venn2"/>
    <dgm:cxn modelId="{BCE368FC-B402-48D3-93E4-6A159244432C}" type="presOf" srcId="{050C5258-6A0D-4168-BE9C-EA503863505C}" destId="{DC24E6AD-B6D1-4A77-9DB5-3E1386ECCB6A}" srcOrd="0" destOrd="0" presId="urn:microsoft.com/office/officeart/2005/8/layout/venn2"/>
    <dgm:cxn modelId="{A5655899-8E03-4335-B53F-D6409A7CEB5F}" type="presOf" srcId="{CD41D535-5EEC-494C-9252-122B1BE17121}" destId="{D5C4B4B4-C519-47B6-81E8-5D9CD8CB48E3}" srcOrd="0" destOrd="0" presId="urn:microsoft.com/office/officeart/2005/8/layout/venn2"/>
    <dgm:cxn modelId="{ED269D57-BE47-4806-99D3-30A4FCD2F139}" type="presOf" srcId="{050C5258-6A0D-4168-BE9C-EA503863505C}" destId="{EE8FBAF8-4A44-4513-8D88-938890F991DC}" srcOrd="1" destOrd="0" presId="urn:microsoft.com/office/officeart/2005/8/layout/venn2"/>
    <dgm:cxn modelId="{FEF48E65-4BCC-4E6D-AD37-D6A98AA746F6}" type="presOf" srcId="{B931D8E9-4766-42E3-AAC6-4DFACD2FCC9D}" destId="{8F5E7ACA-EBCB-48BF-B80E-B072701530EE}" srcOrd="1" destOrd="0" presId="urn:microsoft.com/office/officeart/2005/8/layout/venn2"/>
    <dgm:cxn modelId="{2946CD2A-F95F-4400-9875-F6B981F1B593}" srcId="{9C215C88-A65C-4BE7-A7D8-2D690B71B322}" destId="{CD41D535-5EEC-494C-9252-122B1BE17121}" srcOrd="2" destOrd="0" parTransId="{32C96CFD-0784-4980-8C98-A408E5EB150D}" sibTransId="{6656B1AE-FBEF-4F06-B55B-88A67E6776F5}"/>
    <dgm:cxn modelId="{C0CB50B7-9318-40D5-AA90-E95BA153EBE6}" type="presOf" srcId="{D51559A8-32EE-4FF4-82CC-6D780F9D4955}" destId="{9C42B9BB-36D9-4099-9BFE-DE0B1DCFC3AA}" srcOrd="0" destOrd="0" presId="urn:microsoft.com/office/officeart/2005/8/layout/venn2"/>
    <dgm:cxn modelId="{DB2E3AD4-34B3-4212-80FF-51A58680DE53}" type="presOf" srcId="{9C215C88-A65C-4BE7-A7D8-2D690B71B322}" destId="{1E2A28FF-C029-4FDD-B8B1-B07BFD8C928A}" srcOrd="0" destOrd="0" presId="urn:microsoft.com/office/officeart/2005/8/layout/venn2"/>
    <dgm:cxn modelId="{291A25FD-691C-4EBA-A046-A4C7F4A2EF48}" srcId="{9C215C88-A65C-4BE7-A7D8-2D690B71B322}" destId="{050C5258-6A0D-4168-BE9C-EA503863505C}" srcOrd="0" destOrd="0" parTransId="{96184B3E-14D7-43E1-9559-E93079DA4AD7}" sibTransId="{B030AA23-00EF-4AC7-BFF5-816943681D2D}"/>
    <dgm:cxn modelId="{AA9A5763-67A3-4C25-B03F-9EF7DF0E9A5B}" type="presOf" srcId="{B931D8E9-4766-42E3-AAC6-4DFACD2FCC9D}" destId="{62FB5387-9D25-4099-8F64-34D7F79CFD20}" srcOrd="0" destOrd="0" presId="urn:microsoft.com/office/officeart/2005/8/layout/venn2"/>
    <dgm:cxn modelId="{23F2A51B-A55E-4123-8DEB-AFA2EB32946A}" srcId="{9C215C88-A65C-4BE7-A7D8-2D690B71B322}" destId="{D51559A8-32EE-4FF4-82CC-6D780F9D4955}" srcOrd="3" destOrd="0" parTransId="{D87715F5-02F7-444C-B7DC-12D533EBEDDD}" sibTransId="{1C73A036-9B36-40CD-985F-FF8A3C0E828F}"/>
    <dgm:cxn modelId="{A2323680-5358-4FB4-9F6B-DB35E765A87B}" srcId="{9C215C88-A65C-4BE7-A7D8-2D690B71B322}" destId="{B931D8E9-4766-42E3-AAC6-4DFACD2FCC9D}" srcOrd="1" destOrd="0" parTransId="{E3F3A88B-C0E4-4D9F-ADF6-2965FB94E4FC}" sibTransId="{EE7086FE-B009-48FC-86B8-B60CE3F42D60}"/>
    <dgm:cxn modelId="{187F017A-8534-47BE-B7B7-969775F225EF}" type="presParOf" srcId="{1E2A28FF-C029-4FDD-B8B1-B07BFD8C928A}" destId="{DDB7C761-DC98-449D-B2B5-2F57982CB754}" srcOrd="0" destOrd="0" presId="urn:microsoft.com/office/officeart/2005/8/layout/venn2"/>
    <dgm:cxn modelId="{919D75C6-F046-4A71-A7D5-88B0AC28784E}" type="presParOf" srcId="{DDB7C761-DC98-449D-B2B5-2F57982CB754}" destId="{DC24E6AD-B6D1-4A77-9DB5-3E1386ECCB6A}" srcOrd="0" destOrd="0" presId="urn:microsoft.com/office/officeart/2005/8/layout/venn2"/>
    <dgm:cxn modelId="{A099CC58-C798-4CFE-8EC0-05422CC1D561}" type="presParOf" srcId="{DDB7C761-DC98-449D-B2B5-2F57982CB754}" destId="{EE8FBAF8-4A44-4513-8D88-938890F991DC}" srcOrd="1" destOrd="0" presId="urn:microsoft.com/office/officeart/2005/8/layout/venn2"/>
    <dgm:cxn modelId="{1CD1F3BA-F722-4FBA-8AE9-23739D99E132}" type="presParOf" srcId="{1E2A28FF-C029-4FDD-B8B1-B07BFD8C928A}" destId="{E4F8608A-B163-4E36-89BA-21C04AEA89F4}" srcOrd="1" destOrd="0" presId="urn:microsoft.com/office/officeart/2005/8/layout/venn2"/>
    <dgm:cxn modelId="{B543F760-EEBB-40EB-97C2-C3DF1FF1108E}" type="presParOf" srcId="{E4F8608A-B163-4E36-89BA-21C04AEA89F4}" destId="{62FB5387-9D25-4099-8F64-34D7F79CFD20}" srcOrd="0" destOrd="0" presId="urn:microsoft.com/office/officeart/2005/8/layout/venn2"/>
    <dgm:cxn modelId="{3B2497E0-5FAA-4F23-B084-3DB58285515E}" type="presParOf" srcId="{E4F8608A-B163-4E36-89BA-21C04AEA89F4}" destId="{8F5E7ACA-EBCB-48BF-B80E-B072701530EE}" srcOrd="1" destOrd="0" presId="urn:microsoft.com/office/officeart/2005/8/layout/venn2"/>
    <dgm:cxn modelId="{6FACBFCB-7AB7-4E46-9469-EA3B51AF76E0}" type="presParOf" srcId="{1E2A28FF-C029-4FDD-B8B1-B07BFD8C928A}" destId="{594EB964-BB0A-4A3A-B755-3D35D3960D8B}" srcOrd="2" destOrd="0" presId="urn:microsoft.com/office/officeart/2005/8/layout/venn2"/>
    <dgm:cxn modelId="{18A1C3D8-253A-46CA-B1E7-058DFE186B6B}" type="presParOf" srcId="{594EB964-BB0A-4A3A-B755-3D35D3960D8B}" destId="{D5C4B4B4-C519-47B6-81E8-5D9CD8CB48E3}" srcOrd="0" destOrd="0" presId="urn:microsoft.com/office/officeart/2005/8/layout/venn2"/>
    <dgm:cxn modelId="{DFB3EB56-5E9D-401E-A809-E395820DD5BB}" type="presParOf" srcId="{594EB964-BB0A-4A3A-B755-3D35D3960D8B}" destId="{6F2D91ED-7A5E-47C2-984F-9510B41690A1}" srcOrd="1" destOrd="0" presId="urn:microsoft.com/office/officeart/2005/8/layout/venn2"/>
    <dgm:cxn modelId="{597936EE-77C9-49E8-826E-5747994954AD}" type="presParOf" srcId="{1E2A28FF-C029-4FDD-B8B1-B07BFD8C928A}" destId="{09798D4C-5AC7-410A-A728-ED6146170AD2}" srcOrd="3" destOrd="0" presId="urn:microsoft.com/office/officeart/2005/8/layout/venn2"/>
    <dgm:cxn modelId="{2B42D5D2-9324-49FF-9D0C-58BFCBAC0950}" type="presParOf" srcId="{09798D4C-5AC7-410A-A728-ED6146170AD2}" destId="{9C42B9BB-36D9-4099-9BFE-DE0B1DCFC3AA}" srcOrd="0" destOrd="0" presId="urn:microsoft.com/office/officeart/2005/8/layout/venn2"/>
    <dgm:cxn modelId="{8E3FA1DA-1BCC-45CF-8631-5E87B115AAA3}" type="presParOf" srcId="{09798D4C-5AC7-410A-A728-ED6146170AD2}" destId="{641629DB-66F3-4661-B39A-9E41F830043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E6AD-B6D1-4A77-9DB5-3E1386ECCB6A}">
      <dsp:nvSpPr>
        <dsp:cNvPr id="0" name=""/>
        <dsp:cNvSpPr/>
      </dsp:nvSpPr>
      <dsp:spPr bwMode="white">
        <a:xfrm>
          <a:off x="950464" y="0"/>
          <a:ext cx="3801858" cy="38018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RAM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319893" y="190092"/>
        <a:ext cx="1062999" cy="570278"/>
      </dsp:txXfrm>
    </dsp:sp>
    <dsp:sp modelId="{62FB5387-9D25-4099-8F64-34D7F79CFD20}">
      <dsp:nvSpPr>
        <dsp:cNvPr id="0" name=""/>
        <dsp:cNvSpPr/>
      </dsp:nvSpPr>
      <dsp:spPr bwMode="white">
        <a:xfrm>
          <a:off x="1330650" y="760371"/>
          <a:ext cx="3041486" cy="304148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1247"/>
                <a:satOff val="-4901"/>
                <a:lumOff val="2144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TAM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319893" y="942860"/>
        <a:ext cx="1062999" cy="547467"/>
      </dsp:txXfrm>
    </dsp:sp>
    <dsp:sp modelId="{D5C4B4B4-C519-47B6-81E8-5D9CD8CB48E3}">
      <dsp:nvSpPr>
        <dsp:cNvPr id="0" name=""/>
        <dsp:cNvSpPr/>
      </dsp:nvSpPr>
      <dsp:spPr bwMode="white">
        <a:xfrm>
          <a:off x="1710836" y="1520743"/>
          <a:ext cx="2281114" cy="22811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402493"/>
                <a:satOff val="-9802"/>
                <a:lumOff val="4289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SAM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319893" y="1691826"/>
        <a:ext cx="1062999" cy="513250"/>
      </dsp:txXfrm>
    </dsp:sp>
    <dsp:sp modelId="{9C42B9BB-36D9-4099-9BFE-DE0B1DCFC3AA}">
      <dsp:nvSpPr>
        <dsp:cNvPr id="0" name=""/>
        <dsp:cNvSpPr/>
      </dsp:nvSpPr>
      <dsp:spPr bwMode="white">
        <a:xfrm>
          <a:off x="2091021" y="2281114"/>
          <a:ext cx="1520743" cy="15207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1247"/>
                <a:satOff val="-4901"/>
                <a:lumOff val="2144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SOM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313729" y="2661300"/>
        <a:ext cx="1075327" cy="76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18.04.2026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Опционально.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целом, конечно, базовый вектор развития позволяет выполнить важные задания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 panose="020B0604020202020204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 panose="020B0604020202020204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 panose="020B0604020202020204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 panose="020B0604020202020204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 panose="020B0604020202020204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Сомнительные моменты</a:t>
            </a:r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 panose="020B0604020202020204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ДОКЛАДА</a:t>
              </a:r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3</a:t>
              </a:r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6</a:t>
              </a:r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целом, конечно, базовый вектор развития позволяет выполнить важные задания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 panose="020B0604020202020204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НАЗВАНИЕ  РАЗДЕЛА</a:t>
            </a:r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/>
          <p:nvPr/>
        </p:nvGraphicFramePr>
        <p:xfrm>
          <a:off x="623887" y="1633919"/>
          <a:ext cx="10712550" cy="43896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 panose="020B0604020202020204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ДОКЛАДА</a:t>
              </a:r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4</a:t>
              </a:r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 panose="020B0604020202020204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ДОКЛАДА</a:t>
              </a:r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</a:t>
              </a:r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целом, конечно, базовый вектор развития позволяет выполнить важные задания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jpeg"/><Relationship Id="rId5" Type="http://schemas.openxmlformats.org/officeDocument/2006/relationships/tags" Target="../tags/tag6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КОМАНДА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 bwMode="auto">
          <a:xfrm>
            <a:off x="191132" y="4004951"/>
            <a:ext cx="21610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Долгова Дарья </a:t>
            </a:r>
            <a:r>
              <a:rPr lang="ru-RU" sz="2200" b="1" dirty="0" smtClean="0">
                <a:solidFill>
                  <a:srgbClr val="243979"/>
                </a:solidFill>
                <a:latin typeface="+mn-lt"/>
              </a:rPr>
              <a:t>Павловна</a:t>
            </a:r>
          </a:p>
          <a:p>
            <a:pPr algn="ctr">
              <a:defRPr/>
            </a:pPr>
            <a:endParaRPr lang="ru-RU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243979"/>
                </a:solidFill>
                <a:latin typeface="+mn-lt"/>
              </a:rPr>
              <a:t>Лидер, руководитель</a:t>
            </a:r>
            <a:endParaRPr lang="ru-RU"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2"/>
            </p:custDataLst>
          </p:nvPr>
        </p:nvSpPr>
        <p:spPr bwMode="auto">
          <a:xfrm>
            <a:off x="191770" y="1781706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1" name="Прямоугольник 10"/>
          <p:cNvSpPr/>
          <p:nvPr>
            <p:custDataLst>
              <p:tags r:id="rId3"/>
            </p:custDataLst>
          </p:nvPr>
        </p:nvSpPr>
        <p:spPr bwMode="auto">
          <a:xfrm>
            <a:off x="4799767" y="1781706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 bwMode="auto">
          <a:xfrm>
            <a:off x="2495315" y="4077341"/>
            <a:ext cx="21610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Иванова Светлана </a:t>
            </a:r>
            <a:r>
              <a:rPr lang="ru-RU" sz="2200" b="1" dirty="0" smtClean="0">
                <a:solidFill>
                  <a:srgbClr val="243979"/>
                </a:solidFill>
                <a:latin typeface="+mn-lt"/>
              </a:rPr>
              <a:t>Игоревна</a:t>
            </a:r>
          </a:p>
          <a:p>
            <a:pPr algn="ctr">
              <a:defRPr/>
            </a:pPr>
            <a:endParaRPr lang="ru-RU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rgbClr val="243979"/>
                </a:solidFill>
                <a:latin typeface="+mn-lt"/>
              </a:rPr>
              <a:t>Project Lead</a:t>
            </a:r>
            <a:endParaRPr lang="ru-RU"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5"/>
            </p:custDataLst>
          </p:nvPr>
        </p:nvSpPr>
        <p:spPr bwMode="auto">
          <a:xfrm>
            <a:off x="7104282" y="1781706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 bwMode="auto">
          <a:xfrm>
            <a:off x="7103010" y="4077535"/>
            <a:ext cx="21610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Швыдкой Кирилл </a:t>
            </a:r>
            <a:r>
              <a:rPr lang="ru-RU" sz="2200" b="1" dirty="0" smtClean="0">
                <a:solidFill>
                  <a:srgbClr val="243979"/>
                </a:solidFill>
                <a:latin typeface="+mn-lt"/>
              </a:rPr>
              <a:t>Олегович</a:t>
            </a:r>
            <a:endParaRPr lang="en-US" sz="2200" b="1" dirty="0" smtClean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endParaRPr lang="en-US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243979"/>
                </a:solidFill>
                <a:latin typeface="+mn-lt"/>
              </a:rPr>
              <a:t>Операционный менеджер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7"/>
            </p:custDataLst>
          </p:nvPr>
        </p:nvSpPr>
        <p:spPr bwMode="auto">
          <a:xfrm>
            <a:off x="9407476" y="1781706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 bwMode="auto">
          <a:xfrm>
            <a:off x="9415150" y="4077535"/>
            <a:ext cx="21610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Мухина София </a:t>
            </a:r>
            <a:r>
              <a:rPr lang="ru-RU" sz="2200" b="1" dirty="0" smtClean="0">
                <a:solidFill>
                  <a:srgbClr val="243979"/>
                </a:solidFill>
                <a:latin typeface="+mn-lt"/>
              </a:rPr>
              <a:t>Николаевна</a:t>
            </a:r>
          </a:p>
          <a:p>
            <a:pPr algn="ctr">
              <a:defRPr/>
            </a:pPr>
            <a:endParaRPr lang="ru-RU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243979"/>
                </a:solidFill>
                <a:latin typeface="+mn-lt"/>
              </a:rPr>
              <a:t>Архитектор, визуализатор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2"/>
          <a:srcRect l="11081" r="14715"/>
          <a:stretch>
            <a:fillRect/>
          </a:stretch>
        </p:blipFill>
        <p:spPr>
          <a:xfrm>
            <a:off x="2495550" y="1772920"/>
            <a:ext cx="2160905" cy="218186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3"/>
          <a:srcRect b="25915"/>
          <a:stretch>
            <a:fillRect/>
          </a:stretch>
        </p:blipFill>
        <p:spPr>
          <a:xfrm>
            <a:off x="9404985" y="1772920"/>
            <a:ext cx="2171065" cy="2160270"/>
          </a:xfrm>
          <a:prstGeom prst="rect">
            <a:avLst/>
          </a:prstGeom>
        </p:spPr>
      </p:pic>
      <p:pic>
        <p:nvPicPr>
          <p:cNvPr id="4" name="Изображение 3" descr="23"/>
          <p:cNvPicPr>
            <a:picLocks noChangeAspect="1"/>
          </p:cNvPicPr>
          <p:nvPr/>
        </p:nvPicPr>
        <p:blipFill>
          <a:blip r:embed="rId14"/>
          <a:srcRect l="-23144" t="23066" r="-9527" b="-9588"/>
          <a:stretch>
            <a:fillRect/>
          </a:stretch>
        </p:blipFill>
        <p:spPr>
          <a:xfrm>
            <a:off x="6600190" y="1772920"/>
            <a:ext cx="2882900" cy="2429510"/>
          </a:xfrm>
          <a:prstGeom prst="rect">
            <a:avLst/>
          </a:prstGeom>
        </p:spPr>
      </p:pic>
      <p:sp>
        <p:nvSpPr>
          <p:cNvPr id="6" name="TextBox 13"/>
          <p:cNvSpPr txBox="1"/>
          <p:nvPr>
            <p:custDataLst>
              <p:tags r:id="rId9"/>
            </p:custDataLst>
          </p:nvPr>
        </p:nvSpPr>
        <p:spPr bwMode="auto">
          <a:xfrm>
            <a:off x="4799230" y="4077535"/>
            <a:ext cx="21610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Демченко Артемий </a:t>
            </a:r>
            <a:r>
              <a:rPr lang="ru-RU" sz="2200" b="1" dirty="0" smtClean="0">
                <a:solidFill>
                  <a:srgbClr val="243979"/>
                </a:solidFill>
                <a:latin typeface="+mn-lt"/>
              </a:rPr>
              <a:t>Юрьевич</a:t>
            </a:r>
          </a:p>
          <a:p>
            <a:pPr algn="ctr">
              <a:defRPr/>
            </a:pPr>
            <a:endParaRPr lang="ru-RU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243979"/>
                </a:solidFill>
                <a:latin typeface="+mn-lt"/>
              </a:rPr>
              <a:t>Разработчик</a:t>
            </a:r>
            <a:endParaRPr lang="ru-RU" sz="2200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9" name="Изображение 8" descr="6"/>
          <p:cNvPicPr>
            <a:picLocks noChangeAspect="1"/>
          </p:cNvPicPr>
          <p:nvPr/>
        </p:nvPicPr>
        <p:blipFill>
          <a:blip r:embed="rId15"/>
          <a:srcRect b="22498"/>
          <a:stretch>
            <a:fillRect/>
          </a:stretch>
        </p:blipFill>
        <p:spPr>
          <a:xfrm>
            <a:off x="4799965" y="1781810"/>
            <a:ext cx="2153920" cy="2159000"/>
          </a:xfrm>
          <a:prstGeom prst="rect">
            <a:avLst/>
          </a:prstGeom>
        </p:spPr>
      </p:pic>
      <p:pic>
        <p:nvPicPr>
          <p:cNvPr id="22" name="Изображение 21" descr="7"/>
          <p:cNvPicPr>
            <a:picLocks noChangeAspect="1"/>
          </p:cNvPicPr>
          <p:nvPr/>
        </p:nvPicPr>
        <p:blipFill>
          <a:blip r:embed="rId16"/>
          <a:srcRect b="33451"/>
          <a:stretch>
            <a:fillRect/>
          </a:stretch>
        </p:blipFill>
        <p:spPr>
          <a:xfrm>
            <a:off x="191770" y="1772920"/>
            <a:ext cx="2162810" cy="2160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КОНТАКТЫ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18" name="Рисунок 17" descr="значки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15920" y="1758099"/>
            <a:ext cx="720000" cy="717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5735920" y="188286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43979"/>
                </a:solidFill>
                <a:latin typeface="+mn-lt"/>
              </a:rPr>
              <a:t>@</a:t>
            </a:r>
            <a:r>
              <a:rPr lang="ru-RU" sz="1800" dirty="0" err="1">
                <a:solidFill>
                  <a:srgbClr val="243979"/>
                </a:solidFill>
                <a:latin typeface="+mn-lt"/>
              </a:rPr>
              <a:t>ВКонтакте</a:t>
            </a:r>
            <a:endParaRPr lang="ru-RU" sz="18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3" name="AutoShape 2" descr="attachme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490391"/>
            <a:ext cx="266429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«КОМАНДА»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263352" y="1702736"/>
            <a:ext cx="8987046" cy="395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 panose="020B0604020202020204"/>
              <a:buNone/>
              <a:defRPr/>
            </a:pPr>
            <a:r>
              <a:rPr lang="ru-RU" sz="4400" b="1" i="0" u="none" strike="noStrike" cap="none" dirty="0" smtClean="0">
                <a:solidFill>
                  <a:srgbClr val="243979"/>
                </a:solidFill>
                <a:latin typeface="+mj-lt"/>
              </a:rPr>
              <a:t>РАЗРАБОТКА АРХИТЕКТУРНОГО РЕШЕНИЯ КРЕАТИВНОГО КЛАСТЕРА УНИВЕРСИТЕТА</a:t>
            </a:r>
            <a:endParaRPr lang="ru-RU" sz="1600" b="1" dirty="0">
              <a:solidFill>
                <a:srgbClr val="243979"/>
              </a:solidFill>
              <a:latin typeface="+mj-l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 panose="020B0604020202020204"/>
              <a:buNone/>
              <a:defRPr/>
            </a:pPr>
            <a:endParaRPr sz="6900" b="0" i="0" u="none" strike="noStrike" cap="none" dirty="0">
              <a:solidFill>
                <a:schemeClr val="tx1"/>
              </a:solidFill>
              <a:latin typeface="+mj-lt"/>
              <a:ea typeface="Arial" panose="020B0604020202020204"/>
              <a:cs typeface="Arial" panose="020B0604020202020204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 panose="020B0604020202020204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 panose="020B0604020202020204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 panose="020B0604020202020204"/>
              <a:cs typeface="Arial" panose="020B0604020202020204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 panose="020B0604020202020204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 panose="020B0604020202020204"/>
                <a:cs typeface="Arial" panose="020B0604020202020204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200" b="0" i="0" u="none" strike="noStrike" cap="none" dirty="0" smtClean="0">
                <a:solidFill>
                  <a:srgbClr val="243979"/>
                </a:solidFill>
                <a:latin typeface="+mn-lt"/>
              </a:rPr>
              <a:t>ДОЛГОВА ДАРЬЯ ПАВЛОВНА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 panose="020B0604020202020204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01382" y="1445739"/>
            <a:ext cx="1581371" cy="1629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71465" y="3429000"/>
            <a:ext cx="2016224" cy="140871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920" y="3429000"/>
            <a:ext cx="2598420" cy="234823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585" y="3429000"/>
            <a:ext cx="2329815" cy="1408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7625" y="1268730"/>
            <a:ext cx="1210056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100" b="1">
                <a:solidFill>
                  <a:srgbClr val="243979"/>
                </a:solidFill>
                <a:latin typeface="+mn-lt"/>
              </a:rPr>
              <a:t>Задачи: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 обеспечить ≥2,66 м²/студента (международный стандарт), оснастить чертежными столами, создать комфортную среду (освещение, акустика, вентиляция).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Факты:</a:t>
            </a:r>
          </a:p>
          <a:p>
            <a:r>
              <a:rPr lang="ru-RU" sz="2100">
                <a:solidFill>
                  <a:srgbClr val="243979"/>
                </a:solidFill>
                <a:latin typeface="+mn-lt"/>
              </a:rPr>
              <a:t>Нормируемая площадь для вузов архитектуры РФ: 15,1–36,4 м²/студента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Приоритеты студентов: 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шумоизоляция (81%), музыка для креативности (80%), вид на зелень (70%)</a:t>
            </a:r>
          </a:p>
          <a:p>
            <a:r>
              <a:rPr lang="ru-RU" sz="2100">
                <a:solidFill>
                  <a:srgbClr val="243979"/>
                </a:solidFill>
                <a:latin typeface="+mn-lt"/>
              </a:rPr>
              <a:t>Тепловой комфорт — главный фактор продуктивности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Источники: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 IOP Conference (2018), Facilities Journal (2024), СП 3.02 (РФ), UNESCO/UIA Charter.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Релевантность: 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переход к гибридным форматам, интеграция VR/AR, устаревшая инфраструктура требуют модернизации мастерских — «сердца» архитектурного образования.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Текущие решения: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 мобильная мебель, гибкие планировки, интерактивные доски, эко-дизайн, POE-оценка качества среды.</a:t>
            </a:r>
          </a:p>
          <a:p>
            <a:r>
              <a:rPr lang="ru-RU" sz="2100" b="1">
                <a:solidFill>
                  <a:srgbClr val="243979"/>
                </a:solidFill>
                <a:latin typeface="+mn-lt"/>
              </a:rPr>
              <a:t>Визуализация:</a:t>
            </a:r>
            <a:r>
              <a:rPr lang="ru-RU" sz="2100">
                <a:solidFill>
                  <a:srgbClr val="243979"/>
                </a:solidFill>
                <a:latin typeface="+mn-lt"/>
              </a:rPr>
              <a:t> креативный хаб = светлое открытое пространство + мобильные рабочие места + технологии + природа = продуктивность студентов.</a:t>
            </a:r>
          </a:p>
          <a:p>
            <a:endParaRPr lang="ru-RU" sz="2100">
              <a:solidFill>
                <a:srgbClr val="24397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243979"/>
                </a:solidFill>
                <a:latin typeface="+mj-lt"/>
              </a:rPr>
              <a:t>Фреймворк </a:t>
            </a:r>
            <a:endParaRPr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8900" y="1837690"/>
            <a:ext cx="1199515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ctr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243979"/>
                </a:solidFill>
                <a:latin typeface="+mn-lt"/>
              </a:rPr>
              <a:t>УНИВЕРСИТЕТ 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ИСПЫТЫВАЕТ </a:t>
            </a:r>
            <a:r>
              <a:rPr lang="ru-RU" sz="2200">
                <a:solidFill>
                  <a:srgbClr val="243979"/>
                </a:solidFill>
                <a:latin typeface="+mn-lt"/>
              </a:rPr>
              <a:t>ТРУДНОСТИ В СОЗДАНИИ МНОГОФУНКЦИОНАЛЬНОЙ СРЕДЫ, ОТВЕЧАЮЩЕЙ СОВРЕМЕННЫМ ТРЕБОВАНИЯМ К ОБРАЗОВАНИЮ, МАКЕТИРОВАНИЮ И СОВМЕСТНОЙ РАБОТЕ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 В </a:t>
            </a:r>
            <a:r>
              <a:rPr lang="ru-RU" sz="2200">
                <a:solidFill>
                  <a:srgbClr val="243979"/>
                </a:solidFill>
                <a:latin typeface="+mn-lt"/>
              </a:rPr>
              <a:t>СИТУАЦИИ РАЗРАБОТКИ АРХИТЕК-ТУРНОГО ПРОЕКТА НОВОГО КРЕАТИВНОГО КЛАСТЕРА, ПРЕДНАЗНАЧЕННОГО СПЕЦИАЛЬНО ДЛЯ СТУДЕНТОВ-АРХИТЕКТОРОВ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, И ЧТОБЫ РЕШИТЬ ЕЕ ВЫПОЛ-НЯЕТ СЛЕДУЮЩИЕ ДЕЙСТВИЯ/ЗАДАЧИ </a:t>
            </a:r>
            <a:r>
              <a:rPr lang="ru-RU" sz="2200">
                <a:solidFill>
                  <a:srgbClr val="243979"/>
                </a:solidFill>
                <a:latin typeface="+mn-lt"/>
              </a:rPr>
              <a:t>ИССЛЕДОВАНИЕ СПЕЦИАЛИЗИРОВАННЫХ РАБОЧИХ ПРОЦЕССОВ АРХИТЕКТОРОВ/ЦИФРОВОЕ МОДЕЛИРОВАНИЕ И </a:t>
            </a:r>
            <a:r>
              <a:rPr lang="en-US" altLang="ru-RU" sz="2200">
                <a:solidFill>
                  <a:srgbClr val="243979"/>
                </a:solidFill>
                <a:latin typeface="+mn-lt"/>
              </a:rPr>
              <a:t>VR</a:t>
            </a:r>
            <a:r>
              <a:rPr lang="ru-RU" altLang="ru-RU" sz="2200">
                <a:solidFill>
                  <a:srgbClr val="243979"/>
                </a:solidFill>
                <a:latin typeface="+mn-lt"/>
              </a:rPr>
              <a:t>-ТЕСТИРОВАНИЕ ЭРГОНОМИКИ ПРОСТРАНСТВ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, ИСПОЛЬЗУЯ </a:t>
            </a:r>
            <a:r>
              <a:rPr lang="en-US" altLang="ru-RU" sz="2200">
                <a:solidFill>
                  <a:srgbClr val="243979"/>
                </a:solidFill>
                <a:latin typeface="+mn-lt"/>
              </a:rPr>
              <a:t>BIM</a:t>
            </a:r>
            <a:r>
              <a:rPr lang="ru-RU" altLang="en-US" sz="2200">
                <a:solidFill>
                  <a:srgbClr val="243979"/>
                </a:solidFill>
                <a:latin typeface="+mn-lt"/>
              </a:rPr>
              <a:t>-ПЛАТФОРМУ ДЛЯ СОВМЕСТНОГО ПРОЕКТИРОВАНИЯ, УСЛУГУ ВНЕШНЕГО КОНСАЛТИНГА ОТ ПРОФИЛЬНЫХ АРХИТЕКТУРНЫХ СТУДИЙ, ГОТОВОЕ РЕШЕНИЕ ПО МОДУЛЬНЫМ ТРАНСФОРМИРУЕМЫМ КОНСТРУКЦИЯМ И АДАПТИВНОМУ ОСВЕЩЕНИЮ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, КОТОРЫЕ ОБХОДЯТСЯ ЕМУ В </a:t>
            </a:r>
            <a:r>
              <a:rPr lang="ru-RU" sz="2200">
                <a:solidFill>
                  <a:srgbClr val="243979"/>
                </a:solidFill>
                <a:latin typeface="+mn-lt"/>
              </a:rPr>
              <a:t>4-5 МЕСЯЦЕВ ПО</a:t>
            </a:r>
            <a:r>
              <a:rPr lang="ru-RU" sz="2200" b="1">
                <a:solidFill>
                  <a:srgbClr val="243979"/>
                </a:solidFill>
                <a:latin typeface="+mn-lt"/>
              </a:rPr>
              <a:t> ВРЕМЕНИ.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ОПИСАНИЕ ПРОДУКТА</a:t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И ТЕХНОЛОГИИ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1268730"/>
            <a:ext cx="1198943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Возможно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благодаря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IoT-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сенсорам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свет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шум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/CO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₂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), AI-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аналитике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облачным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платформам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AR/VR,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гибкой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мебели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актуальным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стандартам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2024-2026.</a:t>
            </a:r>
          </a:p>
          <a:p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УТП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Первая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РФ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адаптивная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экосистема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автоматически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подстраивающая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среду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под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индивидуальное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черчение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↔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групповая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критика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Технология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en-US" sz="1800" dirty="0">
                <a:solidFill>
                  <a:schemeClr val="accent1">
                    <a:lumMod val="75000"/>
                  </a:schemeClr>
                </a:solidFill>
              </a:rPr>
              <a:t>Архитектурное пространство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IoT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+ AI + AR</a:t>
            </a:r>
          </a:p>
          <a:p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Smart Zoning: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авто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распределение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пространства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Comfort AI: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персонализация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света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шума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температуры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Space AR: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планирование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места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через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дополненную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реальность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Analytics: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метрики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продуктивности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для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вуза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Функции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Студенты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бронирование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мест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параметрами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мобильный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3D-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план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персональные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настройки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среды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трекинг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продуктивности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Преподаватели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управление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сценариями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мониторинг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загрузки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аналитика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вовлечённости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Администрация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энергооптимизация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прогноз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износа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авто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отчёты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для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аккредитации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эко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мониторинг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Визуализация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Физическое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пространство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мобильная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мебель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интерактивные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стены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естественный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свет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скрытые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1800" dirty="0" err="1">
                <a:solidFill>
                  <a:schemeClr val="accent1">
                    <a:lumMod val="75000"/>
                  </a:schemeClr>
                </a:solidFill>
              </a:rPr>
              <a:t>IoT-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сенсоры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en-US" sz="1800" b="1" dirty="0" err="1">
                <a:solidFill>
                  <a:schemeClr val="bg1"/>
                </a:solidFill>
              </a:rPr>
              <a:t>Цифровой</a:t>
            </a:r>
            <a:r>
              <a:rPr lang="en-US" altLang="ru-RU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</a:rPr>
              <a:t>дашборд</a:t>
            </a:r>
            <a:r>
              <a:rPr lang="en-US" altLang="ru-RU" sz="1800" b="1" dirty="0">
                <a:solidFill>
                  <a:schemeClr val="bg1"/>
                </a:solidFill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</a:rPr>
              <a:t>тепловая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карта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загрузки</a:t>
            </a:r>
            <a:r>
              <a:rPr lang="en-US" altLang="ru-RU" sz="1800" dirty="0">
                <a:solidFill>
                  <a:schemeClr val="bg1"/>
                </a:solidFill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</a:rPr>
              <a:t>контроль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параметров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среды</a:t>
            </a:r>
            <a:r>
              <a:rPr lang="en-US" altLang="ru-RU" sz="1800" dirty="0">
                <a:solidFill>
                  <a:schemeClr val="bg1"/>
                </a:solidFill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</a:rPr>
              <a:t>бронирование</a:t>
            </a:r>
            <a:r>
              <a:rPr lang="en-US" altLang="ru-RU" sz="18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ru-RU" sz="1800" dirty="0">
                <a:solidFill>
                  <a:schemeClr val="bg1"/>
                </a:solidFill>
              </a:rPr>
              <a:t>AR-</a:t>
            </a:r>
            <a:r>
              <a:rPr lang="en-US" altLang="en-US" sz="1800" dirty="0" err="1">
                <a:solidFill>
                  <a:schemeClr val="bg1"/>
                </a:solidFill>
              </a:rPr>
              <a:t>интерфейс</a:t>
            </a:r>
            <a:r>
              <a:rPr lang="en-US" altLang="ru-RU" sz="1800" dirty="0">
                <a:solidFill>
                  <a:schemeClr val="bg1"/>
                </a:solidFill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</a:rPr>
              <a:t>наложение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виртуальной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расстановки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на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реальное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помещение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через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планшет</a:t>
            </a:r>
            <a:r>
              <a:rPr lang="en-US" altLang="ru-RU" sz="1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АНАЛИЗ КОНКУРЕНТОВ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9380" y="1341120"/>
            <a:ext cx="3036570" cy="3413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l">
              <a:buSzTx/>
              <a:buNone/>
            </a:pPr>
            <a:r>
              <a:rPr lang="ru-RU" sz="2100" b="1" i="0">
                <a:solidFill>
                  <a:srgbClr val="243979"/>
                </a:solidFill>
                <a:latin typeface="+mn-lt"/>
              </a:rPr>
              <a:t>Крупные игроки:</a:t>
            </a:r>
          </a:p>
          <a:p>
            <a:pPr marL="0" algn="l">
              <a:buSzTx/>
              <a:buFont typeface="Arial" panose="020B0604020202020204"/>
              <a:buChar char="•"/>
            </a:pPr>
            <a:r>
              <a:rPr lang="ru-RU" sz="2100" b="0" i="0">
                <a:solidFill>
                  <a:srgbClr val="243979"/>
                </a:solidFill>
                <a:latin typeface="+mn-lt"/>
              </a:rPr>
              <a:t>Gensler/Perkins&amp;Will — дизайн кампусов, но дорого и без типизации под РФ</a:t>
            </a:r>
          </a:p>
          <a:p>
            <a:pPr marL="0" algn="l">
              <a:buSzTx/>
              <a:buFont typeface="Arial" panose="020B0604020202020204"/>
              <a:buChar char="•"/>
            </a:pPr>
            <a:r>
              <a:rPr lang="ru-RU" sz="2100" b="0" i="0">
                <a:solidFill>
                  <a:srgbClr val="243979"/>
                </a:solidFill>
                <a:latin typeface="+mn-lt"/>
              </a:rPr>
              <a:t>Steelcase/Haworth — мебельные решения, но без интеграции IoT/AI</a:t>
            </a:r>
          </a:p>
        </p:txBody>
      </p:sp>
      <p:graphicFrame>
        <p:nvGraphicFramePr>
          <p:cNvPr id="7" name="Таблица 6"/>
          <p:cNvGraphicFramePr/>
          <p:nvPr>
            <p:custDataLst>
              <p:tags r:id="rId1"/>
            </p:custDataLst>
          </p:nvPr>
        </p:nvGraphicFramePr>
        <p:xfrm>
          <a:off x="3024505" y="1614170"/>
          <a:ext cx="8684260" cy="3327717"/>
        </p:xfrm>
        <a:graphic>
          <a:graphicData uri="http://schemas.openxmlformats.org/drawingml/2006/table">
            <a:tbl>
              <a:tblPr/>
              <a:tblGrid>
                <a:gridCol w="254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Критерий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Конкуренты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Наш проект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Масштабируемость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Индивидуальные проекты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Типовой модульный шаблон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Адаптивность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Статичная планировка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AI-сценарии + IoT-сенсоры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6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Локализация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Зарубежные стандарты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Адаптация под СП/ГОСТ РФ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Доказательность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Эстетика/опыт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Данные POE: среда → успеваемость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119380" y="4869180"/>
            <a:ext cx="1199515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ru-RU" sz="2100" b="1" i="0">
                <a:solidFill>
                  <a:srgbClr val="243979"/>
                </a:solidFill>
                <a:latin typeface="+mn-lt"/>
              </a:rPr>
              <a:t>Наше отличие: </a:t>
            </a:r>
            <a:r>
              <a:rPr lang="ru-RU" sz="2100" b="0" i="0">
                <a:solidFill>
                  <a:srgbClr val="243979"/>
                </a:solidFill>
                <a:latin typeface="+mn-lt"/>
              </a:rPr>
              <a:t>Первый тиражируемый стандарт «умной» мастерской архитектора для вузов РФ: модульная конструкция + цифровая среда + доказательная база эффективности.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ru-RU" sz="2100" b="0" i="0">
                <a:solidFill>
                  <a:srgbClr val="243979"/>
                </a:solidFill>
                <a:latin typeface="+mn-lt"/>
              </a:rPr>
              <a:t>Источники: gensler.com , perkinswill.com , steelcase.com , haworth.com , docs.cntd.ru (СП 3.02)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96000" y="1268730"/>
            <a:ext cx="3036570" cy="5372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l">
              <a:buSzTx/>
              <a:buNone/>
            </a:pPr>
            <a:r>
              <a:rPr lang="ru-RU" sz="2100" b="1" i="0">
                <a:solidFill>
                  <a:srgbClr val="243979"/>
                </a:solidFill>
                <a:latin typeface="+mn-lt"/>
              </a:rPr>
              <a:t>Сравнение:</a:t>
            </a:r>
            <a:endParaRPr lang="ru-RU" sz="2100" b="0" i="0">
              <a:solidFill>
                <a:srgbClr val="24397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АНАЛИЗ РЫНКА</a:t>
            </a:r>
            <a:endParaRPr sz="4800" b="1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270332"/>
              </p:ext>
            </p:extLst>
          </p:nvPr>
        </p:nvGraphicFramePr>
        <p:xfrm>
          <a:off x="6489213" y="1772402"/>
          <a:ext cx="5702787" cy="380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38916" y="1277856"/>
            <a:ext cx="5737016" cy="492517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0">
              <a:tabLst>
                <a:tab pos="5282565" algn="l"/>
                <a:tab pos="5998845" algn="l"/>
              </a:tabLst>
            </a:pPr>
            <a:r>
              <a:rPr lang="ru-RU" sz="2100" b="1" dirty="0">
                <a:solidFill>
                  <a:srgbClr val="243979"/>
                </a:solidFill>
                <a:latin typeface="+mn-lt"/>
              </a:rPr>
              <a:t>Объем рынка и рост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b="1" dirty="0">
                <a:solidFill>
                  <a:srgbClr val="243979"/>
                </a:solidFill>
                <a:latin typeface="+mn-lt"/>
              </a:rPr>
              <a:t>Рынок РФ: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dirty="0" err="1">
                <a:solidFill>
                  <a:srgbClr val="243979"/>
                </a:solidFill>
                <a:latin typeface="+mn-lt"/>
              </a:rPr>
              <a:t>EdTech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100" dirty="0" err="1">
                <a:solidFill>
                  <a:srgbClr val="243979"/>
                </a:solidFill>
                <a:latin typeface="+mn-lt"/>
              </a:rPr>
              <a:t>Smart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100" dirty="0" err="1">
                <a:solidFill>
                  <a:srgbClr val="243979"/>
                </a:solidFill>
                <a:latin typeface="+mn-lt"/>
              </a:rPr>
              <a:t>Classroom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: $3,93 млрд (2024) → $10,01 млрд (2033), CAGR ~11% 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dirty="0">
                <a:solidFill>
                  <a:srgbClr val="243979"/>
                </a:solidFill>
                <a:latin typeface="+mn-lt"/>
              </a:rPr>
              <a:t>reedintelligence.com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dirty="0">
                <a:solidFill>
                  <a:srgbClr val="243979"/>
                </a:solidFill>
                <a:latin typeface="+mn-lt"/>
              </a:rPr>
              <a:t>Образовательная мебель в РФ: $93,8 млн (2023) → $167,8 млн, CAGR 5% 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dirty="0">
                <a:solidFill>
                  <a:srgbClr val="243979"/>
                </a:solidFill>
                <a:latin typeface="+mn-lt"/>
              </a:rPr>
              <a:t>www.cognitivemarketresearch.com</a:t>
            </a:r>
          </a:p>
          <a:p>
            <a:pPr defTabSz="0">
              <a:tabLst>
                <a:tab pos="5282565" algn="l"/>
                <a:tab pos="5998845" algn="l"/>
              </a:tabLst>
            </a:pPr>
            <a:r>
              <a:rPr lang="ru-RU" sz="2100" dirty="0" err="1">
                <a:solidFill>
                  <a:srgbClr val="243979"/>
                </a:solidFill>
                <a:latin typeface="+mn-lt"/>
              </a:rPr>
              <a:t>EdTech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 рынок РФ: 149 млрд ₽ (2024), рост +21% </a:t>
            </a:r>
          </a:p>
          <a:p>
            <a:endParaRPr lang="ru-RU" sz="2100" dirty="0">
              <a:solidFill>
                <a:srgbClr val="243979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/>
          <p:nvPr>
            <p:extLst>
              <p:ext uri="{D42A27DB-BD31-4B8C-83A1-F6EECF244321}">
                <p14:modId xmlns:p14="http://schemas.microsoft.com/office/powerpoint/2010/main" val="335244974"/>
              </p:ext>
            </p:extLst>
          </p:nvPr>
        </p:nvGraphicFramePr>
        <p:xfrm>
          <a:off x="5859852" y="1859829"/>
          <a:ext cx="6164580" cy="2272028"/>
        </p:xfrm>
        <a:graphic>
          <a:graphicData uri="http://schemas.openxmlformats.org/drawingml/2006/table">
            <a:tbl>
              <a:tblPr/>
              <a:tblGrid>
                <a:gridCol w="160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Уровень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Расчет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Объем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TAM</a:t>
                      </a:r>
                    </a:p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(весь рынок)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dirty="0">
                          <a:solidFill>
                            <a:srgbClr val="243979"/>
                          </a:solidFill>
                          <a:latin typeface="+mn-lt"/>
                        </a:rPr>
                        <a:t>300 </a:t>
                      </a:r>
                      <a:r>
                        <a:rPr lang="ru-RU" sz="2100" b="0" i="0" dirty="0" err="1">
                          <a:solidFill>
                            <a:srgbClr val="243979"/>
                          </a:solidFill>
                          <a:latin typeface="+mn-lt"/>
                        </a:rPr>
                        <a:t>арх.вузов</a:t>
                      </a:r>
                      <a:r>
                        <a:rPr lang="ru-RU" sz="2100" b="0" i="0" dirty="0">
                          <a:solidFill>
                            <a:srgbClr val="243979"/>
                          </a:solidFill>
                          <a:latin typeface="+mn-lt"/>
                        </a:rPr>
                        <a:t> × 500т.р.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150 млн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SAM</a:t>
                      </a:r>
                    </a:p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(доступный)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100 вузов (крупные города) × 500</a:t>
                      </a:r>
                      <a:r>
                        <a:rPr lang="ru-RU" sz="2100">
                          <a:solidFill>
                            <a:srgbClr val="243979"/>
                          </a:solidFill>
                          <a:latin typeface="+mn-lt"/>
                          <a:sym typeface="+mn-ea"/>
                        </a:rPr>
                        <a:t>т.р.</a:t>
                      </a:r>
                      <a:endParaRPr lang="ru-RU" sz="2100" b="0" i="0">
                        <a:solidFill>
                          <a:srgbClr val="243979"/>
                        </a:solidFill>
                        <a:latin typeface="+mn-lt"/>
                      </a:endParaRP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50 млн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SOM</a:t>
                      </a:r>
                    </a:p>
                    <a:p>
                      <a:pPr algn="l" fontAlgn="b"/>
                      <a:r>
                        <a:rPr lang="ru-RU" sz="2100" b="0" i="0">
                          <a:solidFill>
                            <a:srgbClr val="243979"/>
                          </a:solidFill>
                          <a:latin typeface="+mn-lt"/>
                        </a:rPr>
                        <a:t>(реальный)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dirty="0">
                          <a:solidFill>
                            <a:srgbClr val="243979"/>
                          </a:solidFill>
                          <a:latin typeface="+mn-lt"/>
                        </a:rPr>
                        <a:t>10-15 вузов (2-3 года) × 500</a:t>
                      </a:r>
                      <a:r>
                        <a:rPr lang="ru-RU" sz="2100" dirty="0">
                          <a:solidFill>
                            <a:srgbClr val="243979"/>
                          </a:solidFill>
                          <a:latin typeface="+mn-lt"/>
                          <a:sym typeface="+mn-ea"/>
                        </a:rPr>
                        <a:t>т.р.</a:t>
                      </a:r>
                      <a:endParaRPr lang="ru-RU" sz="2100" b="0" i="0" dirty="0">
                        <a:solidFill>
                          <a:srgbClr val="243979"/>
                        </a:solidFill>
                        <a:latin typeface="+mn-lt"/>
                      </a:endParaRP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dirty="0">
                          <a:solidFill>
                            <a:srgbClr val="243979"/>
                          </a:solidFill>
                          <a:latin typeface="+mn-lt"/>
                        </a:rPr>
                        <a:t>5-7,5 млн</a:t>
                      </a:r>
                    </a:p>
                  </a:txBody>
                  <a:tcPr marL="7937" marR="7937" marT="7937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Текстовое поле 3"/>
          <p:cNvSpPr txBox="1"/>
          <p:nvPr/>
        </p:nvSpPr>
        <p:spPr bwMode="auto">
          <a:xfrm>
            <a:off x="12237" y="4626108"/>
            <a:ext cx="12096115" cy="4638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100" b="1" dirty="0" smtClean="0">
                <a:solidFill>
                  <a:srgbClr val="243979"/>
                </a:solidFill>
                <a:latin typeface="+mn-lt"/>
              </a:rPr>
              <a:t>География</a:t>
            </a:r>
            <a:endParaRPr lang="ru-RU" sz="2100" b="1" dirty="0">
              <a:solidFill>
                <a:srgbClr val="243979"/>
              </a:solidFill>
              <a:latin typeface="+mn-lt"/>
            </a:endParaRPr>
          </a:p>
          <a:p>
            <a:r>
              <a:rPr lang="ru-RU" sz="2100" dirty="0">
                <a:solidFill>
                  <a:srgbClr val="243979"/>
                </a:solidFill>
                <a:latin typeface="+mn-lt"/>
              </a:rPr>
              <a:t>Приоритетные регионы:</a:t>
            </a:r>
          </a:p>
          <a:p>
            <a:r>
              <a:rPr lang="ru-RU" sz="2100" dirty="0">
                <a:solidFill>
                  <a:srgbClr val="243979"/>
                </a:solidFill>
                <a:latin typeface="+mn-lt"/>
              </a:rPr>
              <a:t>Москва и МО (150+ вузов) </a:t>
            </a:r>
          </a:p>
          <a:p>
            <a:r>
              <a:rPr lang="ru-RU" sz="2100" dirty="0">
                <a:solidFill>
                  <a:srgbClr val="243979"/>
                </a:solidFill>
                <a:latin typeface="+mn-lt"/>
              </a:rPr>
              <a:t>Санкт-Петербург (70+ вузов)</a:t>
            </a:r>
          </a:p>
          <a:p>
            <a:r>
              <a:rPr lang="ru-RU" sz="2100" dirty="0">
                <a:solidFill>
                  <a:schemeClr val="bg1"/>
                </a:solidFill>
                <a:latin typeface="+mn-lt"/>
              </a:rPr>
              <a:t>Региональные центры (Казань, Новосибирск, Екатеринбург)</a:t>
            </a:r>
          </a:p>
          <a:p>
            <a:r>
              <a:rPr lang="ru-RU" sz="2100" dirty="0">
                <a:solidFill>
                  <a:schemeClr val="bg1"/>
                </a:solidFill>
                <a:latin typeface="+mn-lt"/>
              </a:rPr>
              <a:t>Всего в РФ: 1,150 вузов, из них 300+ имеют программы архитектуры и дизайна </a:t>
            </a:r>
          </a:p>
        </p:txBody>
      </p:sp>
      <p:sp>
        <p:nvSpPr>
          <p:cNvPr id="10" name="Текстовое поле 3"/>
          <p:cNvSpPr txBox="1"/>
          <p:nvPr/>
        </p:nvSpPr>
        <p:spPr bwMode="auto">
          <a:xfrm>
            <a:off x="6051985" y="1326827"/>
            <a:ext cx="5737016" cy="445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0">
              <a:tabLst>
                <a:tab pos="5282565" algn="l"/>
                <a:tab pos="5998845" algn="l"/>
              </a:tabLst>
            </a:pPr>
            <a:r>
              <a:rPr lang="en-US" sz="2100" b="1" dirty="0" smtClean="0">
                <a:solidFill>
                  <a:srgbClr val="243979"/>
                </a:solidFill>
                <a:latin typeface="+mn-lt"/>
              </a:rPr>
              <a:t>TAM  /  SAM  /  SOM</a:t>
            </a:r>
            <a:endParaRPr lang="ru-RU" sz="2100" dirty="0">
              <a:solidFill>
                <a:srgbClr val="243979"/>
              </a:solidFill>
              <a:latin typeface="+mn-lt"/>
            </a:endParaRPr>
          </a:p>
          <a:p>
            <a:endParaRPr lang="ru-RU" sz="2100" dirty="0">
              <a:solidFill>
                <a:srgbClr val="24397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БИЗНЕС-МОДЕЛЬ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340768"/>
            <a:ext cx="6103280" cy="30011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41952" y="117932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b="1" dirty="0">
                <a:solidFill>
                  <a:srgbClr val="243979"/>
                </a:solidFill>
                <a:latin typeface="+mn-lt"/>
              </a:rPr>
              <a:t>Продукт: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Типовой модульный проект «умной» мастерской архитектора (проектная документация + </a:t>
            </a:r>
            <a:r>
              <a:rPr lang="ru-RU" sz="2100" dirty="0" err="1">
                <a:solidFill>
                  <a:srgbClr val="243979"/>
                </a:solidFill>
                <a:latin typeface="+mn-lt"/>
              </a:rPr>
              <a:t>IoT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-оборудование + ПО управления средой</a:t>
            </a:r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).</a:t>
            </a:r>
          </a:p>
          <a:p>
            <a:endParaRPr lang="ru-RU" sz="2100" dirty="0">
              <a:solidFill>
                <a:srgbClr val="243979"/>
              </a:solidFill>
              <a:latin typeface="+mn-lt"/>
            </a:endParaRPr>
          </a:p>
          <a:p>
            <a:r>
              <a:rPr lang="ru-RU" sz="2100" b="1" dirty="0">
                <a:solidFill>
                  <a:srgbClr val="243979"/>
                </a:solidFill>
                <a:latin typeface="+mn-lt"/>
              </a:rPr>
              <a:t>Денежный поток:</a:t>
            </a:r>
          </a:p>
          <a:p>
            <a:r>
              <a:rPr lang="ru-RU" sz="2100" dirty="0" err="1">
                <a:solidFill>
                  <a:srgbClr val="243979"/>
                </a:solidFill>
                <a:latin typeface="+mn-lt"/>
              </a:rPr>
              <a:t>Единоразово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: проектирование + поставка оборудования</a:t>
            </a:r>
          </a:p>
          <a:p>
            <a:r>
              <a:rPr lang="ru-RU" sz="2100" dirty="0">
                <a:solidFill>
                  <a:srgbClr val="243979"/>
                </a:solidFill>
                <a:latin typeface="+mn-lt"/>
              </a:rPr>
              <a:t>Рекуррентно: подписка на ПО, аналитика, техподдержка</a:t>
            </a:r>
            <a:endParaRPr lang="ru-RU" sz="2100" dirty="0">
              <a:solidFill>
                <a:srgbClr val="243979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41825"/>
              </p:ext>
            </p:extLst>
          </p:nvPr>
        </p:nvGraphicFramePr>
        <p:xfrm>
          <a:off x="119336" y="4868432"/>
          <a:ext cx="9865096" cy="1752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139456431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016312141"/>
                    </a:ext>
                  </a:extLst>
                </a:gridCol>
                <a:gridCol w="6120681">
                  <a:extLst>
                    <a:ext uri="{9D8B030D-6E8A-4147-A177-3AD203B41FA5}">
                      <a16:colId xmlns:a16="http://schemas.microsoft.com/office/drawing/2014/main" val="1153659525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Модель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Применимость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Пояснение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57789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B2B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Основное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Вузы, частные образовательные центры, девелоперы кампусов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215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B2G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Приоритет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Госвузы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программы модернизации инфраструктуры (</a:t>
                      </a:r>
                      <a:r>
                        <a:rPr lang="ru-RU" sz="16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Минобрнауки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53841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B2B2C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Косвенно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Вуз покупает → студенты/преподаватели пользуются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4749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D2C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Перспектива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Прямая продажа лицензий ПО студентам/</a:t>
                      </a:r>
                      <a:r>
                        <a:rPr lang="ru-RU" sz="16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фрилансерам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492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B2C/C2C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применимо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массовый потребительский продукт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11463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76765" y="4425742"/>
            <a:ext cx="42627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ystem-ui"/>
              </a:rPr>
              <a:t>Для кого конечный продукт?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ТЕКУЩИЕ РЕЗУЛЬТАТЫ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95244"/>
              </p:ext>
            </p:extLst>
          </p:nvPr>
        </p:nvGraphicFramePr>
        <p:xfrm>
          <a:off x="191344" y="1750510"/>
          <a:ext cx="4248472" cy="3114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90958179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3844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Квартал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2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Второй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квартал 2026 г.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Запуск пилота в 1 вузе, сбор POE-данных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5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Четвертый квартал 2026 г.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Доработка платформы, подготовка к масштабированию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8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2027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г.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Выход на 5-10 вузов, запуск франшизы типового решения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5723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7733" y="1335012"/>
            <a:ext cx="39356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243979"/>
                </a:solidFill>
                <a:latin typeface="+mn-lt"/>
              </a:rPr>
              <a:t>Планы развития (2026-2027)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11079" y="1412776"/>
            <a:ext cx="75957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243979"/>
                </a:solidFill>
                <a:latin typeface="+mn-lt"/>
              </a:rPr>
              <a:t>Предложение для партнеров/инвесторов</a:t>
            </a:r>
          </a:p>
          <a:p>
            <a:r>
              <a:rPr lang="ru-RU" sz="2100" b="1" dirty="0">
                <a:solidFill>
                  <a:srgbClr val="243979"/>
                </a:solidFill>
                <a:latin typeface="+mn-lt"/>
              </a:rPr>
              <a:t>Вам предлагаем:</a:t>
            </a:r>
          </a:p>
          <a:p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- Доступ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к инновационному продукту с доказанной эффективностью</a:t>
            </a:r>
          </a:p>
          <a:p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- Возможность </a:t>
            </a:r>
            <a:r>
              <a:rPr lang="ru-RU" sz="2100" dirty="0" err="1">
                <a:solidFill>
                  <a:srgbClr val="243979"/>
                </a:solidFill>
                <a:latin typeface="+mn-lt"/>
              </a:rPr>
              <a:t>софинансирования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 пилота с налоговыми преференциями</a:t>
            </a:r>
          </a:p>
          <a:p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- Партнерство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в создании отраслевого стандарта</a:t>
            </a:r>
          </a:p>
          <a:p>
            <a:r>
              <a:rPr lang="ru-RU" sz="2100" b="1" dirty="0">
                <a:solidFill>
                  <a:srgbClr val="243979"/>
                </a:solidFill>
                <a:latin typeface="+mn-lt"/>
              </a:rPr>
              <a:t>Нам необходимо:</a:t>
            </a:r>
          </a:p>
          <a:p>
            <a:r>
              <a:rPr lang="ru-RU" sz="2100" b="1" dirty="0" smtClean="0">
                <a:solidFill>
                  <a:srgbClr val="243979"/>
                </a:solidFill>
                <a:latin typeface="+mn-lt"/>
              </a:rPr>
              <a:t>Инвестиции</a:t>
            </a:r>
            <a:r>
              <a:rPr lang="ru-RU" sz="2100" b="1" dirty="0">
                <a:solidFill>
                  <a:srgbClr val="243979"/>
                </a:solidFill>
                <a:latin typeface="+mn-lt"/>
              </a:rPr>
              <a:t>: </a:t>
            </a:r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5-10 млн руб. на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масштабирование и сертификацию</a:t>
            </a:r>
          </a:p>
          <a:p>
            <a:r>
              <a:rPr lang="ru-RU" sz="2100" b="1" dirty="0" smtClean="0">
                <a:solidFill>
                  <a:srgbClr val="243979"/>
                </a:solidFill>
                <a:latin typeface="+mn-lt"/>
              </a:rPr>
              <a:t>Административная </a:t>
            </a:r>
            <a:r>
              <a:rPr lang="ru-RU" sz="2100" b="1" dirty="0">
                <a:solidFill>
                  <a:srgbClr val="243979"/>
                </a:solidFill>
                <a:latin typeface="+mn-lt"/>
              </a:rPr>
              <a:t>поддержка: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лоббирование обновления СП для «умных» мастерских</a:t>
            </a:r>
          </a:p>
          <a:p>
            <a:r>
              <a:rPr lang="ru-RU" sz="2100" dirty="0" smtClean="0">
                <a:solidFill>
                  <a:srgbClr val="243979"/>
                </a:solidFill>
                <a:latin typeface="+mn-lt"/>
              </a:rPr>
              <a:t>Экспертиза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: </a:t>
            </a:r>
            <a:r>
              <a:rPr lang="ru-RU" sz="2100" b="1" dirty="0">
                <a:solidFill>
                  <a:srgbClr val="243979"/>
                </a:solidFill>
                <a:latin typeface="+mn-lt"/>
              </a:rPr>
              <a:t>педагоги-архитекторы для </a:t>
            </a:r>
            <a:r>
              <a:rPr lang="ru-RU" sz="2100" b="1" dirty="0" err="1">
                <a:solidFill>
                  <a:srgbClr val="243979"/>
                </a:solidFill>
                <a:latin typeface="+mn-lt"/>
              </a:rPr>
              <a:t>валидации</a:t>
            </a:r>
            <a:r>
              <a:rPr lang="ru-RU" sz="2100" b="1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100" dirty="0">
                <a:solidFill>
                  <a:srgbClr val="243979"/>
                </a:solidFill>
                <a:latin typeface="+mn-lt"/>
              </a:rPr>
              <a:t>методологии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+mn-lt"/>
              </a:rPr>
              <a:t>Технологические </a:t>
            </a:r>
            <a:r>
              <a:rPr lang="ru-RU" sz="2100" b="1" dirty="0">
                <a:solidFill>
                  <a:schemeClr val="bg1"/>
                </a:solidFill>
                <a:latin typeface="+mn-lt"/>
              </a:rPr>
              <a:t>партнеры: </a:t>
            </a:r>
            <a:r>
              <a:rPr lang="ru-RU" sz="2100" dirty="0">
                <a:solidFill>
                  <a:schemeClr val="bg1"/>
                </a:solidFill>
                <a:latin typeface="+mn-lt"/>
              </a:rPr>
              <a:t>интеграция с отечественными </a:t>
            </a:r>
            <a:r>
              <a:rPr lang="ru-RU" sz="2100" dirty="0" err="1" smtClean="0">
                <a:solidFill>
                  <a:schemeClr val="bg1"/>
                </a:solidFill>
                <a:latin typeface="+mn-lt"/>
              </a:rPr>
              <a:t>IoT</a:t>
            </a:r>
            <a:r>
              <a:rPr lang="ru-RU" sz="2100" dirty="0" smtClean="0">
                <a:solidFill>
                  <a:schemeClr val="bg1"/>
                </a:solidFill>
                <a:latin typeface="+mn-lt"/>
              </a:rPr>
              <a:t>/AR-решениями</a:t>
            </a:r>
            <a:endParaRPr lang="ru-RU" sz="2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3*241"/>
  <p:tag name="TABLE_ENDDRAG_RECT" val="238*142*683*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0586614173229,&quot;left&quot;:15.049763779527563,&quot;top&quot;:140.29181102362205,&quot;width&quot;:896.4633070866142}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926</Words>
  <Application>Microsoft Office PowerPoint</Application>
  <PresentationFormat>Широкоэкранный</PresentationFormat>
  <Paragraphs>175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Helvetica Neue</vt:lpstr>
      <vt:lpstr>system-ui</vt:lpstr>
      <vt:lpstr>Arial Black</vt:lpstr>
      <vt:lpstr>Arial</vt:lpstr>
      <vt:lpstr>Тема Office</vt:lpstr>
      <vt:lpstr>Презентация PowerPoint</vt:lpstr>
      <vt:lpstr>«КОМАНДА»</vt:lpstr>
      <vt:lpstr>АКТУАЛЬНОСТЬ</vt:lpstr>
      <vt:lpstr>ПРОБЛЕМА</vt:lpstr>
      <vt:lpstr>ОПИСАНИЕ ПРОДУКТА И ТЕХНОЛОГИИ</vt:lpstr>
      <vt:lpstr>АНАЛИЗ КОНКУРЕНТОВ</vt:lpstr>
      <vt:lpstr>АНАЛИЗ РЫНКА</vt:lpstr>
      <vt:lpstr>БИЗНЕС-МОДЕЛЬ</vt:lpstr>
      <vt:lpstr>ТЕКУЩИЕ РЕЗУЛЬТАТЫ </vt:lpstr>
      <vt:lpstr>КОМАНДА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User</cp:lastModifiedBy>
  <cp:revision>81</cp:revision>
  <dcterms:created xsi:type="dcterms:W3CDTF">2026-04-17T20:09:25Z</dcterms:created>
  <dcterms:modified xsi:type="dcterms:W3CDTF">2026-04-18T13:16:06Z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01A4B1CD5B6F4C628CFFB3D94311029E_12</vt:lpwstr>
  </property>
  <property fmtid="{D5CDD505-2E9C-101B-9397-08002B2CF9AE}" pid="3" name="KSOProductBuildVer">
    <vt:lpwstr>1049-12.2.0.23196</vt:lpwstr>
  </property>
</Properties>
</file>