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5" r:id="rId3"/>
    <p:sldId id="261" r:id="rId4"/>
    <p:sldId id="262" r:id="rId5"/>
    <p:sldId id="263" r:id="rId6"/>
    <p:sldId id="273" r:id="rId7"/>
    <p:sldId id="279" r:id="rId8"/>
    <p:sldId id="296" r:id="rId9"/>
    <p:sldId id="266" r:id="rId10"/>
    <p:sldId id="269" r:id="rId11"/>
    <p:sldId id="270" r:id="rId12"/>
    <p:sldId id="271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8F00FF"/>
    <a:srgbClr val="5B9BD5"/>
    <a:srgbClr val="D9D9D9"/>
    <a:srgbClr val="CCFF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93059" autoAdjust="0"/>
  </p:normalViewPr>
  <p:slideViewPr>
    <p:cSldViewPr snapToGrid="0">
      <p:cViewPr varScale="1">
        <p:scale>
          <a:sx n="104" d="100"/>
          <a:sy n="104" d="100"/>
        </p:scale>
        <p:origin x="73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C23A8-A2E9-4FC3-8BE7-8C5BE77C799F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5626D-D815-47FC-846A-3A4CC494E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40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37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0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4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1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0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9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9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8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14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1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6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2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ONl6xKuK-4?si=WAgSCS_-kTJaSUY2" TargetMode="External"/><Relationship Id="rId2" Type="http://schemas.openxmlformats.org/officeDocument/2006/relationships/hyperlink" Target="https://youtu.be/YG_J4V-7X8o?si=gX4yq-mUYanWZm3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skillbox.ru/media/base/biznesmodel-kak-s-eye-pomoshchyu-zapustit-startap-ili-spasti-pogibayushchuyu-kompaniy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nydw0QlSQQ?si=uEejDtbL8p_wu7hd" TargetMode="External"/><Relationship Id="rId2" Type="http://schemas.openxmlformats.org/officeDocument/2006/relationships/hyperlink" Target="https://fideware.com/ru/blog/5-essential-stages-in-startup-product-developme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yberleninka.ru/article/n/klassifikatsiya-riskov-startapa/viewer" TargetMode="External"/><Relationship Id="rId2" Type="http://schemas.openxmlformats.org/officeDocument/2006/relationships/hyperlink" Target="https://vc.ru/u/1178804-profilans-grupp/496758-kak-snizit-biznes-riski-dlya-startapa-9-riskov-o-kotoryh-vsegda-nuzhno-pomn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finuslugi.ru/navigator/nakopit-i-sohranit/stat_riski_startapa_vyyavlyaem_i_umenshae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6106" y="3031194"/>
            <a:ext cx="9144000" cy="889606"/>
          </a:xfrm>
        </p:spPr>
        <p:txBody>
          <a:bodyPr>
            <a:normAutofit/>
          </a:bodyPr>
          <a:lstStyle/>
          <a:p>
            <a:r>
              <a:rPr lang="en-US" sz="4500" dirty="0"/>
              <a:t>FPV Cinematic Drone</a:t>
            </a:r>
            <a:endParaRPr lang="ru-RU" sz="450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30F4677-195B-4A8B-4BD0-FFE0BB36FAA8}"/>
              </a:ext>
            </a:extLst>
          </p:cNvPr>
          <p:cNvGrpSpPr/>
          <p:nvPr/>
        </p:nvGrpSpPr>
        <p:grpSpPr>
          <a:xfrm rot="16200000">
            <a:off x="8291696" y="2953251"/>
            <a:ext cx="6858001" cy="951498"/>
            <a:chOff x="0" y="692501"/>
            <a:chExt cx="2624903" cy="97077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FE65137-B08D-86B2-05BB-51C427F701C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BAAAA24-DC87-8732-3CAB-46A289FFB9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3DF45E5-A1B0-039A-8370-DDF3CE5F82C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D251B79-1DC0-71DB-E803-6D16BA89F3A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AACA60-E286-2893-A205-F58E8B5ED04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5" name="Дата 24">
            <a:extLst>
              <a:ext uri="{FF2B5EF4-FFF2-40B4-BE49-F238E27FC236}">
                <a16:creationId xmlns:a16="http://schemas.microsoft.com/office/drawing/2014/main" id="{B93148F7-5652-D623-4785-4221C73F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9096" y="311417"/>
            <a:ext cx="2743200" cy="1230340"/>
          </a:xfrm>
        </p:spPr>
        <p:txBody>
          <a:bodyPr vert="vert270"/>
          <a:lstStyle/>
          <a:p>
            <a:fld id="{0A61EF5C-C9D4-493E-B45E-0A45720485D3}" type="datetime1">
              <a:rPr lang="ru-RU" sz="1800" smtClean="0">
                <a:solidFill>
                  <a:schemeClr val="bg1"/>
                </a:solidFill>
              </a:rPr>
              <a:t>24.10.2024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7FBFF7B3-C393-F58D-C003-04FF001116A1}"/>
              </a:ext>
            </a:extLst>
          </p:cNvPr>
          <p:cNvSpPr txBox="1">
            <a:spLocks/>
          </p:cNvSpPr>
          <p:nvPr/>
        </p:nvSpPr>
        <p:spPr>
          <a:xfrm>
            <a:off x="95434" y="5533818"/>
            <a:ext cx="9144000" cy="8896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0000" algn="l">
              <a:spcBef>
                <a:spcPts val="1000"/>
              </a:spcBef>
            </a:pPr>
            <a:r>
              <a:rPr lang="ru-RU" sz="18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Докладчик: </a:t>
            </a:r>
            <a:r>
              <a:rPr lang="ru-RU" sz="1800" dirty="0">
                <a:latin typeface="+mn-lt"/>
                <a:ea typeface="+mn-ea"/>
                <a:cs typeface="+mn-cs"/>
              </a:rPr>
              <a:t>Халиков Бакир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625BB2-41EA-AD05-10A3-5F26511A9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4" y="274893"/>
            <a:ext cx="1307726" cy="1442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3051F0-099F-DEC3-5E8C-9A9A3DE12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249" y="178888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3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45450C0-A66A-50AC-4CCB-8136589245FF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F287C73-4C3A-9F58-CD13-355CF2D7747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F65F1FC2-D0AF-C477-FFD4-5287818F192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30DE883-EC30-74A4-8CB3-C82A1EBA42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21B5749-1E11-CDA1-7ACC-6D28CDCFC10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EFEBB84-1422-4836-3D64-4EF02D3C3DD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DDC0242D-17E3-87B8-6807-96823D98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12;p15">
            <a:extLst>
              <a:ext uri="{FF2B5EF4-FFF2-40B4-BE49-F238E27FC236}">
                <a16:creationId xmlns:a16="http://schemas.microsoft.com/office/drawing/2014/main" id="{D7ECEAC0-2630-384B-FFAB-1A52A4529512}"/>
              </a:ext>
            </a:extLst>
          </p:cNvPr>
          <p:cNvSpPr txBox="1"/>
          <p:nvPr/>
        </p:nvSpPr>
        <p:spPr>
          <a:xfrm>
            <a:off x="0" y="0"/>
            <a:ext cx="1037216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 проекте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E29CE798-C32B-7753-617C-35F291F65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000953"/>
              </p:ext>
            </p:extLst>
          </p:nvPr>
        </p:nvGraphicFramePr>
        <p:xfrm>
          <a:off x="403860" y="1661135"/>
          <a:ext cx="10198100" cy="31637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3935903389"/>
                    </a:ext>
                  </a:extLst>
                </a:gridCol>
              </a:tblGrid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Генезис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Увлечение квадрокоптерами с детства и желание собрать профессиональный дрон вместе с командой.</a:t>
                      </a:r>
                    </a:p>
                    <a:p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Описание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квадрокоптера для съёмки внутри или снаружи ВУЗа. Видео в дальнейшем можно выкладывать в телеграмм канале АГТУ или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каналах Альметьевска.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917869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055CBE-333B-DDF4-564F-60F305C39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70089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35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06;p3">
            <a:extLst>
              <a:ext uri="{FF2B5EF4-FFF2-40B4-BE49-F238E27FC236}">
                <a16:creationId xmlns:a16="http://schemas.microsoft.com/office/drawing/2014/main" id="{38FFD93E-9C18-8839-5F92-336D5B09B85A}"/>
              </a:ext>
            </a:extLst>
          </p:cNvPr>
          <p:cNvSpPr txBox="1"/>
          <p:nvPr/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Целевая аудитория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599F4714-7284-455A-E907-BB852AAACB0D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17B89A5-D5F9-E3BF-2EAB-1AF738C80B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2BA0715-B9B0-0872-71C1-F337913E4FB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46B1D725-4ED6-B868-F30A-48337DD19A4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DFF7E0D-33AB-5846-43CB-882A671EBEF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84AA008-FC04-4B64-B28A-B57E4775E8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6" name="Номер слайда 13">
            <a:extLst>
              <a:ext uri="{FF2B5EF4-FFF2-40B4-BE49-F238E27FC236}">
                <a16:creationId xmlns:a16="http://schemas.microsoft.com/office/drawing/2014/main" id="{286FADDA-3C66-E6B4-B828-B083CDEB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B8F237B-FBA3-F43F-99F0-2CFFFC49A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083895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Потребителями могут быть люди, заинтересованные в необычной съемке, желающие купить наш продукт.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Потребителями могут быть люди, просматривающие видео с квадрокоптера.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Потребителями могут быть и люди, желающие заказать у нас съемку. </a:t>
                      </a:r>
                      <a:endParaRPr lang="ru-RU" sz="24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6D4D8B-EE5C-7FA2-3817-5FA8DB317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689681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5142567-BB06-5716-EFB3-5F33D9ED0B4E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D75AE535-80F4-C4F8-0E85-01118C21B59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BA04980-DFAF-664C-396F-F56ED70F7F9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627085C-57CA-0823-6604-EA8F52F3AAA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32BAF517-EEFE-5C77-9D7F-130011234EC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9E0004DB-9F2D-2547-9CF2-B3B3F34F605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EA19B046-8B40-B84F-DD28-14851939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4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4" name="Google Shape;117;p4">
            <a:extLst>
              <a:ext uri="{FF2B5EF4-FFF2-40B4-BE49-F238E27FC236}">
                <a16:creationId xmlns:a16="http://schemas.microsoft.com/office/drawing/2014/main" id="{A2CF1F23-25C0-C747-F86D-40A8941D5C94}"/>
              </a:ext>
            </a:extLst>
          </p:cNvPr>
          <p:cNvSpPr txBox="1"/>
          <p:nvPr/>
        </p:nvSpPr>
        <p:spPr>
          <a:xfrm>
            <a:off x="0" y="0"/>
            <a:ext cx="107880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/>
              <a:buNone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Проблема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EAF4C257-35FA-EF57-07DB-B5C62356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121561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Съемки некоторых мест затруднительны даже для обычных квадрокоптеров. Это может быть обусловлено характером рельефа, зонам недоступным в связи с габаритами квадрокоптера. Наш продукт решает эту проблему, ввиду его уникальности он способен летать в дождь и залетать в труднодоступные места. Благодаря этому съемка может проводиться практически где угодно.</a:t>
                      </a: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7CEFD5-5C6D-C4F5-1944-6B4C4D265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798332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EF7C407-42DB-1FA6-DBB4-7987E5A18DC4}"/>
              </a:ext>
            </a:extLst>
          </p:cNvPr>
          <p:cNvGrpSpPr/>
          <p:nvPr/>
        </p:nvGrpSpPr>
        <p:grpSpPr>
          <a:xfrm rot="16200000">
            <a:off x="8287252" y="2953250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CE1A68-8EC8-8257-BB32-BC7D70D3F58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A7AD850-838E-4F4A-A13E-E1A3A19C866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5ED617A-CA8E-4615-4929-D7F9EEFE61E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524A645-6C13-224F-B5E7-EE44DCA1EA9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0102D6E-A871-9764-A13F-E3A4D0A2A3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76B3D94A-AEB6-D64B-13E6-77B78E38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5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23;p5">
            <a:extLst>
              <a:ext uri="{FF2B5EF4-FFF2-40B4-BE49-F238E27FC236}">
                <a16:creationId xmlns:a16="http://schemas.microsoft.com/office/drawing/2014/main" id="{3B7543DD-DCFA-FD67-B041-843EC6A6E053}"/>
              </a:ext>
            </a:extLst>
          </p:cNvPr>
          <p:cNvSpPr txBox="1"/>
          <p:nvPr/>
        </p:nvSpPr>
        <p:spPr>
          <a:xfrm>
            <a:off x="0" y="0"/>
            <a:ext cx="1073265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Решение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6" name="Таблица 10">
            <a:extLst>
              <a:ext uri="{FF2B5EF4-FFF2-40B4-BE49-F238E27FC236}">
                <a16:creationId xmlns:a16="http://schemas.microsoft.com/office/drawing/2014/main" id="{BDE18F35-05DA-C931-E6A9-7788D89C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18763"/>
              </p:ext>
            </p:extLst>
          </p:nvPr>
        </p:nvGraphicFramePr>
        <p:xfrm>
          <a:off x="467360" y="1781666"/>
          <a:ext cx="10126980" cy="4819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819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Наша команда создает уникальный продукт. Таких квадрокоптеров в мире не так много, а команд способных снимать на них профессиональные видео еще меньше, эту проблему решает наша и команда и наш продукт.</a:t>
                      </a: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6F5323-B2A8-B69C-5F48-95D066CE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748243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6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39728E8-ED12-AED4-23DD-7C1639BC40D7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5DDC8B6-9544-840A-3799-CCB7B386C5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F009445-96C7-BA09-D3C3-219F9CF8BB9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7632BC4F-430A-2D93-99A0-A094361C343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C4BD4E8-46C0-F07D-2260-5B1110F988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5B7AC96-4B19-EAC6-CEAF-6533C94463B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51759B0-785D-3EA7-D542-80F4CCF9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6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33;p6">
            <a:extLst>
              <a:ext uri="{FF2B5EF4-FFF2-40B4-BE49-F238E27FC236}">
                <a16:creationId xmlns:a16="http://schemas.microsoft.com/office/drawing/2014/main" id="{1625C23E-EEEC-08D0-0216-77B1DBB58E14}"/>
              </a:ext>
            </a:extLst>
          </p:cNvPr>
          <p:cNvSpPr txBox="1"/>
          <p:nvPr/>
        </p:nvSpPr>
        <p:spPr>
          <a:xfrm>
            <a:off x="0" y="-41920"/>
            <a:ext cx="1069570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Описание продукта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17DA91D-BAD8-A6DD-4E42-A9F75ABF2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042098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Продукт представляет собой квадрокоптер, впереди которого закреплена камера (обычно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GO Pro)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, на нее ведется запись. Сам полет контролируется посредством аппаратуры (пульта) и шлема (способ получения изображения с квадрокоптера при полете). С помощью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ACRO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режима (способ точного, ручного контроля) пилот может выполнять точнейшие пролеты и красивые элементы в воздухе.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С учетом того, что первоначальные элементы для нашего проекта уже есть (аппаратура, шлем, экшен камера), для оставшейся части проекта потребуется 60000 рублей, если их не учитывать, то проект обойдется 110000-120000 рублей.</a:t>
                      </a: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9CFF1-8B7F-3BE8-0E40-0EAFB11E9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881" y="657411"/>
            <a:ext cx="80474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ED10237-81DA-44FB-9A49-B7078A349C46}"/>
              </a:ext>
            </a:extLst>
          </p:cNvPr>
          <p:cNvGrpSpPr/>
          <p:nvPr/>
        </p:nvGrpSpPr>
        <p:grpSpPr>
          <a:xfrm rot="16200000">
            <a:off x="8287252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1F64F99-38B4-AD42-9FAE-00E8B618C8C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70D1923-9DA5-5411-079C-F6D009DD52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FD1D6FE-FAA2-1532-6736-5144BA2A50D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0323EAC4-35F5-693C-D2F8-04E9EAA986E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1C0B10-3848-37E2-536F-F149ADFA8D1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2184077-17CC-ECE5-7F4D-A4DAB9C4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7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54;p8">
            <a:extLst>
              <a:ext uri="{FF2B5EF4-FFF2-40B4-BE49-F238E27FC236}">
                <a16:creationId xmlns:a16="http://schemas.microsoft.com/office/drawing/2014/main" id="{CD8756F4-AB50-5DF5-E22D-897E08D4831A}"/>
              </a:ext>
            </a:extLst>
          </p:cNvPr>
          <p:cNvSpPr txBox="1"/>
          <p:nvPr/>
        </p:nvSpPr>
        <p:spPr>
          <a:xfrm>
            <a:off x="0" y="0"/>
            <a:ext cx="10668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Рынок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C0DBBA43-2E43-4664-BB09-3830D49DE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558590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Энерджинет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Технет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Эдунет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ru-RU" sz="32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725167-0FC2-0B81-89F3-014CFAB18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34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453D3F29-BF22-433B-A26A-FEBA82E8E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414344"/>
              </p:ext>
            </p:extLst>
          </p:nvPr>
        </p:nvGraphicFramePr>
        <p:xfrm>
          <a:off x="462465" y="1402173"/>
          <a:ext cx="10315577" cy="47960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1133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2141111">
                  <a:extLst>
                    <a:ext uri="{9D8B030D-6E8A-4147-A177-3AD203B41FA5}">
                      <a16:colId xmlns:a16="http://schemas.microsoft.com/office/drawing/2014/main" val="96827975"/>
                    </a:ext>
                  </a:extLst>
                </a:gridCol>
                <a:gridCol w="2141111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2141111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  <a:gridCol w="2141111">
                  <a:extLst>
                    <a:ext uri="{9D8B030D-6E8A-4147-A177-3AD203B41FA5}">
                      <a16:colId xmlns:a16="http://schemas.microsoft.com/office/drawing/2014/main" val="1171979048"/>
                    </a:ext>
                  </a:extLst>
                </a:gridCol>
              </a:tblGrid>
              <a:tr h="7485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Сравнительная характеристика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Мы</a:t>
                      </a: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DJI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Iflight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BetaFPV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Ремонтопригодность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Возможность модернизации для особенных условий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Есть ли возможность для покупки полного комплекта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38159"/>
                  </a:ext>
                </a:extLst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Безопасность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</a:tbl>
          </a:graphicData>
        </a:graphic>
      </p:graphicFrame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7D78414-7D17-A73C-2E3E-A24967DB489E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192D06D-2102-24FE-CD41-DAD59173FD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AF07400C-3365-4B5D-A045-551624F66D2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34445E1-FA5E-A05F-B99E-D3845267755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5269D7D6-309D-D35E-4872-1386033EECF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7E8CA4B-FAA7-6EED-C68F-494013B0179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2" name="Номер слайда 13">
            <a:extLst>
              <a:ext uri="{FF2B5EF4-FFF2-40B4-BE49-F238E27FC236}">
                <a16:creationId xmlns:a16="http://schemas.microsoft.com/office/drawing/2014/main" id="{7749239B-60B4-EF28-8FB4-BC64DD47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8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5" name="Google Shape;160;p9">
            <a:extLst>
              <a:ext uri="{FF2B5EF4-FFF2-40B4-BE49-F238E27FC236}">
                <a16:creationId xmlns:a16="http://schemas.microsoft.com/office/drawing/2014/main" id="{D9F307FD-E1F7-CFDE-30F6-77F36E1C0F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Конкуренты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B6D2A-C323-561C-2D8F-6BD6F71C1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9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B5F9237-CD2B-C856-5DEE-DBF54FE87C8A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6789F3-D676-8924-91B7-9276608331D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2D4F4ABD-FFC6-81C2-344D-F7F68B0FE74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D7356D6-C954-9BF0-0F1F-23134AC33D9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257F6FF-BA5A-5B96-2C78-1010DE859B6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7BF9FB3-31DB-7FED-9565-0C1A7029C65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F7DBBBE5-A18F-582C-4787-6B3FC640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9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70;p10">
            <a:extLst>
              <a:ext uri="{FF2B5EF4-FFF2-40B4-BE49-F238E27FC236}">
                <a16:creationId xmlns:a16="http://schemas.microsoft.com/office/drawing/2014/main" id="{FE8D638D-BA7D-69C5-3548-47C388226F96}"/>
              </a:ext>
            </a:extLst>
          </p:cNvPr>
          <p:cNvSpPr txBox="1"/>
          <p:nvPr/>
        </p:nvSpPr>
        <p:spPr>
          <a:xfrm>
            <a:off x="0" y="0"/>
            <a:ext cx="10206182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Бизнес-модель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234CD1-F08E-5592-DEDC-60721EC9AC0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Указать что планируется реализовывать: товар, услугу или технологию.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средний чек, предполагаемый срок выхода на этап получения дохода и срок выхода на точку безубыточность.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  <a:latin typeface="Inter"/>
              </a:rPr>
              <a:t>Указать к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Inter"/>
              </a:rPr>
              <a:t>ак будет генерироваться доход: продажа товаров и услуг (к примеру, создание мини-производства и прямые продажи); подписка; аренда/рента/лизинг; продажа лицензий; комиссия за посредничество; реклама и др.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Бизнес-модели для стартапа. Примеры бизнес моделей,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https://youtu.be/YG_J4V-7X8o?si=gX4yq-mUYanWZm3O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Модели монетизации и заработка для стартапа. Что такое бизнес модель?,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https://youtu.be/KONl6xKuK-4?si=WAgSCS_-kTJaSUY2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Бизнес-модель: как с её помощью запустить стартап или спасти погибающую компанию, YouTube,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https://skillbox.ru/media/base/biznesmodel-kak-s-eye-pomoshchyu-zapustit-startap-ili-spasti-pogibayushchuyu-kompaniyu/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E1AD6FBE-D46C-B90A-95D9-4CC6DA9AD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139430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Указать</a:t>
                      </a: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96024DDC-6C51-12CE-1137-23E59CE83FBF}"/>
              </a:ext>
            </a:extLst>
          </p:cNvPr>
          <p:cNvSpPr/>
          <p:nvPr/>
        </p:nvSpPr>
        <p:spPr>
          <a:xfrm>
            <a:off x="8769534" y="2823535"/>
            <a:ext cx="3422466" cy="156898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комментарии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2FED3C-D7A3-4802-2B99-D3BA8B664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7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A3213DC-CAA6-8E6C-1831-0E23C2CDDC85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AD79021D-6B2F-2B8C-0105-015040DB963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782B717-8F48-FC54-BB81-037AEA97D23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25E831E-2006-A8E9-6B24-43B02811642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231705D-A82F-A6AC-C1DD-5F0C1788E11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75106ACA-D431-62CC-B02C-74495A70CCC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0" name="Номер слайда 13">
            <a:extLst>
              <a:ext uri="{FF2B5EF4-FFF2-40B4-BE49-F238E27FC236}">
                <a16:creationId xmlns:a16="http://schemas.microsoft.com/office/drawing/2014/main" id="{ACCD3D95-B661-F323-3487-FC35ABCF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10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33" name="Google Shape;176;p11">
            <a:extLst>
              <a:ext uri="{FF2B5EF4-FFF2-40B4-BE49-F238E27FC236}">
                <a16:creationId xmlns:a16="http://schemas.microsoft.com/office/drawing/2014/main" id="{4FA425ED-2D55-F390-9486-DB97F5A91A38}"/>
              </a:ext>
            </a:extLst>
          </p:cNvPr>
          <p:cNvSpPr txBox="1"/>
          <p:nvPr/>
        </p:nvSpPr>
        <p:spPr>
          <a:xfrm>
            <a:off x="72324" y="0"/>
            <a:ext cx="1061414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План развития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45" name="Table 2">
            <a:extLst>
              <a:ext uri="{FF2B5EF4-FFF2-40B4-BE49-F238E27FC236}">
                <a16:creationId xmlns:a16="http://schemas.microsoft.com/office/drawing/2014/main" id="{3DEFEE86-4423-2E18-BC86-7D0276155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264873"/>
              </p:ext>
            </p:extLst>
          </p:nvPr>
        </p:nvGraphicFramePr>
        <p:xfrm>
          <a:off x="438649" y="1440000"/>
          <a:ext cx="10363201" cy="47520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4797">
                  <a:extLst>
                    <a:ext uri="{9D8B030D-6E8A-4147-A177-3AD203B41FA5}">
                      <a16:colId xmlns:a16="http://schemas.microsoft.com/office/drawing/2014/main" val="411197531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</a:tblGrid>
              <a:tr h="69918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640911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390237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431235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3438971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C0220B-2130-FE12-01F5-7879E87F721C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На 1-2 этапе важно максимально быстро дойти до</a:t>
            </a:r>
            <a:r>
              <a:rPr lang="en-US" sz="2000" dirty="0">
                <a:solidFill>
                  <a:schemeClr val="tx1"/>
                </a:solidFill>
              </a:rPr>
              <a:t> MVP</a:t>
            </a:r>
            <a:r>
              <a:rPr lang="ru-RU" sz="2000" dirty="0">
                <a:solidFill>
                  <a:schemeClr val="tx1"/>
                </a:solidFill>
              </a:rPr>
              <a:t>, проверить спрос на рынке.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5 основных этапов разработки продуктового стартапа, статья Григорьева Дмитрия,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https://fideware.com/ru/blog/5-essential-stages-in-startup-product-development/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Стадии стартапа от идеи до роста,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https://youtu.be/Inydw0QlSQQ?si=uEejDtbL8p_wu7hd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81332887-EA64-46A0-B6AA-9C746E4054D0}"/>
              </a:ext>
            </a:extLst>
          </p:cNvPr>
          <p:cNvSpPr/>
          <p:nvPr/>
        </p:nvSpPr>
        <p:spPr>
          <a:xfrm>
            <a:off x="8769534" y="2823535"/>
            <a:ext cx="3422466" cy="156898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комментарии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B23757-D390-B69E-00C5-64E639662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5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3E2D665-708E-64F0-FA2A-22B71AE02E65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DCF5513-B059-F5DF-A2EB-B3A52B4AB30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50CAF6-D131-A747-7200-58B4C5A051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C05439E-A8A4-B173-4829-A4A8455E866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61CD51A-7BF0-F259-8087-022BD9804BF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96EC3C2-571C-531E-F358-EF2E3CDF548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6DDBE866-F79C-7F23-33C2-6D04FF7B89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195059"/>
              </p:ext>
            </p:extLst>
          </p:nvPr>
        </p:nvGraphicFramePr>
        <p:xfrm>
          <a:off x="456102" y="918454"/>
          <a:ext cx="10467537" cy="50093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8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 тыс. рублей</a:t>
                      </a: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988636"/>
                  </a:ext>
                </a:extLst>
              </a:tr>
              <a:tr h="3260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Статьи расходов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Источники средств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Сумма по всем источникам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Средства Стартап-студии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Прочие источники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Капитальные затраты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Затраты на расходные материалы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нужная сумма 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Фонд оплаты труда (ТД и ГПХ)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нужная сумма 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6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Прочие расходы, в том числе: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Расходы на услуги (работы) третьих лиц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нужная сумма 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Расходы на аренду (помещение, оборудование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нужная сумма (необходим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юр.адрес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) + запас на несколько месяцев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627862344"/>
                  </a:ext>
                </a:extLst>
              </a:tr>
              <a:tr h="354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Аутсорс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юридических и бухгалтерских услуг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Нужная сумма (5 тыс. рублей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 месяц) + запас на несколько месяцев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3437902519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Иные расходы по обеспечению работы компании (операционные расходы, командировочные, резерв на непредвиденные расходы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нужная сумма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рублей в месяц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944820119"/>
                  </a:ext>
                </a:extLst>
              </a:tr>
              <a:tr h="41027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 РАСХОДЫ: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B96029D-57E9-980C-2AC4-7D45C562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11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83;p12">
            <a:extLst>
              <a:ext uri="{FF2B5EF4-FFF2-40B4-BE49-F238E27FC236}">
                <a16:creationId xmlns:a16="http://schemas.microsoft.com/office/drawing/2014/main" id="{B588DB12-6846-11D1-566C-A2CCD5286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Прогнозная общая смета на </a:t>
            </a:r>
            <a:r>
              <a:rPr lang="ru-RU" sz="4000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 год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987028-0D77-2C6F-8D8E-26894A06B0CA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Прогнозная смета должна быть рассчитана на период, который равен реализации тех этапов, которые будут отображены в этой презентации на слайде 12 (конечным этапом может быть: выход на точку безубыточности, создание пилотной серии продукции или др.). Это может быть 7 месяцев,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  год, 2 года или др. срок. </a:t>
            </a:r>
          </a:p>
          <a:p>
            <a:pPr marL="381000"/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B5D52D48-8CFF-9D19-2374-0B29C599B5EE}"/>
              </a:ext>
            </a:extLst>
          </p:cNvPr>
          <p:cNvSpPr/>
          <p:nvPr/>
        </p:nvSpPr>
        <p:spPr>
          <a:xfrm>
            <a:off x="8769534" y="2823535"/>
            <a:ext cx="3422466" cy="156898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комментарии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09215C-22DA-42A7-EAF4-C47C252B7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11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54A044C-3A5A-7555-334E-23C8CFA9399A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FFCA3244-C9C9-D1FB-1209-E52C851707F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8AD446EC-F0BF-9356-DAAA-E7C22A12CC6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83AC004-80BC-C61C-E8B3-10BF4E8670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B5E32F6-ECEE-7818-0C58-6370800815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833E17-76F4-7E37-3735-683887C3928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B90ECAA8-FDB2-D74E-A9F7-28AE20C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92;p13">
            <a:extLst>
              <a:ext uri="{FF2B5EF4-FFF2-40B4-BE49-F238E27FC236}">
                <a16:creationId xmlns:a16="http://schemas.microsoft.com/office/drawing/2014/main" id="{D66E7A58-D41B-77EA-6D6D-8AD342C797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Риски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E15CE8-BDF3-CA6E-B36F-C141D647DD82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Укажите какие риски есть при реализации проекта, как планируется их минимизировать.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снизить бизнес-риски для стартапа? 9 рисков, о которых всегда нужно помнить, статья VC.RU,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https://vc.ru/u/1178804-profilans-grupp/496758-kak-snizit-biznes-riski-dlya-startapa-9-riskov-o-kotoryh-vsegda-nuzhno-pomnit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Классификация рисков стартапа, статья Войнова Ю.А., Демин С.С.,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https://cyberleninka.ru/article/n/klassifikatsiya-riskov-startapa/viewer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Риски стартапа: выявляем и уменьшаем, статья журнала ФИНУСЛУГИ,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https://finuslugi.ru/navigator/nakopit-i-sohranit/stat_riski_startapa_vyyavlyaem_i_umenshaem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2D76C42A-2AA2-63DE-6DE2-5676F468F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172816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Указать</a:t>
                      </a: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A73F0098-E7BF-E2AB-6ACD-B556494E77F1}"/>
              </a:ext>
            </a:extLst>
          </p:cNvPr>
          <p:cNvSpPr/>
          <p:nvPr/>
        </p:nvSpPr>
        <p:spPr>
          <a:xfrm>
            <a:off x="8769534" y="2823535"/>
            <a:ext cx="3422466" cy="156898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комментарии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F0378-AFD4-20F1-4F97-1BEFC721E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9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BA23475-95B0-96B2-33BF-187FFBF02782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749409C-3C2B-44CC-A643-258883BB9AA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027BDD-AC80-EB86-565C-BA33355C264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0A5A69D7-187D-5DDA-941B-6B48DAD716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A63BAA3-A77B-78C6-DC9B-79EA965DBB4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51ACA0C-65B1-5471-59B6-DA6DEAD23B7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638B0D8-B870-8C43-B90D-AE8C59F7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04;p14">
            <a:extLst>
              <a:ext uri="{FF2B5EF4-FFF2-40B4-BE49-F238E27FC236}">
                <a16:creationId xmlns:a16="http://schemas.microsoft.com/office/drawing/2014/main" id="{E8B0F4C2-7B1E-3B3D-27D5-2883603D743B}"/>
              </a:ext>
            </a:extLst>
          </p:cNvPr>
          <p:cNvSpPr txBox="1"/>
          <p:nvPr/>
        </p:nvSpPr>
        <p:spPr>
          <a:xfrm>
            <a:off x="0" y="0"/>
            <a:ext cx="108896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Команда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2" name="Таблица 10">
            <a:extLst>
              <a:ext uri="{FF2B5EF4-FFF2-40B4-BE49-F238E27FC236}">
                <a16:creationId xmlns:a16="http://schemas.microsoft.com/office/drawing/2014/main" id="{78AF899A-2A76-17CC-33EC-ECB90B9B0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758919"/>
              </p:ext>
            </p:extLst>
          </p:nvPr>
        </p:nvGraphicFramePr>
        <p:xfrm>
          <a:off x="467360" y="1439506"/>
          <a:ext cx="10314939" cy="47548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8313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3438313">
                  <a:extLst>
                    <a:ext uri="{9D8B030D-6E8A-4147-A177-3AD203B41FA5}">
                      <a16:colId xmlns:a16="http://schemas.microsoft.com/office/drawing/2014/main" val="1598071868"/>
                    </a:ext>
                  </a:extLst>
                </a:gridCol>
                <a:gridCol w="3438313">
                  <a:extLst>
                    <a:ext uri="{9D8B030D-6E8A-4147-A177-3AD203B41FA5}">
                      <a16:colId xmlns:a16="http://schemas.microsoft.com/office/drawing/2014/main" val="152744754"/>
                    </a:ext>
                  </a:extLst>
                </a:gridCol>
              </a:tblGrid>
              <a:tr h="18787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Фото</a:t>
                      </a: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2876040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Указать ФИО</a:t>
                      </a: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Роль в проекте</a:t>
                      </a: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Опыт (учеба, работа или др., что раскрывает роль)</a:t>
                      </a:r>
                    </a:p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Указать ФИО</a:t>
                      </a: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Роль в проекте</a:t>
                      </a: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Опыт (учеба, работа или др., что раскрывает роль)</a:t>
                      </a:r>
                    </a:p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Указать ФИО</a:t>
                      </a: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Роль в проекте</a:t>
                      </a: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Опыт (учеба, работа или др., что раскрывает роль)</a:t>
                      </a:r>
                    </a:p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28636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404497-D2B0-7EEE-BC6E-8F4179035EA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Указать кто входит в команду проекта, какой опыт и какая роль у каждого члена команды?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Рекомендуется добавить фотографии членов команды.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Можно добавить еще один слайд, если не хватает места.</a:t>
            </a: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D502F1A5-A783-D7D1-B649-090F2DA11550}"/>
              </a:ext>
            </a:extLst>
          </p:cNvPr>
          <p:cNvSpPr/>
          <p:nvPr/>
        </p:nvSpPr>
        <p:spPr>
          <a:xfrm>
            <a:off x="8769534" y="2823535"/>
            <a:ext cx="3422466" cy="156898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комментарии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0DE9A-55CF-601E-C43E-27DB7845C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10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5099</TotalTime>
  <Words>1000</Words>
  <Application>Microsoft Office PowerPoint</Application>
  <PresentationFormat>Широкоэкранный</PresentationFormat>
  <Paragraphs>157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Helvetica</vt:lpstr>
      <vt:lpstr>Inter</vt:lpstr>
      <vt:lpstr>Wingdings</vt:lpstr>
      <vt:lpstr>Тема Office</vt:lpstr>
      <vt:lpstr>FPV Cinematic Drone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Прогнозная общая смета на 1 год</vt:lpstr>
      <vt:lpstr>Риски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Бакир Халиков</cp:lastModifiedBy>
  <cp:revision>93</cp:revision>
  <dcterms:created xsi:type="dcterms:W3CDTF">2021-12-09T11:36:25Z</dcterms:created>
  <dcterms:modified xsi:type="dcterms:W3CDTF">2024-10-24T18:15:32Z</dcterms:modified>
</cp:coreProperties>
</file>