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3" r:id="rId5"/>
    <p:sldId id="264" r:id="rId6"/>
    <p:sldId id="266" r:id="rId7"/>
    <p:sldId id="265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6681"/>
    <a:srgbClr val="5A0F46"/>
    <a:srgbClr val="C52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5"/>
    <p:restoredTop sz="94626"/>
  </p:normalViewPr>
  <p:slideViewPr>
    <p:cSldViewPr snapToGrid="0" snapToObjects="1">
      <p:cViewPr varScale="1">
        <p:scale>
          <a:sx n="79" d="100"/>
          <a:sy n="79" d="100"/>
        </p:scale>
        <p:origin x="57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6;&#1086;&#1084;&#1072;&#1085;\Downloads\Statistika_zemletryaseniy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6;&#1086;&#1084;&#1072;&#1085;\Downloads\Statistika_zemletryaseniy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Россия!$C$3:$Y$3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xVal>
          <c:yVal>
            <c:numRef>
              <c:f>Россия!$C$12:$Y$12</c:f>
              <c:numCache>
                <c:formatCode>General</c:formatCode>
                <c:ptCount val="23"/>
                <c:pt idx="0">
                  <c:v>442</c:v>
                </c:pt>
                <c:pt idx="1">
                  <c:v>456</c:v>
                </c:pt>
                <c:pt idx="2">
                  <c:v>405</c:v>
                </c:pt>
                <c:pt idx="3">
                  <c:v>729</c:v>
                </c:pt>
                <c:pt idx="4">
                  <c:v>518</c:v>
                </c:pt>
                <c:pt idx="5">
                  <c:v>484</c:v>
                </c:pt>
                <c:pt idx="6">
                  <c:v>1823</c:v>
                </c:pt>
                <c:pt idx="7">
                  <c:v>1081</c:v>
                </c:pt>
                <c:pt idx="8">
                  <c:v>780</c:v>
                </c:pt>
                <c:pt idx="9">
                  <c:v>306</c:v>
                </c:pt>
                <c:pt idx="10">
                  <c:v>322</c:v>
                </c:pt>
                <c:pt idx="11">
                  <c:v>310</c:v>
                </c:pt>
                <c:pt idx="12">
                  <c:v>4472</c:v>
                </c:pt>
                <c:pt idx="13">
                  <c:v>6722</c:v>
                </c:pt>
                <c:pt idx="14">
                  <c:v>6347</c:v>
                </c:pt>
                <c:pt idx="15">
                  <c:v>7086</c:v>
                </c:pt>
                <c:pt idx="16">
                  <c:v>5564</c:v>
                </c:pt>
                <c:pt idx="17">
                  <c:v>7032</c:v>
                </c:pt>
                <c:pt idx="18">
                  <c:v>1475</c:v>
                </c:pt>
                <c:pt idx="19">
                  <c:v>2041</c:v>
                </c:pt>
                <c:pt idx="20">
                  <c:v>1767</c:v>
                </c:pt>
                <c:pt idx="21">
                  <c:v>1263</c:v>
                </c:pt>
                <c:pt idx="22">
                  <c:v>1081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7B0-4A79-8ABA-6631844D0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9413551"/>
        <c:axId val="869415215"/>
      </c:scatterChart>
      <c:valAx>
        <c:axId val="869413551"/>
        <c:scaling>
          <c:orientation val="minMax"/>
          <c:max val="2022"/>
          <c:min val="2002"/>
        </c:scaling>
        <c:delete val="0"/>
        <c:axPos val="b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9415215"/>
        <c:crosses val="autoZero"/>
        <c:crossBetween val="midCat"/>
        <c:majorUnit val="5"/>
      </c:valAx>
      <c:valAx>
        <c:axId val="86941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Кол-во, ед.</a:t>
                </a:r>
              </a:p>
            </c:rich>
          </c:tx>
          <c:layout>
            <c:manualLayout>
              <c:xMode val="edge"/>
              <c:yMode val="edge"/>
              <c:x val="1.2365697614708845E-2"/>
              <c:y val="0.233422342783114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9413551"/>
        <c:crosses val="autoZero"/>
        <c:crossBetween val="midCat"/>
        <c:majorUnit val="2000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Мир!$C$3:$Y$3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xVal>
          <c:yVal>
            <c:numRef>
              <c:f>Мир!$C$13:$Y$13</c:f>
              <c:numCache>
                <c:formatCode>General</c:formatCode>
                <c:ptCount val="23"/>
                <c:pt idx="0">
                  <c:v>67457</c:v>
                </c:pt>
                <c:pt idx="1">
                  <c:v>68771</c:v>
                </c:pt>
                <c:pt idx="2">
                  <c:v>87332</c:v>
                </c:pt>
                <c:pt idx="3">
                  <c:v>92680</c:v>
                </c:pt>
                <c:pt idx="4">
                  <c:v>104150</c:v>
                </c:pt>
                <c:pt idx="5">
                  <c:v>92870</c:v>
                </c:pt>
                <c:pt idx="6">
                  <c:v>92082</c:v>
                </c:pt>
                <c:pt idx="7">
                  <c:v>87215</c:v>
                </c:pt>
                <c:pt idx="8">
                  <c:v>110590</c:v>
                </c:pt>
                <c:pt idx="9">
                  <c:v>80541</c:v>
                </c:pt>
                <c:pt idx="10">
                  <c:v>115963</c:v>
                </c:pt>
                <c:pt idx="11">
                  <c:v>92060</c:v>
                </c:pt>
                <c:pt idx="12">
                  <c:v>193056</c:v>
                </c:pt>
                <c:pt idx="13">
                  <c:v>317668</c:v>
                </c:pt>
                <c:pt idx="14">
                  <c:v>260151</c:v>
                </c:pt>
                <c:pt idx="15">
                  <c:v>199166</c:v>
                </c:pt>
                <c:pt idx="16">
                  <c:v>258724</c:v>
                </c:pt>
                <c:pt idx="17">
                  <c:v>255280</c:v>
                </c:pt>
                <c:pt idx="18">
                  <c:v>232824</c:v>
                </c:pt>
                <c:pt idx="19">
                  <c:v>283555</c:v>
                </c:pt>
                <c:pt idx="20">
                  <c:v>347939</c:v>
                </c:pt>
                <c:pt idx="21">
                  <c:v>385878</c:v>
                </c:pt>
                <c:pt idx="22">
                  <c:v>373686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671-466C-B870-0C144E7E2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3233775"/>
        <c:axId val="863234607"/>
      </c:scatterChart>
      <c:valAx>
        <c:axId val="863233775"/>
        <c:scaling>
          <c:orientation val="minMax"/>
          <c:max val="2022"/>
          <c:min val="2002"/>
        </c:scaling>
        <c:delete val="0"/>
        <c:axPos val="b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3234607"/>
        <c:crosses val="autoZero"/>
        <c:crossBetween val="midCat"/>
      </c:valAx>
      <c:valAx>
        <c:axId val="863234607"/>
        <c:scaling>
          <c:orientation val="minMax"/>
          <c:max val="40000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Кол-во, ед.</a:t>
                </a:r>
              </a:p>
            </c:rich>
          </c:tx>
          <c:layout>
            <c:manualLayout>
              <c:xMode val="edge"/>
              <c:yMode val="edge"/>
              <c:x val="7.7796794772055393E-3"/>
              <c:y val="0.226637328700428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3233775"/>
        <c:crosses val="autoZero"/>
        <c:crossBetween val="midCat"/>
        <c:majorUnit val="1000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DAE69-1DDE-A14E-90D4-F347B8D29168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4563F-82A4-3F44-859E-C8C7E01D2F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8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563F-82A4-3F44-859E-C8C7E01D2FC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3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563F-82A4-3F44-859E-C8C7E01D2FC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081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563F-82A4-3F44-859E-C8C7E01D2FC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46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563F-82A4-3F44-859E-C8C7E01D2FC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03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563F-82A4-3F44-859E-C8C7E01D2F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950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4563F-82A4-3F44-859E-C8C7E01D2FC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48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13D59-3DCF-B943-AF17-C462A2955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70513A-BBAB-4744-96DD-BFF7C182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D0351A-79F0-704C-BFBE-B46B6E70C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DBC356-8F7A-F24A-8837-A95B7BE06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01F363-9105-9A42-A57B-E9FE7381B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22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3058A-0BA4-0743-B245-2AD429B9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B6C177-9391-E445-AC07-B6F7D798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5264CC-DB9C-1F4A-B559-87C04809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EBB41D-FCAB-2443-978C-3B5ABE96A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0B0BB4-4180-E34D-A2C3-F30DD6BD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4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C73A4-1A7C-9B48-8290-9F0780A2C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29AC03-C0DB-7345-B8D4-EBC242937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497DFF-12A0-6A47-A526-CF52997A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1BC202-80B4-504E-A320-74363E94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846399-46C7-6F47-943D-27AC5FF8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081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33BDA-F917-CD45-BECF-ACAE194F3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0FF58C-F5CD-7741-A656-5F5501316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B8ACBA-C0EC-9446-9E11-49A37EBB0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10F6FB-D998-7044-A084-9C62E73D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4D4E7E-52ED-BA43-95ED-51657D39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A74735-D28B-C245-AA34-9B475EB11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33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24C06-10EA-F54D-B304-E6649DC14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1A89AB-B8A5-5F43-95CD-9168BAE38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16F3D7-56A2-D24B-ADE2-7F7752FA3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17C3B3D-8B6B-614C-8AF2-F2790A855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095192-7AD2-3E4D-999D-C55C586515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DBA38F-F4ED-1046-9832-EE0062D3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9BA75E4-EBBA-4248-997B-E2B34E668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394855-128E-FD4A-A8CB-957E0CC5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5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37A72A-638F-E743-9F93-2EC664A9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C7AAE5-D508-364E-BD5A-1886F3233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49DE6EA-ED3C-1741-8D37-3366ACDC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F21D9C6-F513-4940-A6C1-B7864CE68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9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7AB32D1-E2FF-6C48-AC53-8E2D5873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824905-F1C7-0743-A326-1D4B8168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5B6584-520C-3F47-ABC1-BFE44EB6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41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64D1F-1300-2D48-B1D8-9FD6FC587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DD3475-9B46-E146-AD76-A00FA5AAF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F3CDA1-8229-354F-85E0-2D5C5AECC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720F2-EA44-0E47-A41B-02F186FF1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1E9769-045E-6247-B5A4-0CF9B624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906AA6-8190-FA4C-85D3-B5728A0B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3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A61B9-36F5-0F48-825A-ECA1600F5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05D82C-C659-B345-B7AE-5F7AE501A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93C17D-92DC-EE4F-9B9C-105E6A10F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4E27AF-6F8C-C046-BD92-17CC6DF6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9A4EC5-1485-1C4A-9C8D-BC67280A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3B3845-2ED6-1148-9651-A3566529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9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D2052-691B-D34F-96E0-B0270F3F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81C868-320F-4240-B842-39900CA95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A63029-F79A-FC48-9495-B9DCE68F4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C9E7EC-8D58-9F49-ADAA-035D1759F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D3CF3-EB32-F543-93CA-7F1C25C43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8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55161E-4125-2F46-90B0-F7B5919FEC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421DF5-BBF3-C742-A2B1-627B07E30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9D73A-D84A-6447-8FE8-56AD4A199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E992E7-4D7D-3342-9113-6A292898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8DF66-B7F9-8045-A0FB-3AE54DC40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99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E6DD84-9304-0144-A4DD-AE681BA8D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21180D-56CF-CD4E-9C61-3D4FEC7A2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E3E327-7510-2746-9F65-77A593FBB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1E040-05FF-BC4A-9FAD-871727774C04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5F0090-DEF6-6C41-AA48-DE2CF170E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674670-D52E-864F-BFE4-7E751C489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1BBA6-C324-7E4A-8F34-31B5CA048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1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.rogozhkin1@mail.r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9.png"/><Relationship Id="rId5" Type="http://schemas.openxmlformats.org/officeDocument/2006/relationships/image" Target="../media/image5.jpeg"/><Relationship Id="rId10" Type="http://schemas.openxmlformats.org/officeDocument/2006/relationships/image" Target="../media/image8.jpeg"/><Relationship Id="rId4" Type="http://schemas.openxmlformats.org/officeDocument/2006/relationships/image" Target="../media/image4.jpeg"/><Relationship Id="rId9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9.png"/><Relationship Id="rId3" Type="http://schemas.openxmlformats.org/officeDocument/2006/relationships/image" Target="../media/image3.jp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jpeg"/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0.jpeg"/><Relationship Id="rId5" Type="http://schemas.microsoft.com/office/2007/relationships/hdphoto" Target="../media/hdphoto1.wdp"/><Relationship Id="rId10" Type="http://schemas.openxmlformats.org/officeDocument/2006/relationships/image" Target="../media/image29.jpeg"/><Relationship Id="rId4" Type="http://schemas.openxmlformats.org/officeDocument/2006/relationships/image" Target="../media/image25.png"/><Relationship Id="rId9" Type="http://schemas.openxmlformats.org/officeDocument/2006/relationships/image" Target="../media/image28.jpeg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.rogozhkin1@mail.r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392516" y="2032521"/>
            <a:ext cx="81483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РАЗРАБОТКА ТЕРМОРАСШИРЯЮЩЕГОСЯ ВИБРОПОГЛОЩАЮЩЕГО МАТЕРИАЛА ДЛЯ ОБЕСПЕЧЕНИЯ СЕЙСМИЧЕСКОЙ БЕЗОПАСНОСТИ ЗДАНИЙ И СООРУЖЕНИЙ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351824" y="4961449"/>
            <a:ext cx="55028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Рогожкин Роман Сергеевич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Телефон: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+7-922-999-46-42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Email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r.rogozhkin1@mail.ru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24" y="299046"/>
            <a:ext cx="3168181" cy="17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7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646914" y="1210661"/>
            <a:ext cx="2419029" cy="65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ъект 4"/>
          <p:cNvSpPr txBox="1">
            <a:spLocks/>
          </p:cNvSpPr>
          <p:nvPr/>
        </p:nvSpPr>
        <p:spPr>
          <a:xfrm>
            <a:off x="1389392" y="1276058"/>
            <a:ext cx="4097002" cy="29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Невельск 2007 год,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cs typeface="Syastro_IV25" panose="00000400000000000000" pitchFamily="2" charset="0"/>
              </a:rPr>
              <a:t>у</a:t>
            </a:r>
            <a:r>
              <a:rPr lang="ru-RU" dirty="0" smtClean="0">
                <a:cs typeface="Syastro_IV25" panose="00000400000000000000" pitchFamily="2" charset="0"/>
              </a:rPr>
              <a:t>щерб 11,5 млрд. руб.</a:t>
            </a:r>
            <a:endParaRPr lang="ru-RU" dirty="0">
              <a:cs typeface="Syastro_IV25" panose="00000400000000000000" pitchFamily="2" charset="0"/>
            </a:endParaRPr>
          </a:p>
        </p:txBody>
      </p:sp>
      <p:pic>
        <p:nvPicPr>
          <p:cNvPr id="31" name="Picture 4" descr="Землетрясение в Нефтегорск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0" y="1863598"/>
            <a:ext cx="2218382" cy="158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бъект 4"/>
          <p:cNvSpPr txBox="1">
            <a:spLocks/>
          </p:cNvSpPr>
          <p:nvPr/>
        </p:nvSpPr>
        <p:spPr>
          <a:xfrm>
            <a:off x="-1246486" y="1274668"/>
            <a:ext cx="4846794" cy="380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Нефтегорск 1995 год,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погибло 1989 чел.</a:t>
            </a:r>
            <a:endParaRPr lang="ru-RU" dirty="0">
              <a:cs typeface="Syastro_IV25" panose="00000400000000000000" pitchFamily="2" charset="0"/>
            </a:endParaRPr>
          </a:p>
        </p:txBody>
      </p:sp>
      <p:pic>
        <p:nvPicPr>
          <p:cNvPr id="1026" name="Picture 2" descr="http://www.artblock.narod.ru/quake_new/nevelsk_quake_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506" y="1868553"/>
            <a:ext cx="2111974" cy="15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kirov-portal.ru/upload/original/news/939/9399b347f3281d73bc4e834329fff1a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721" y="1895308"/>
            <a:ext cx="2482758" cy="153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Объект 4"/>
          <p:cNvSpPr txBox="1">
            <a:spLocks/>
          </p:cNvSpPr>
          <p:nvPr/>
        </p:nvSpPr>
        <p:spPr>
          <a:xfrm>
            <a:off x="6166880" y="980690"/>
            <a:ext cx="3960440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Турция 2023 год,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погибло </a:t>
            </a:r>
            <a:r>
              <a:rPr lang="en-US" dirty="0" smtClean="0">
                <a:cs typeface="Syastro_IV25" panose="00000400000000000000" pitchFamily="2" charset="0"/>
              </a:rPr>
              <a:t>&gt;</a:t>
            </a:r>
            <a:r>
              <a:rPr lang="ru-RU" dirty="0" smtClean="0">
                <a:cs typeface="Syastro_IV25" panose="00000400000000000000" pitchFamily="2" charset="0"/>
              </a:rPr>
              <a:t> 57 000 чел.,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cs typeface="Syastro_IV25" panose="00000400000000000000" pitchFamily="2" charset="0"/>
              </a:rPr>
              <a:t>у</a:t>
            </a:r>
            <a:r>
              <a:rPr lang="ru-RU" dirty="0" smtClean="0">
                <a:cs typeface="Syastro_IV25" panose="00000400000000000000" pitchFamily="2" charset="0"/>
              </a:rPr>
              <a:t>щерб 10,4 трлн. руб.</a:t>
            </a:r>
            <a:endParaRPr lang="ru-RU" dirty="0">
              <a:cs typeface="Syastro_IV25" panose="00000400000000000000" pitchFamily="2" charset="0"/>
            </a:endParaRPr>
          </a:p>
        </p:txBody>
      </p:sp>
      <p:pic>
        <p:nvPicPr>
          <p:cNvPr id="1030" name="Picture 6" descr="https://druzhniy-center.ru/wp-content/uploads/f/0/f/f0fa271fe7ae3958c3e69742460400c9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875" y="1895308"/>
            <a:ext cx="2297759" cy="153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Объект 4"/>
          <p:cNvSpPr txBox="1">
            <a:spLocks/>
          </p:cNvSpPr>
          <p:nvPr/>
        </p:nvSpPr>
        <p:spPr>
          <a:xfrm>
            <a:off x="3708534" y="1281092"/>
            <a:ext cx="3960440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Таиланд 2004 год,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погибло </a:t>
            </a:r>
            <a:r>
              <a:rPr lang="en-US" dirty="0">
                <a:cs typeface="Syastro_IV25" panose="00000400000000000000" pitchFamily="2" charset="0"/>
                <a:sym typeface="Symbol" panose="05050102010706020507" pitchFamily="18" charset="2"/>
              </a:rPr>
              <a:t></a:t>
            </a:r>
            <a:r>
              <a:rPr lang="ru-RU" dirty="0" smtClean="0">
                <a:cs typeface="Syastro_IV25" panose="00000400000000000000" pitchFamily="2" charset="0"/>
              </a:rPr>
              <a:t> 230 000 чел.</a:t>
            </a: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327739"/>
              </p:ext>
            </p:extLst>
          </p:nvPr>
        </p:nvGraphicFramePr>
        <p:xfrm>
          <a:off x="82954" y="4149815"/>
          <a:ext cx="4975619" cy="2598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7720" y="3756477"/>
            <a:ext cx="4990853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Кол-во землетрясений в России за последние 20 лет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954" y="3756477"/>
            <a:ext cx="4975619" cy="28850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2880874"/>
              </p:ext>
            </p:extLst>
          </p:nvPr>
        </p:nvGraphicFramePr>
        <p:xfrm>
          <a:off x="7147531" y="4149815"/>
          <a:ext cx="4897374" cy="2598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177190" y="3753222"/>
            <a:ext cx="4838056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Кол-во землетрясений в </a:t>
            </a:r>
            <a:r>
              <a:rPr lang="ru-RU" dirty="0" smtClean="0"/>
              <a:t>мире </a:t>
            </a:r>
            <a:r>
              <a:rPr lang="ru-RU" dirty="0"/>
              <a:t>за последние 20 лет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108408" y="3756477"/>
            <a:ext cx="4975619" cy="28850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бъект 4"/>
          <p:cNvSpPr txBox="1">
            <a:spLocks/>
          </p:cNvSpPr>
          <p:nvPr/>
        </p:nvSpPr>
        <p:spPr>
          <a:xfrm>
            <a:off x="8876208" y="1280167"/>
            <a:ext cx="3960440" cy="2880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Гаити 2010 год,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>
                <a:cs typeface="Syastro_IV25" panose="00000400000000000000" pitchFamily="2" charset="0"/>
              </a:rPr>
              <a:t>ущерб </a:t>
            </a:r>
            <a:r>
              <a:rPr lang="en-US" dirty="0">
                <a:cs typeface="Syastro_IV25" panose="00000400000000000000" pitchFamily="2" charset="0"/>
                <a:sym typeface="Symbol" panose="05050102010706020507" pitchFamily="18" charset="2"/>
              </a:rPr>
              <a:t></a:t>
            </a:r>
            <a:r>
              <a:rPr lang="ru-RU" dirty="0" smtClean="0">
                <a:cs typeface="Syastro_IV25" panose="00000400000000000000" pitchFamily="2" charset="0"/>
              </a:rPr>
              <a:t> 110 млрд. руб.</a:t>
            </a:r>
          </a:p>
        </p:txBody>
      </p:sp>
      <p:pic>
        <p:nvPicPr>
          <p:cNvPr id="2054" name="Picture 6" descr="https://st1.uvnimg.com/f6/74/afe424eb4bc8bc110e5c96b478bb/39e94348f9dd46469c534c701b2686c8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0"/>
          <a:stretch/>
        </p:blipFill>
        <p:spPr bwMode="auto">
          <a:xfrm>
            <a:off x="9450471" y="1892030"/>
            <a:ext cx="2662128" cy="154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5242571" y="4044854"/>
            <a:ext cx="16818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Увеличение площади застройки в сейсмических районах России </a:t>
            </a:r>
          </a:p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 2018 года</a:t>
            </a:r>
          </a:p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 в 2,5 раза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124" y="294493"/>
            <a:ext cx="1120581" cy="98659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1733461" y="440673"/>
            <a:ext cx="5502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Проблема землетрясений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10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rykovodstvo.ru/pars_docs/refs/149/148980/148980_html_m4ff9c9c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9" t="2951" r="7225" b="5573"/>
          <a:stretch/>
        </p:blipFill>
        <p:spPr bwMode="auto">
          <a:xfrm>
            <a:off x="309728" y="1753058"/>
            <a:ext cx="1955259" cy="167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 txBox="1">
            <a:spLocks/>
          </p:cNvSpPr>
          <p:nvPr/>
        </p:nvSpPr>
        <p:spPr>
          <a:xfrm>
            <a:off x="47274" y="1329111"/>
            <a:ext cx="2469932" cy="285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Вязкоупругий демпфер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i.pinimg.com/originals/49/d3/73/49d373b47ee58e55722ef50bc25bda1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832" y="1753058"/>
            <a:ext cx="2540550" cy="167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4"/>
          <p:cNvSpPr txBox="1">
            <a:spLocks/>
          </p:cNvSpPr>
          <p:nvPr/>
        </p:nvSpPr>
        <p:spPr>
          <a:xfrm>
            <a:off x="2249706" y="1329111"/>
            <a:ext cx="2892372" cy="276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Гистерезисный демпфер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5519" y="1733563"/>
            <a:ext cx="4717151" cy="169943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/>
          <a:srcRect l="51249"/>
          <a:stretch/>
        </p:blipFill>
        <p:spPr>
          <a:xfrm>
            <a:off x="10939289" y="1977424"/>
            <a:ext cx="1177605" cy="1203352"/>
          </a:xfrm>
          <a:prstGeom prst="rect">
            <a:avLst/>
          </a:prstGeom>
          <a:ln>
            <a:noFill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/>
          <a:srcRect r="52157"/>
          <a:stretch/>
        </p:blipFill>
        <p:spPr>
          <a:xfrm>
            <a:off x="9783603" y="1981234"/>
            <a:ext cx="1155686" cy="1203351"/>
          </a:xfrm>
          <a:prstGeom prst="rect">
            <a:avLst/>
          </a:prstGeom>
          <a:ln>
            <a:noFill/>
          </a:ln>
        </p:spPr>
      </p:pic>
      <p:sp>
        <p:nvSpPr>
          <p:cNvPr id="24" name="Объект 4"/>
          <p:cNvSpPr txBox="1">
            <a:spLocks/>
          </p:cNvSpPr>
          <p:nvPr/>
        </p:nvSpPr>
        <p:spPr>
          <a:xfrm>
            <a:off x="5443875" y="1329111"/>
            <a:ext cx="3960440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Гистерезисно-вязкоупругий демпфер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бъект 4"/>
          <p:cNvSpPr txBox="1">
            <a:spLocks/>
          </p:cNvSpPr>
          <p:nvPr/>
        </p:nvSpPr>
        <p:spPr>
          <a:xfrm>
            <a:off x="7950973" y="1584297"/>
            <a:ext cx="276505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бъект 4"/>
          <p:cNvSpPr txBox="1">
            <a:spLocks/>
          </p:cNvSpPr>
          <p:nvPr/>
        </p:nvSpPr>
        <p:spPr>
          <a:xfrm>
            <a:off x="10583643" y="1688807"/>
            <a:ext cx="711291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А-А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бъект 4"/>
          <p:cNvSpPr txBox="1">
            <a:spLocks/>
          </p:cNvSpPr>
          <p:nvPr/>
        </p:nvSpPr>
        <p:spPr>
          <a:xfrm>
            <a:off x="9679738" y="3127698"/>
            <a:ext cx="2519101" cy="300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до и после расширения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045199" y="4454240"/>
            <a:ext cx="72792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Цель исследования – разработать терморасширяющийся вязкоупругий материал, обладающий следующими механическими характеристиками:  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045199" y="5387812"/>
            <a:ext cx="71289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</a:t>
            </a:r>
            <a:r>
              <a:rPr lang="ru-RU" dirty="0" smtClean="0"/>
              <a:t>ангенс угла механических потерь – 0,3 у.е.;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</a:t>
            </a:r>
            <a:r>
              <a:rPr lang="ru-RU" dirty="0" smtClean="0"/>
              <a:t>длинение при разрыве – 120 %;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</a:t>
            </a:r>
            <a:r>
              <a:rPr lang="ru-RU" dirty="0" smtClean="0"/>
              <a:t>квивалентный модуль упругости при 100% деформации – 0,1 МПа;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свойство терморасширения.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34" name="Picture 20" descr="https://i.ytimg.com/vi/3m_bs-uVFmQ/maxresdefault.jpg?sqp=-oaymwEmCIAKENAF8quKqQMa8AEB-AHUBoAC4AOKAgwIABABGH8gQygaMA8=&amp;rs=AOn4CLB7qBEJF_aR-RdGd8GxBNdmayqktQ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r="13059"/>
          <a:stretch/>
        </p:blipFill>
        <p:spPr bwMode="auto">
          <a:xfrm>
            <a:off x="261354" y="5001287"/>
            <a:ext cx="2042160" cy="154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2" descr="https://www.lfmcostruzioni.it/wp-content/uploads/2017/01/costruzioni-antisismiche-1200x6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54"/>
          <a:stretch/>
        </p:blipFill>
        <p:spPr bwMode="auto">
          <a:xfrm>
            <a:off x="2429705" y="5001287"/>
            <a:ext cx="2540550" cy="15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2692197" y="4340582"/>
            <a:ext cx="2007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Гибкий нижний этаж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67119" y="4340582"/>
            <a:ext cx="1830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Инерционный стальной шар</a:t>
            </a:r>
            <a:endParaRPr lang="ru-RU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99221" y="4420786"/>
            <a:ext cx="4871034" cy="23732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99221" y="4420786"/>
            <a:ext cx="4868161" cy="23732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бъект 4"/>
          <p:cNvSpPr txBox="1">
            <a:spLocks/>
          </p:cNvSpPr>
          <p:nvPr/>
        </p:nvSpPr>
        <p:spPr>
          <a:xfrm>
            <a:off x="3481029" y="3995668"/>
            <a:ext cx="276505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275" y="1329111"/>
            <a:ext cx="5020636" cy="3011471"/>
          </a:xfrm>
          <a:prstGeom prst="rect">
            <a:avLst/>
          </a:prstGeom>
          <a:noFill/>
          <a:ln>
            <a:solidFill>
              <a:srgbClr val="0C66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5065519" y="1329111"/>
            <a:ext cx="7051375" cy="3011471"/>
          </a:xfrm>
          <a:prstGeom prst="rect">
            <a:avLst/>
          </a:prstGeom>
          <a:noFill/>
          <a:ln>
            <a:solidFill>
              <a:srgbClr val="0C66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119" y="3547448"/>
            <a:ext cx="1830629" cy="582200"/>
          </a:xfrm>
          <a:prstGeom prst="rect">
            <a:avLst/>
          </a:prstGeom>
        </p:spPr>
      </p:pic>
      <p:sp>
        <p:nvSpPr>
          <p:cNvPr id="29" name="Объект 4"/>
          <p:cNvSpPr txBox="1">
            <a:spLocks/>
          </p:cNvSpPr>
          <p:nvPr/>
        </p:nvSpPr>
        <p:spPr>
          <a:xfrm>
            <a:off x="1143987" y="4013497"/>
            <a:ext cx="276505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2197" y="3522572"/>
            <a:ext cx="1854171" cy="586648"/>
          </a:xfrm>
          <a:prstGeom prst="rect">
            <a:avLst/>
          </a:prstGeom>
        </p:spPr>
      </p:pic>
      <p:sp>
        <p:nvSpPr>
          <p:cNvPr id="46" name="Объект 4"/>
          <p:cNvSpPr txBox="1">
            <a:spLocks/>
          </p:cNvSpPr>
          <p:nvPr/>
        </p:nvSpPr>
        <p:spPr>
          <a:xfrm>
            <a:off x="1192369" y="3643732"/>
            <a:ext cx="2892372" cy="276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Магнитуда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06905" y="3555245"/>
            <a:ext cx="1767581" cy="549850"/>
          </a:xfrm>
          <a:prstGeom prst="rect">
            <a:avLst/>
          </a:prstGeom>
        </p:spPr>
      </p:pic>
      <p:sp>
        <p:nvSpPr>
          <p:cNvPr id="47" name="Объект 4"/>
          <p:cNvSpPr txBox="1">
            <a:spLocks/>
          </p:cNvSpPr>
          <p:nvPr/>
        </p:nvSpPr>
        <p:spPr>
          <a:xfrm>
            <a:off x="6044509" y="3334696"/>
            <a:ext cx="2892372" cy="276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Магнитуда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Объект 4"/>
          <p:cNvSpPr txBox="1">
            <a:spLocks/>
          </p:cNvSpPr>
          <p:nvPr/>
        </p:nvSpPr>
        <p:spPr>
          <a:xfrm>
            <a:off x="7352442" y="3995668"/>
            <a:ext cx="276505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5124" y="294493"/>
            <a:ext cx="1120581" cy="98659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1733461" y="440673"/>
            <a:ext cx="5502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Предлагаемое решение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5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1" grpId="0"/>
      <p:bldP spid="32" grpId="0"/>
      <p:bldP spid="33" grpId="0"/>
      <p:bldP spid="48" grpId="0" animBg="1"/>
      <p:bldP spid="47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291341" y="3478413"/>
            <a:ext cx="2318360" cy="15459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132" y="5169826"/>
            <a:ext cx="2310121" cy="1545958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2056"/>
              </p:ext>
            </p:extLst>
          </p:nvPr>
        </p:nvGraphicFramePr>
        <p:xfrm>
          <a:off x="291341" y="1343564"/>
          <a:ext cx="11595373" cy="2054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994">
                  <a:extLst>
                    <a:ext uri="{9D8B030D-6E8A-4147-A177-3AD203B41FA5}">
                      <a16:colId xmlns:a16="http://schemas.microsoft.com/office/drawing/2014/main" val="2937450367"/>
                    </a:ext>
                  </a:extLst>
                </a:gridCol>
                <a:gridCol w="1535582">
                  <a:extLst>
                    <a:ext uri="{9D8B030D-6E8A-4147-A177-3AD203B41FA5}">
                      <a16:colId xmlns:a16="http://schemas.microsoft.com/office/drawing/2014/main" val="2432598576"/>
                    </a:ext>
                  </a:extLst>
                </a:gridCol>
                <a:gridCol w="1964987">
                  <a:extLst>
                    <a:ext uri="{9D8B030D-6E8A-4147-A177-3AD203B41FA5}">
                      <a16:colId xmlns:a16="http://schemas.microsoft.com/office/drawing/2014/main" val="2219804828"/>
                    </a:ext>
                  </a:extLst>
                </a:gridCol>
                <a:gridCol w="1332690">
                  <a:extLst>
                    <a:ext uri="{9D8B030D-6E8A-4147-A177-3AD203B41FA5}">
                      <a16:colId xmlns:a16="http://schemas.microsoft.com/office/drawing/2014/main" val="3710179520"/>
                    </a:ext>
                  </a:extLst>
                </a:gridCol>
                <a:gridCol w="1303506">
                  <a:extLst>
                    <a:ext uri="{9D8B030D-6E8A-4147-A177-3AD203B41FA5}">
                      <a16:colId xmlns:a16="http://schemas.microsoft.com/office/drawing/2014/main" val="3201893072"/>
                    </a:ext>
                  </a:extLst>
                </a:gridCol>
                <a:gridCol w="1692614">
                  <a:extLst>
                    <a:ext uri="{9D8B030D-6E8A-4147-A177-3AD203B41FA5}">
                      <a16:colId xmlns:a16="http://schemas.microsoft.com/office/drawing/2014/main" val="4075636454"/>
                    </a:ext>
                  </a:extLst>
                </a:gridCol>
              </a:tblGrid>
              <a:tr h="43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Требуется не менее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Разрабатываемый материал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Японский аналог №1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Японский аналог №2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Отечественный аналог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43115"/>
                  </a:ext>
                </a:extLst>
              </a:tr>
              <a:tr h="212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Тангенс угла механических потерь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0,3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0,3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0,16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8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0,81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86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0426"/>
                  </a:ext>
                </a:extLst>
              </a:tr>
              <a:tr h="212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</a:rPr>
                        <a:t>Удлинение при разрыве, %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120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300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480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Нет данных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8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390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54081"/>
                  </a:ext>
                </a:extLst>
              </a:tr>
              <a:tr h="43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Эквивалентный модуль упругости при 100% деформации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0,1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0,14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0,269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202617"/>
                  </a:ext>
                </a:extLst>
              </a:tr>
              <a:tr h="212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Терморасширение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8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1,5 раза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1,5 раза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8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86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</a:p>
                  </a:txBody>
                  <a:tcPr marL="82217" marR="822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86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882043"/>
                  </a:ext>
                </a:extLst>
              </a:tr>
            </a:tbl>
          </a:graphicData>
        </a:graphic>
      </p:graphicFrame>
      <p:pic>
        <p:nvPicPr>
          <p:cNvPr id="5" name="Picture 2" descr="https://sun9-21.userapi.com/impg/UfQzw3AFXsMPvuoA5i0LH51mxSBxnZnTOe0b0Q/UepkBGGM9Vo.jpg?size=828x1792&amp;quality=96&amp;sign=bb1f239c5104f850c0ff5d22085fab06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0" r="-404" b="23913"/>
          <a:stretch/>
        </p:blipFill>
        <p:spPr bwMode="auto">
          <a:xfrm>
            <a:off x="2852076" y="3478271"/>
            <a:ext cx="1317448" cy="154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9584" y="5169542"/>
            <a:ext cx="2059971" cy="15459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3783" y="3478554"/>
            <a:ext cx="2065872" cy="154595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050557"/>
              </p:ext>
            </p:extLst>
          </p:nvPr>
        </p:nvGraphicFramePr>
        <p:xfrm>
          <a:off x="7382073" y="3476519"/>
          <a:ext cx="4505960" cy="3252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0870">
                  <a:extLst>
                    <a:ext uri="{9D8B030D-6E8A-4147-A177-3AD203B41FA5}">
                      <a16:colId xmlns:a16="http://schemas.microsoft.com/office/drawing/2014/main" val="2614411537"/>
                    </a:ext>
                  </a:extLst>
                </a:gridCol>
                <a:gridCol w="1355090">
                  <a:extLst>
                    <a:ext uri="{9D8B030D-6E8A-4147-A177-3AD203B41FA5}">
                      <a16:colId xmlns:a16="http://schemas.microsoft.com/office/drawing/2014/main" val="2183308779"/>
                    </a:ext>
                  </a:extLst>
                </a:gridCol>
              </a:tblGrid>
              <a:tr h="4267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Хлорбутилкаучук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ХБК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-139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377969"/>
                  </a:ext>
                </a:extLst>
              </a:tr>
              <a:tr h="4267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Вулкатив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С-1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596358"/>
                  </a:ext>
                </a:extLst>
              </a:tr>
              <a:tr h="4267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Масло индустриальное И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-40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30,8 ÷ 40,8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937865"/>
                  </a:ext>
                </a:extLst>
              </a:tr>
              <a:tr h="4267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Тиурам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130068"/>
                  </a:ext>
                </a:extLst>
              </a:tr>
              <a:tr h="4267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Мел тонкодисперсный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153,8 ÷ 230,8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961894"/>
                  </a:ext>
                </a:extLst>
              </a:tr>
              <a:tr h="3746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Технический углерод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19,2 ÷ 57,7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825657"/>
                  </a:ext>
                </a:extLst>
              </a:tr>
              <a:tr h="3746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Микросферы Expancel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811992"/>
                  </a:ext>
                </a:extLst>
              </a:tr>
              <a:tr h="366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Сера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3079276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9886" y="4658165"/>
            <a:ext cx="1474534" cy="20576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124" y="294493"/>
            <a:ext cx="1120581" cy="9865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1733461" y="440673"/>
            <a:ext cx="5502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Разработка </a:t>
            </a:r>
            <a:r>
              <a:rPr lang="ru-RU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терморасширяющегося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вязкоупругого материала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19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одержимое 9"/>
          <p:cNvSpPr txBox="1">
            <a:spLocks/>
          </p:cNvSpPr>
          <p:nvPr/>
        </p:nvSpPr>
        <p:spPr>
          <a:xfrm>
            <a:off x="2789591" y="1170743"/>
            <a:ext cx="6544294" cy="591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/>
              <a:t>Главная задача терморасширяющегося материала – обеспечение сейсмической безопасности зданий и сооружений.</a:t>
            </a:r>
          </a:p>
        </p:txBody>
      </p:sp>
      <p:pic>
        <p:nvPicPr>
          <p:cNvPr id="38" name="Picture 9" descr="http://fasie.ru/local/templates/.default/markup/img/ico_med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484" y="6190182"/>
            <a:ext cx="246352" cy="23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fasie.ru/local/templates/.default/markup/img/ico_it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36" y="5273586"/>
            <a:ext cx="223808" cy="22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536" y="4744181"/>
            <a:ext cx="2902404" cy="199540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313330" y="4392107"/>
            <a:ext cx="2096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Металлообработки</a:t>
            </a:r>
            <a:endParaRPr lang="ru-RU" dirty="0"/>
          </a:p>
        </p:txBody>
      </p:sp>
      <p:pic>
        <p:nvPicPr>
          <p:cNvPr id="42" name="Picture 4" descr="https://avatars.mds.yandex.net/get-altay/1532977/2a000001668c0ad6831cadebde619132ea4e/XXX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51" y="4749713"/>
            <a:ext cx="2940250" cy="199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318233" y="4396272"/>
            <a:ext cx="1487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Металлургии</a:t>
            </a:r>
            <a:endParaRPr lang="ru-RU" dirty="0"/>
          </a:p>
        </p:txBody>
      </p:sp>
      <p:pic>
        <p:nvPicPr>
          <p:cNvPr id="44" name="Picture 6" descr="https://www.niti-progress.ru/images/napravlen/neft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090" y="4744180"/>
            <a:ext cx="2822228" cy="199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8664061" y="4396272"/>
            <a:ext cx="207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Нефте</a:t>
            </a:r>
            <a:r>
              <a:rPr lang="ru-RU" dirty="0" smtClean="0"/>
              <a:t>- газодобычи</a:t>
            </a:r>
            <a:endParaRPr lang="ru-RU" dirty="0"/>
          </a:p>
        </p:txBody>
      </p:sp>
      <p:pic>
        <p:nvPicPr>
          <p:cNvPr id="46" name="Picture 8" descr="https://naked-science.ru/wp-content/uploads/2020/05/mashi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51" y="2513915"/>
            <a:ext cx="2940249" cy="183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Прямоугольник 46"/>
          <p:cNvSpPr/>
          <p:nvPr/>
        </p:nvSpPr>
        <p:spPr>
          <a:xfrm>
            <a:off x="1393802" y="2171481"/>
            <a:ext cx="1935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</a:t>
            </a:r>
            <a:r>
              <a:rPr lang="ru-RU" dirty="0" smtClean="0"/>
              <a:t>ашиностроения</a:t>
            </a:r>
            <a:endParaRPr lang="ru-RU" dirty="0"/>
          </a:p>
        </p:txBody>
      </p:sp>
      <p:pic>
        <p:nvPicPr>
          <p:cNvPr id="48" name="Picture 12" descr="https://glavagronom.ru/media/uploads/xc-_g0W9w-combine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" r="16635" b="8351"/>
          <a:stretch/>
        </p:blipFill>
        <p:spPr bwMode="auto">
          <a:xfrm>
            <a:off x="4610536" y="2502799"/>
            <a:ext cx="2902404" cy="184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4971760" y="2171481"/>
            <a:ext cx="2179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Сельского хозяйства</a:t>
            </a:r>
            <a:endParaRPr lang="ru-RU" dirty="0"/>
          </a:p>
        </p:txBody>
      </p:sp>
      <p:pic>
        <p:nvPicPr>
          <p:cNvPr id="50" name="Picture 14" descr="https://www.zhukvesti.ru/wp-content/uploads/2022/02/%D0%A1%D0%B1%D0%BE%D1%80%D0%BA%D0%B0%D0%9C%D0%A1-2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5"/>
          <a:stretch/>
        </p:blipFill>
        <p:spPr bwMode="auto">
          <a:xfrm>
            <a:off x="8291976" y="2511307"/>
            <a:ext cx="2819720" cy="182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8917807" y="2161681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Авиастроения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91251" y="1775457"/>
            <a:ext cx="10340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Разрабатываемый материал может найти применение в качестве </a:t>
            </a:r>
            <a:r>
              <a:rPr lang="ru-RU" dirty="0" err="1" smtClean="0"/>
              <a:t>вибро</a:t>
            </a:r>
            <a:r>
              <a:rPr lang="ru-RU" dirty="0" smtClean="0"/>
              <a:t>- и </a:t>
            </a:r>
            <a:r>
              <a:rPr lang="ru-RU" dirty="0" err="1" smtClean="0"/>
              <a:t>звукоизолятора</a:t>
            </a:r>
            <a:r>
              <a:rPr lang="ru-RU" dirty="0" smtClean="0"/>
              <a:t> </a:t>
            </a:r>
            <a:r>
              <a:rPr lang="ru-RU" dirty="0"/>
              <a:t>в отраслях: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5124" y="294493"/>
            <a:ext cx="1120581" cy="9865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1733461" y="440673"/>
            <a:ext cx="5502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Возможность применения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7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124" y="294493"/>
            <a:ext cx="1120581" cy="986599"/>
          </a:xfrm>
          <a:prstGeom prst="rect">
            <a:avLst/>
          </a:prstGeom>
        </p:spPr>
      </p:pic>
      <p:pic>
        <p:nvPicPr>
          <p:cNvPr id="4" name="Виде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71902" y="1052736"/>
            <a:ext cx="8448195" cy="47525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1733461" y="440673"/>
            <a:ext cx="5502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Видео с испытаний в Испании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43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35366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411" y="3991746"/>
            <a:ext cx="3560136" cy="2630784"/>
          </a:xfrm>
          <a:prstGeom prst="rect">
            <a:avLst/>
          </a:prstGeom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87040" y="1427309"/>
            <a:ext cx="3020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Совершенствовать </a:t>
            </a:r>
            <a:r>
              <a:rPr lang="ru-RU" dirty="0"/>
              <a:t>материал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532" y="3748782"/>
            <a:ext cx="4241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Открыть производство </a:t>
            </a:r>
            <a:r>
              <a:rPr lang="ru-RU" dirty="0"/>
              <a:t>вязкоупругих материалов и</a:t>
            </a:r>
            <a:r>
              <a:rPr lang="ru-RU" dirty="0" smtClean="0"/>
              <a:t> </a:t>
            </a:r>
            <a:r>
              <a:rPr lang="ru-RU" dirty="0"/>
              <a:t>демпферов</a:t>
            </a:r>
          </a:p>
        </p:txBody>
      </p:sp>
      <p:pic>
        <p:nvPicPr>
          <p:cNvPr id="3074" name="Picture 2" descr="https://smt33.ru/images/smt/produkcia/proizvodstvennye-zdaniya/13589487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03" y="4395113"/>
            <a:ext cx="3540195" cy="222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860" y="1767980"/>
            <a:ext cx="2778479" cy="185133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97117" y="1427309"/>
            <a:ext cx="4697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Создать </a:t>
            </a:r>
            <a:r>
              <a:rPr lang="ru-RU" dirty="0" smtClean="0"/>
              <a:t>собственный </a:t>
            </a:r>
            <a:r>
              <a:rPr lang="ru-RU" dirty="0"/>
              <a:t>сейсмический демпфер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3991" y="1829561"/>
            <a:ext cx="2319445" cy="488814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16200000">
            <a:off x="4186763" y="3813192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1400</a:t>
            </a:r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4627037" y="4136358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800</a:t>
            </a:r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6311661" y="3792329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500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77339" y="255518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80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486671" y="6313813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140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b="1966"/>
          <a:stretch/>
        </p:blipFill>
        <p:spPr>
          <a:xfrm>
            <a:off x="6978334" y="1907219"/>
            <a:ext cx="1376325" cy="440659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736485" y="591078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8</a:t>
            </a:r>
            <a:r>
              <a:rPr lang="ru-RU" dirty="0"/>
              <a:t>6</a:t>
            </a:r>
            <a:endParaRPr lang="ru-RU" dirty="0" smtClean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6805029" y="4323641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950</a:t>
            </a:r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7583300" y="3149011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9</a:t>
            </a:r>
            <a:r>
              <a:rPr lang="ru-RU" dirty="0" smtClean="0"/>
              <a:t>00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5996" y="1771027"/>
            <a:ext cx="2300965" cy="2180144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10215028" y="3258609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24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054386" y="3259000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24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274359" y="3573844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4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422689" y="3573844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4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629725" y="3252905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84</a:t>
            </a:r>
          </a:p>
        </p:txBody>
      </p:sp>
      <p:sp>
        <p:nvSpPr>
          <p:cNvPr id="37" name="Прямоугольник 36"/>
          <p:cNvSpPr/>
          <p:nvPr/>
        </p:nvSpPr>
        <p:spPr>
          <a:xfrm rot="16200000">
            <a:off x="10597095" y="2321232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40</a:t>
            </a:r>
          </a:p>
        </p:txBody>
      </p:sp>
      <p:sp>
        <p:nvSpPr>
          <p:cNvPr id="38" name="Прямоугольник 37"/>
          <p:cNvSpPr/>
          <p:nvPr/>
        </p:nvSpPr>
        <p:spPr>
          <a:xfrm rot="16200000">
            <a:off x="10597094" y="2771457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40</a:t>
            </a:r>
          </a:p>
        </p:txBody>
      </p:sp>
      <p:sp>
        <p:nvSpPr>
          <p:cNvPr id="39" name="Прямоугольник 38"/>
          <p:cNvSpPr/>
          <p:nvPr/>
        </p:nvSpPr>
        <p:spPr>
          <a:xfrm rot="16200000">
            <a:off x="10915926" y="2473227"/>
            <a:ext cx="5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6</a:t>
            </a:r>
            <a:endParaRPr lang="ru-RU" dirty="0" smtClean="0"/>
          </a:p>
        </p:txBody>
      </p:sp>
      <p:sp>
        <p:nvSpPr>
          <p:cNvPr id="40" name="Прямоугольник 39"/>
          <p:cNvSpPr/>
          <p:nvPr/>
        </p:nvSpPr>
        <p:spPr>
          <a:xfrm>
            <a:off x="9579206" y="1860737"/>
            <a:ext cx="656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Б-Б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013529" y="3602825"/>
            <a:ext cx="5558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Б</a:t>
            </a:r>
            <a:endParaRPr lang="ru-RU" sz="2400" dirty="0" smtClean="0"/>
          </a:p>
        </p:txBody>
      </p:sp>
      <p:sp>
        <p:nvSpPr>
          <p:cNvPr id="42" name="Прямоугольник 41"/>
          <p:cNvSpPr/>
          <p:nvPr/>
        </p:nvSpPr>
        <p:spPr>
          <a:xfrm>
            <a:off x="4938405" y="3610022"/>
            <a:ext cx="5558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Б</a:t>
            </a:r>
            <a:endParaRPr lang="ru-RU" sz="2400" dirty="0" smtClean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124" y="294493"/>
            <a:ext cx="1120581" cy="98659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1733461" y="440673"/>
            <a:ext cx="5502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План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3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392516" y="2032521"/>
            <a:ext cx="81483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РАЗРАБОТКА ТЕРМОРАСШИРЯЮЩЕГОСЯ ВИБРОПОГЛОЩАЮЩЕГО МАТЕРИАЛА ДЛЯ ОБЕСПЕЧЕНИЯ СЕЙСМИЧЕСКОЙ БЕЗОПАСНОСТИ ЗДАНИЙ И СООРУЖЕНИЙ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7D99AA-8F0B-E743-82B2-8A82F2450E39}"/>
              </a:ext>
            </a:extLst>
          </p:cNvPr>
          <p:cNvSpPr txBox="1"/>
          <p:nvPr/>
        </p:nvSpPr>
        <p:spPr>
          <a:xfrm>
            <a:off x="351824" y="4961449"/>
            <a:ext cx="55028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Рогожкин Роман Сергеевич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Телефон: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+7-922-999-46-42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Email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r.rogozhkin1@mail.ru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24" y="299046"/>
            <a:ext cx="3168181" cy="17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6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7063</TotalTime>
  <Words>376</Words>
  <Application>Microsoft Office PowerPoint</Application>
  <PresentationFormat>Широкоэкранный</PresentationFormat>
  <Paragraphs>138</Paragraphs>
  <Slides>8</Slides>
  <Notes>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Syastro_IV25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Windows User</cp:lastModifiedBy>
  <cp:revision>177</cp:revision>
  <dcterms:created xsi:type="dcterms:W3CDTF">2021-11-05T11:10:38Z</dcterms:created>
  <dcterms:modified xsi:type="dcterms:W3CDTF">2023-10-30T11:50:45Z</dcterms:modified>
</cp:coreProperties>
</file>