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Montserrat Medium" panose="00000600000000000000" pitchFamily="2" charset="-52"/>
      <p:regular r:id="rId11"/>
      <p:italic r:id="rId12"/>
    </p:embeddedFont>
    <p:embeddedFont>
      <p:font typeface="Cocomat Pro Heavy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-52"/>
      <p:regular r:id="rId18"/>
      <p:bold r:id="rId19"/>
      <p:italic r:id="rId20"/>
      <p:boldItalic r:id="rId21"/>
    </p:embeddedFont>
    <p:embeddedFont>
      <p:font typeface="Montserrat Classic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.svg"/><Relationship Id="rId5" Type="http://schemas.openxmlformats.org/officeDocument/2006/relationships/image" Target="../media/image29.svg"/><Relationship Id="rId10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37.svg"/><Relationship Id="rId4" Type="http://schemas.openxmlformats.org/officeDocument/2006/relationships/image" Target="../media/image19.png"/><Relationship Id="rId9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60112" y="-6875490"/>
            <a:ext cx="13398375" cy="12377222"/>
          </a:xfrm>
          <a:custGeom>
            <a:avLst/>
            <a:gdLst/>
            <a:ahLst/>
            <a:cxnLst/>
            <a:rect l="l" t="t" r="r" b="b"/>
            <a:pathLst>
              <a:path w="13398375" h="12377222">
                <a:moveTo>
                  <a:pt x="0" y="0"/>
                </a:moveTo>
                <a:lnTo>
                  <a:pt x="13398376" y="0"/>
                </a:lnTo>
                <a:lnTo>
                  <a:pt x="13398376" y="12377222"/>
                </a:lnTo>
                <a:lnTo>
                  <a:pt x="0" y="12377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6179" r="-21183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625368"/>
            <a:ext cx="7726011" cy="9752729"/>
          </a:xfrm>
          <a:custGeom>
            <a:avLst/>
            <a:gdLst/>
            <a:ahLst/>
            <a:cxnLst/>
            <a:rect l="l" t="t" r="r" b="b"/>
            <a:pathLst>
              <a:path w="7726011" h="9752729">
                <a:moveTo>
                  <a:pt x="7726011" y="0"/>
                </a:moveTo>
                <a:lnTo>
                  <a:pt x="0" y="0"/>
                </a:lnTo>
                <a:lnTo>
                  <a:pt x="0" y="9752728"/>
                </a:lnTo>
                <a:lnTo>
                  <a:pt x="7726011" y="9752728"/>
                </a:lnTo>
                <a:lnTo>
                  <a:pt x="77260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230440" y="1423602"/>
            <a:ext cx="8555602" cy="304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30"/>
              </a:lnSpc>
            </a:pPr>
            <a:r>
              <a:rPr lang="en-US" sz="6500">
                <a:solidFill>
                  <a:srgbClr val="05066D"/>
                </a:solidFill>
                <a:latin typeface="Cocomat Pro Heavy"/>
              </a:rPr>
              <a:t>ПЛАТФОРМА </a:t>
            </a:r>
          </a:p>
          <a:p>
            <a:pPr>
              <a:lnSpc>
                <a:spcPts val="7930"/>
              </a:lnSpc>
            </a:pPr>
            <a:r>
              <a:rPr lang="en-US" sz="6500">
                <a:solidFill>
                  <a:srgbClr val="05066D"/>
                </a:solidFill>
                <a:latin typeface="Cocomat Pro Heavy"/>
              </a:rPr>
              <a:t>ПО СХЕМАМ ВАКЦИНАЦИЙ 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6006557"/>
            <a:ext cx="18288000" cy="6906869"/>
          </a:xfrm>
          <a:custGeom>
            <a:avLst/>
            <a:gdLst/>
            <a:ahLst/>
            <a:cxnLst/>
            <a:rect l="l" t="t" r="r" b="b"/>
            <a:pathLst>
              <a:path w="18288000" h="6906869">
                <a:moveTo>
                  <a:pt x="0" y="0"/>
                </a:moveTo>
                <a:lnTo>
                  <a:pt x="18288000" y="0"/>
                </a:lnTo>
                <a:lnTo>
                  <a:pt x="18288000" y="6906869"/>
                </a:lnTo>
                <a:lnTo>
                  <a:pt x="0" y="6906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56572" y="1885437"/>
            <a:ext cx="1569439" cy="1838289"/>
          </a:xfrm>
          <a:custGeom>
            <a:avLst/>
            <a:gdLst/>
            <a:ahLst/>
            <a:cxnLst/>
            <a:rect l="l" t="t" r="r" b="b"/>
            <a:pathLst>
              <a:path w="1569439" h="1838289">
                <a:moveTo>
                  <a:pt x="0" y="0"/>
                </a:moveTo>
                <a:lnTo>
                  <a:pt x="1569439" y="0"/>
                </a:lnTo>
                <a:lnTo>
                  <a:pt x="1569439" y="1838289"/>
                </a:lnTo>
                <a:lnTo>
                  <a:pt x="0" y="18382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230440" y="4472180"/>
            <a:ext cx="8555602" cy="67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5"/>
              </a:lnSpc>
            </a:pPr>
            <a:r>
              <a:rPr lang="en-US" sz="4200">
                <a:solidFill>
                  <a:srgbClr val="05066D"/>
                </a:solidFill>
                <a:latin typeface="Cocomat Pro Heavy"/>
              </a:rPr>
              <a:t>(ОСНОВНАЯ+ДОГОНЯЮЩАЯ)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6314" y="2439598"/>
            <a:ext cx="1953145" cy="19531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-66675"/>
              <a:ext cx="660400" cy="803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21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51543" y="2876490"/>
            <a:ext cx="1362686" cy="1079361"/>
          </a:xfrm>
          <a:custGeom>
            <a:avLst/>
            <a:gdLst/>
            <a:ahLst/>
            <a:cxnLst/>
            <a:rect l="l" t="t" r="r" b="b"/>
            <a:pathLst>
              <a:path w="1362686" h="1079361">
                <a:moveTo>
                  <a:pt x="0" y="0"/>
                </a:moveTo>
                <a:lnTo>
                  <a:pt x="1362687" y="0"/>
                </a:lnTo>
                <a:lnTo>
                  <a:pt x="1362687" y="1079361"/>
                </a:lnTo>
                <a:lnTo>
                  <a:pt x="0" y="107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56314" y="6698887"/>
            <a:ext cx="1953145" cy="19531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-66675"/>
              <a:ext cx="660400" cy="803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21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129007" y="7267535"/>
            <a:ext cx="1185223" cy="963487"/>
          </a:xfrm>
          <a:custGeom>
            <a:avLst/>
            <a:gdLst/>
            <a:ahLst/>
            <a:cxnLst/>
            <a:rect l="l" t="t" r="r" b="b"/>
            <a:pathLst>
              <a:path w="1185223" h="963487">
                <a:moveTo>
                  <a:pt x="0" y="0"/>
                </a:moveTo>
                <a:lnTo>
                  <a:pt x="1185223" y="0"/>
                </a:lnTo>
                <a:lnTo>
                  <a:pt x="1185223" y="963487"/>
                </a:lnTo>
                <a:lnTo>
                  <a:pt x="0" y="963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51543" y="303047"/>
            <a:ext cx="11235803" cy="130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0599"/>
              </a:lnSpc>
              <a:spcBef>
                <a:spcPct val="0"/>
              </a:spcBef>
            </a:pPr>
            <a:r>
              <a:rPr lang="en-US" sz="7570">
                <a:solidFill>
                  <a:srgbClr val="05066D"/>
                </a:solidFill>
                <a:latin typeface="Cocomat Pro Heavy"/>
              </a:rPr>
              <a:t>АКТУАЛЬНОСТЬ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67200" y="2801689"/>
            <a:ext cx="11463413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43"/>
              </a:lnSpc>
              <a:spcBef>
                <a:spcPct val="0"/>
              </a:spcBef>
            </a:pPr>
            <a:r>
              <a:rPr lang="ru-RU" sz="3245" dirty="0" smtClean="0">
                <a:solidFill>
                  <a:srgbClr val="000000"/>
                </a:solidFill>
                <a:latin typeface="Montserrat"/>
              </a:rPr>
              <a:t>Множество</a:t>
            </a:r>
            <a:r>
              <a:rPr lang="en-US" sz="32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dirty="0" err="1">
                <a:solidFill>
                  <a:srgbClr val="000000"/>
                </a:solidFill>
                <a:latin typeface="Montserrat"/>
              </a:rPr>
              <a:t>родителей</a:t>
            </a:r>
            <a:r>
              <a:rPr lang="en-US" sz="3245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3245" dirty="0" err="1">
                <a:solidFill>
                  <a:srgbClr val="000000"/>
                </a:solidFill>
                <a:latin typeface="Montserrat"/>
              </a:rPr>
              <a:t>отказывающихся</a:t>
            </a:r>
            <a:r>
              <a:rPr lang="en-US" sz="32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dirty="0" err="1">
                <a:solidFill>
                  <a:srgbClr val="000000"/>
                </a:solidFill>
                <a:latin typeface="Montserrat"/>
              </a:rPr>
              <a:t>от</a:t>
            </a:r>
            <a:r>
              <a:rPr lang="en-US" sz="32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dirty="0" err="1">
                <a:solidFill>
                  <a:srgbClr val="000000"/>
                </a:solidFill>
                <a:latin typeface="Montserrat"/>
              </a:rPr>
              <a:t>вакцинации</a:t>
            </a:r>
            <a:r>
              <a:rPr lang="en-US" sz="32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dirty="0" err="1">
                <a:solidFill>
                  <a:srgbClr val="000000"/>
                </a:solidFill>
                <a:latin typeface="Montserrat"/>
              </a:rPr>
              <a:t>своих</a:t>
            </a:r>
            <a:r>
              <a:rPr lang="en-US" sz="324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dirty="0" err="1" smtClean="0">
                <a:solidFill>
                  <a:srgbClr val="000000"/>
                </a:solidFill>
                <a:latin typeface="Montserrat"/>
              </a:rPr>
              <a:t>детей</a:t>
            </a:r>
            <a:endParaRPr lang="en-US" sz="3245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040654" y="7026694"/>
            <a:ext cx="11463413" cy="2257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3"/>
              </a:lnSpc>
              <a:spcBef>
                <a:spcPct val="0"/>
              </a:spcBef>
            </a:pP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Правила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приема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дошкольные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и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школьные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учреждения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включают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себя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предоставление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информации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об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имеющихся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прививках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en-US" sz="3245" u="none" strike="noStrike" dirty="0" err="1">
                <a:solidFill>
                  <a:srgbClr val="000000"/>
                </a:solidFill>
                <a:latin typeface="Montserrat"/>
              </a:rPr>
              <a:t>ребенка</a:t>
            </a:r>
            <a:r>
              <a:rPr lang="en-US" sz="3245" u="none" strike="noStrike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marL="0" lvl="0" indent="0" algn="l">
              <a:lnSpc>
                <a:spcPts val="4543"/>
              </a:lnSpc>
              <a:spcBef>
                <a:spcPct val="0"/>
              </a:spcBef>
            </a:pPr>
            <a:endParaRPr lang="en-US" sz="3245" u="none" strike="noStrike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47556" y="-1313343"/>
            <a:ext cx="4991149" cy="7541571"/>
          </a:xfrm>
          <a:custGeom>
            <a:avLst/>
            <a:gdLst/>
            <a:ahLst/>
            <a:cxnLst/>
            <a:rect l="l" t="t" r="r" b="b"/>
            <a:pathLst>
              <a:path w="4991149" h="7541571">
                <a:moveTo>
                  <a:pt x="0" y="0"/>
                </a:moveTo>
                <a:lnTo>
                  <a:pt x="4991149" y="0"/>
                </a:lnTo>
                <a:lnTo>
                  <a:pt x="4991149" y="7541571"/>
                </a:lnTo>
                <a:lnTo>
                  <a:pt x="0" y="75415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06383" y="1028700"/>
            <a:ext cx="5352917" cy="4447381"/>
          </a:xfrm>
          <a:custGeom>
            <a:avLst/>
            <a:gdLst/>
            <a:ahLst/>
            <a:cxnLst/>
            <a:rect l="l" t="t" r="r" b="b"/>
            <a:pathLst>
              <a:path w="5352917" h="4447381">
                <a:moveTo>
                  <a:pt x="0" y="0"/>
                </a:moveTo>
                <a:lnTo>
                  <a:pt x="5352917" y="0"/>
                </a:lnTo>
                <a:lnTo>
                  <a:pt x="5352917" y="4447381"/>
                </a:lnTo>
                <a:lnTo>
                  <a:pt x="0" y="4447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868610" y="4173641"/>
            <a:ext cx="2811895" cy="251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95"/>
              </a:lnSpc>
            </a:pPr>
            <a:r>
              <a:rPr lang="en-US" sz="14639">
                <a:solidFill>
                  <a:srgbClr val="05066D"/>
                </a:solidFill>
                <a:latin typeface="Cocomat Pro Heavy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59485" y="6282096"/>
            <a:ext cx="2811895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повышается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</a:t>
            </a: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вероятность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</a:t>
            </a: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возникновения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</a:t>
            </a: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вспышек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</a:t>
            </a: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инфекционных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</a:t>
            </a:r>
            <a:r>
              <a:rPr lang="en-US" sz="2332" dirty="0" err="1">
                <a:solidFill>
                  <a:srgbClr val="000000"/>
                </a:solidFill>
                <a:latin typeface="Montserrat Medium"/>
              </a:rPr>
              <a:t>заболеваний</a:t>
            </a:r>
            <a:r>
              <a:rPr lang="en-US" sz="2332" dirty="0">
                <a:solidFill>
                  <a:srgbClr val="000000"/>
                </a:solidFill>
                <a:latin typeface="Montserrat Medium"/>
              </a:rPr>
              <a:t> у </a:t>
            </a:r>
            <a:r>
              <a:rPr lang="en-US" sz="2332" dirty="0" err="1" smtClean="0">
                <a:solidFill>
                  <a:srgbClr val="000000"/>
                </a:solidFill>
                <a:latin typeface="Montserrat Medium"/>
              </a:rPr>
              <a:t>детей</a:t>
            </a:r>
            <a:endParaRPr lang="en-US" sz="2332" dirty="0">
              <a:solidFill>
                <a:srgbClr val="000000"/>
              </a:solidFill>
              <a:latin typeface="Montserrat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94489" y="4173641"/>
            <a:ext cx="2811895" cy="251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95"/>
              </a:lnSpc>
            </a:pPr>
            <a:r>
              <a:rPr lang="en-US" sz="14639">
                <a:solidFill>
                  <a:srgbClr val="05066D"/>
                </a:solidFill>
                <a:latin typeface="Cocomat Pro Heavy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59485" y="876300"/>
            <a:ext cx="6721148" cy="135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0898"/>
              </a:lnSpc>
              <a:spcBef>
                <a:spcPct val="0"/>
              </a:spcBef>
            </a:pPr>
            <a:r>
              <a:rPr lang="en-US" sz="7784">
                <a:solidFill>
                  <a:srgbClr val="05066D"/>
                </a:solidFill>
                <a:latin typeface="Cocomat Pro Heavy"/>
              </a:rPr>
              <a:t>ПРОБЛЕМЫ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68738" y="6282096"/>
            <a:ext cx="2811895" cy="3264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332">
                <a:solidFill>
                  <a:srgbClr val="000000"/>
                </a:solidFill>
                <a:latin typeface="Montserrat Medium"/>
              </a:rPr>
              <a:t>дети, не прошедшие вовремя вакцинацию, не могут быть приняты в образовательные учреждения.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02716" y="623148"/>
            <a:ext cx="6985284" cy="9663852"/>
          </a:xfrm>
          <a:custGeom>
            <a:avLst/>
            <a:gdLst/>
            <a:ahLst/>
            <a:cxnLst/>
            <a:rect l="l" t="t" r="r" b="b"/>
            <a:pathLst>
              <a:path w="6985284" h="9663852">
                <a:moveTo>
                  <a:pt x="0" y="0"/>
                </a:moveTo>
                <a:lnTo>
                  <a:pt x="6985284" y="0"/>
                </a:lnTo>
                <a:lnTo>
                  <a:pt x="6985284" y="9663852"/>
                </a:lnTo>
                <a:lnTo>
                  <a:pt x="0" y="9663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201623" y="3646473"/>
            <a:ext cx="7071828" cy="1868396"/>
            <a:chOff x="0" y="0"/>
            <a:chExt cx="1127960" cy="2980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7960" cy="298010"/>
            </a:xfrm>
            <a:custGeom>
              <a:avLst/>
              <a:gdLst/>
              <a:ahLst/>
              <a:cxnLst/>
              <a:rect l="l" t="t" r="r" b="b"/>
              <a:pathLst>
                <a:path w="1127960" h="298010">
                  <a:moveTo>
                    <a:pt x="109476" y="0"/>
                  </a:moveTo>
                  <a:lnTo>
                    <a:pt x="1018485" y="0"/>
                  </a:lnTo>
                  <a:cubicBezTo>
                    <a:pt x="1047520" y="0"/>
                    <a:pt x="1075365" y="11534"/>
                    <a:pt x="1095896" y="32065"/>
                  </a:cubicBezTo>
                  <a:cubicBezTo>
                    <a:pt x="1116426" y="52595"/>
                    <a:pt x="1127960" y="80441"/>
                    <a:pt x="1127960" y="109476"/>
                  </a:cubicBezTo>
                  <a:lnTo>
                    <a:pt x="1127960" y="188535"/>
                  </a:lnTo>
                  <a:cubicBezTo>
                    <a:pt x="1127960" y="217569"/>
                    <a:pt x="1116426" y="245415"/>
                    <a:pt x="1095896" y="265946"/>
                  </a:cubicBezTo>
                  <a:cubicBezTo>
                    <a:pt x="1075365" y="286476"/>
                    <a:pt x="1047520" y="298010"/>
                    <a:pt x="1018485" y="298010"/>
                  </a:cubicBezTo>
                  <a:lnTo>
                    <a:pt x="109476" y="298010"/>
                  </a:lnTo>
                  <a:cubicBezTo>
                    <a:pt x="80441" y="298010"/>
                    <a:pt x="52595" y="286476"/>
                    <a:pt x="32065" y="265946"/>
                  </a:cubicBezTo>
                  <a:cubicBezTo>
                    <a:pt x="11534" y="245415"/>
                    <a:pt x="0" y="217569"/>
                    <a:pt x="0" y="188535"/>
                  </a:cubicBezTo>
                  <a:lnTo>
                    <a:pt x="0" y="109476"/>
                  </a:lnTo>
                  <a:cubicBezTo>
                    <a:pt x="0" y="80441"/>
                    <a:pt x="11534" y="52595"/>
                    <a:pt x="32065" y="32065"/>
                  </a:cubicBezTo>
                  <a:cubicBezTo>
                    <a:pt x="52595" y="11534"/>
                    <a:pt x="80441" y="0"/>
                    <a:pt x="10947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42875"/>
              <a:ext cx="812800" cy="95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21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85825"/>
            <a:ext cx="9036227" cy="1217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770"/>
              </a:lnSpc>
              <a:spcBef>
                <a:spcPct val="0"/>
              </a:spcBef>
            </a:pPr>
            <a:r>
              <a:rPr lang="en-US" sz="6978">
                <a:solidFill>
                  <a:srgbClr val="05066D"/>
                </a:solidFill>
                <a:latin typeface="Cocomat Pro Heavy"/>
              </a:rPr>
              <a:t>РЕШЕНИЕ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76462" y="3589323"/>
            <a:ext cx="7842477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3"/>
              </a:lnSpc>
              <a:spcBef>
                <a:spcPct val="0"/>
              </a:spcBef>
            </a:pPr>
            <a:r>
              <a:rPr lang="en-US" sz="2945" dirty="0" err="1" smtClean="0">
                <a:solidFill>
                  <a:srgbClr val="000000"/>
                </a:solidFill>
                <a:latin typeface="Montserrat"/>
              </a:rPr>
              <a:t>платформа</a:t>
            </a:r>
            <a:r>
              <a:rPr lang="en-US" sz="2945" dirty="0" smtClean="0">
                <a:solidFill>
                  <a:srgbClr val="000000"/>
                </a:solidFill>
                <a:latin typeface="Montserrat"/>
              </a:rPr>
              <a:t>,</a:t>
            </a:r>
            <a:r>
              <a:rPr lang="ru-RU" sz="29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dirty="0" err="1" smtClean="0">
                <a:solidFill>
                  <a:srgbClr val="000000"/>
                </a:solidFill>
                <a:latin typeface="Montserrat"/>
              </a:rPr>
              <a:t>под</a:t>
            </a:r>
            <a:r>
              <a:rPr lang="ru-RU" sz="2945" dirty="0" err="1" smtClean="0">
                <a:solidFill>
                  <a:srgbClr val="000000"/>
                </a:solidFill>
                <a:latin typeface="Montserrat"/>
              </a:rPr>
              <a:t>бирающая</a:t>
            </a:r>
            <a:r>
              <a:rPr lang="en-US" sz="29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sz="2945" dirty="0" smtClean="0">
                <a:solidFill>
                  <a:srgbClr val="000000"/>
                </a:solidFill>
                <a:latin typeface="Montserrat"/>
              </a:rPr>
              <a:t>индивидуальную </a:t>
            </a:r>
            <a:r>
              <a:rPr lang="en-US" sz="2945" dirty="0" err="1" smtClean="0">
                <a:solidFill>
                  <a:srgbClr val="000000"/>
                </a:solidFill>
                <a:latin typeface="Montserrat"/>
              </a:rPr>
              <a:t>схему</a:t>
            </a:r>
            <a:r>
              <a:rPr lang="en-US" sz="2945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dirty="0" err="1" smtClean="0">
                <a:solidFill>
                  <a:srgbClr val="000000"/>
                </a:solidFill>
                <a:latin typeface="Montserrat"/>
              </a:rPr>
              <a:t>вакцинации</a:t>
            </a:r>
            <a:endParaRPr lang="en-US" sz="2945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026923"/>
            <a:ext cx="9836688" cy="63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13"/>
              </a:lnSpc>
              <a:spcBef>
                <a:spcPct val="0"/>
              </a:spcBef>
            </a:pPr>
            <a:r>
              <a:rPr lang="en-US" sz="3652">
                <a:solidFill>
                  <a:srgbClr val="1F2B5B"/>
                </a:solidFill>
                <a:latin typeface="Montserrat Classic Bold"/>
              </a:rPr>
              <a:t>ПЛАТФОРМА ПО СХЕМАМ ВАКЦИНАЦИЙ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59456" y="3671460"/>
            <a:ext cx="1421591" cy="1627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5"/>
              </a:lnSpc>
              <a:spcBef>
                <a:spcPct val="0"/>
              </a:spcBef>
            </a:pPr>
            <a:r>
              <a:rPr lang="en-US" sz="9625">
                <a:solidFill>
                  <a:srgbClr val="337096"/>
                </a:solidFill>
                <a:latin typeface="Montserrat Classic Bold"/>
              </a:rPr>
              <a:t>01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4141430" y="6659997"/>
            <a:ext cx="8011634" cy="1868396"/>
            <a:chOff x="0" y="0"/>
            <a:chExt cx="1277860" cy="2980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77860" cy="298010"/>
            </a:xfrm>
            <a:custGeom>
              <a:avLst/>
              <a:gdLst/>
              <a:ahLst/>
              <a:cxnLst/>
              <a:rect l="l" t="t" r="r" b="b"/>
              <a:pathLst>
                <a:path w="1277860" h="298010">
                  <a:moveTo>
                    <a:pt x="96633" y="0"/>
                  </a:moveTo>
                  <a:lnTo>
                    <a:pt x="1181227" y="0"/>
                  </a:lnTo>
                  <a:cubicBezTo>
                    <a:pt x="1234596" y="0"/>
                    <a:pt x="1277860" y="43264"/>
                    <a:pt x="1277860" y="96633"/>
                  </a:cubicBezTo>
                  <a:lnTo>
                    <a:pt x="1277860" y="201377"/>
                  </a:lnTo>
                  <a:cubicBezTo>
                    <a:pt x="1277860" y="254746"/>
                    <a:pt x="1234596" y="298010"/>
                    <a:pt x="1181227" y="298010"/>
                  </a:cubicBezTo>
                  <a:lnTo>
                    <a:pt x="96633" y="298010"/>
                  </a:lnTo>
                  <a:cubicBezTo>
                    <a:pt x="43264" y="298010"/>
                    <a:pt x="0" y="254746"/>
                    <a:pt x="0" y="201377"/>
                  </a:cubicBezTo>
                  <a:lnTo>
                    <a:pt x="0" y="96633"/>
                  </a:lnTo>
                  <a:cubicBezTo>
                    <a:pt x="0" y="43264"/>
                    <a:pt x="43264" y="0"/>
                    <a:pt x="9663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42875"/>
              <a:ext cx="812800" cy="95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21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19654" y="6803055"/>
            <a:ext cx="7999285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23"/>
              </a:lnSpc>
              <a:spcBef>
                <a:spcPct val="0"/>
              </a:spcBef>
            </a:pPr>
            <a:r>
              <a:rPr lang="en-US" sz="2945" dirty="0" err="1">
                <a:solidFill>
                  <a:srgbClr val="000000"/>
                </a:solidFill>
                <a:latin typeface="Montserrat"/>
              </a:rPr>
              <a:t>в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рач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выбирает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: 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прививку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945" u="none" strike="noStrike" dirty="0" err="1" smtClean="0">
                <a:solidFill>
                  <a:srgbClr val="000000"/>
                </a:solidFill>
                <a:latin typeface="Montserrat"/>
              </a:rPr>
              <a:t>возраст</a:t>
            </a:r>
            <a:r>
              <a:rPr lang="ru-RU" sz="2945" u="none" strike="noStrike" dirty="0" smtClean="0">
                <a:solidFill>
                  <a:srgbClr val="000000"/>
                </a:solidFill>
                <a:latin typeface="Montserrat"/>
              </a:rPr>
              <a:t>, показания, противопоказания</a:t>
            </a:r>
            <a:r>
              <a:rPr lang="en-US" sz="2945" u="none" strike="noStrike" dirty="0" smtClean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Платформа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u="none" strike="noStrike" dirty="0" err="1" smtClean="0">
                <a:solidFill>
                  <a:srgbClr val="000000"/>
                </a:solidFill>
                <a:latin typeface="Montserrat"/>
              </a:rPr>
              <a:t>обрабатывает</a:t>
            </a:r>
            <a:r>
              <a:rPr lang="en-US" sz="2945" u="none" strike="noStrike" dirty="0" smtClean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и 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предоставляет</a:t>
            </a:r>
            <a:r>
              <a:rPr lang="en-US" sz="2945" u="none" strike="noStrike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45" u="none" strike="noStrike" dirty="0" err="1">
                <a:solidFill>
                  <a:srgbClr val="000000"/>
                </a:solidFill>
                <a:latin typeface="Montserrat"/>
              </a:rPr>
              <a:t>схему</a:t>
            </a:r>
            <a:endParaRPr lang="en-US" sz="2945" u="none" strike="noStrike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25874" y="6669705"/>
            <a:ext cx="1755173" cy="1627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5"/>
              </a:lnSpc>
              <a:spcBef>
                <a:spcPct val="0"/>
              </a:spcBef>
            </a:pPr>
            <a:r>
              <a:rPr lang="en-US" sz="9625">
                <a:solidFill>
                  <a:srgbClr val="337096"/>
                </a:solidFill>
                <a:latin typeface="Montserrat Classic Bold"/>
              </a:rPr>
              <a:t>02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0847" y="7428037"/>
            <a:ext cx="5136126" cy="873769"/>
            <a:chOff x="0" y="0"/>
            <a:chExt cx="6848167" cy="1165026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6848167" cy="1165026"/>
              <a:chOff x="0" y="0"/>
              <a:chExt cx="13271500" cy="225777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6351" y="0"/>
                <a:ext cx="92382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9238228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</a:path>
                </a:pathLst>
              </a:custGeom>
              <a:solidFill>
                <a:srgbClr val="3B365F"/>
              </a:solidFill>
            </p:spPr>
          </p:sp>
          <p:sp>
            <p:nvSpPr>
              <p:cNvPr id="5" name="Freeform 5"/>
              <p:cNvSpPr/>
              <p:nvPr/>
            </p:nvSpPr>
            <p:spPr>
              <a:xfrm>
                <a:off x="9350851" y="0"/>
                <a:ext cx="3904227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3904227" h="2257821">
                    <a:moveTo>
                      <a:pt x="618649" y="0"/>
                    </a:moveTo>
                    <a:cubicBezTo>
                      <a:pt x="501748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8" y="493889"/>
                      <a:pt x="618649" y="493889"/>
                    </a:cubicBezTo>
                    <a:cubicBezTo>
                      <a:pt x="735550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50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3" y="958709"/>
                      <a:pt x="386028" y="966258"/>
                    </a:cubicBezTo>
                    <a:lnTo>
                      <a:pt x="232004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1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7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5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2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299" y="2257786"/>
                      <a:pt x="751422" y="2207921"/>
                      <a:pt x="740075" y="2139879"/>
                    </a:cubicBezTo>
                    <a:lnTo>
                      <a:pt x="625704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4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6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8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8" y="493889"/>
                      <a:pt x="1952149" y="493889"/>
                    </a:cubicBezTo>
                    <a:cubicBezTo>
                      <a:pt x="2069050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50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3" y="958709"/>
                      <a:pt x="1719528" y="966258"/>
                    </a:cubicBezTo>
                    <a:lnTo>
                      <a:pt x="1565504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1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4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4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7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5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2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799" y="2257786"/>
                      <a:pt x="2084922" y="2207921"/>
                      <a:pt x="2073575" y="2139879"/>
                    </a:cubicBezTo>
                    <a:lnTo>
                      <a:pt x="1959204" y="1452880"/>
                    </a:lnTo>
                    <a:cubicBezTo>
                      <a:pt x="1957864" y="1444978"/>
                      <a:pt x="1946575" y="1444978"/>
                      <a:pt x="1945235" y="1452880"/>
                    </a:cubicBezTo>
                    <a:lnTo>
                      <a:pt x="1830794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6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8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8" y="493889"/>
                      <a:pt x="3285649" y="493889"/>
                    </a:cubicBezTo>
                    <a:cubicBezTo>
                      <a:pt x="3402550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50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3" y="958709"/>
                      <a:pt x="3053028" y="966258"/>
                    </a:cubicBezTo>
                    <a:lnTo>
                      <a:pt x="2899004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1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4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4" y="564437"/>
                      <a:pt x="3595980" y="634683"/>
                      <a:pt x="3638850" y="741821"/>
                    </a:cubicBezTo>
                    <a:lnTo>
                      <a:pt x="3708983" y="917222"/>
                    </a:lnTo>
                    <a:lnTo>
                      <a:pt x="3899553" y="1361934"/>
                    </a:lnTo>
                    <a:cubicBezTo>
                      <a:pt x="3904227" y="1372839"/>
                      <a:pt x="3903107" y="1385363"/>
                      <a:pt x="3896573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3" y="1325598"/>
                    </a:cubicBezTo>
                    <a:lnTo>
                      <a:pt x="3518341" y="966258"/>
                    </a:lnTo>
                    <a:cubicBezTo>
                      <a:pt x="3515095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2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2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4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6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6" name="Group 6"/>
          <p:cNvGrpSpPr/>
          <p:nvPr/>
        </p:nvGrpSpPr>
        <p:grpSpPr>
          <a:xfrm>
            <a:off x="3863596" y="6338453"/>
            <a:ext cx="5082083" cy="654145"/>
            <a:chOff x="0" y="0"/>
            <a:chExt cx="856174" cy="110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6174" cy="110203"/>
            </a:xfrm>
            <a:custGeom>
              <a:avLst/>
              <a:gdLst/>
              <a:ahLst/>
              <a:cxnLst/>
              <a:rect l="l" t="t" r="r" b="b"/>
              <a:pathLst>
                <a:path w="856174" h="110203">
                  <a:moveTo>
                    <a:pt x="25897" y="0"/>
                  </a:moveTo>
                  <a:lnTo>
                    <a:pt x="830277" y="0"/>
                  </a:lnTo>
                  <a:cubicBezTo>
                    <a:pt x="844579" y="0"/>
                    <a:pt x="856174" y="11595"/>
                    <a:pt x="856174" y="25897"/>
                  </a:cubicBezTo>
                  <a:lnTo>
                    <a:pt x="856174" y="84306"/>
                  </a:lnTo>
                  <a:cubicBezTo>
                    <a:pt x="856174" y="91174"/>
                    <a:pt x="853446" y="97761"/>
                    <a:pt x="848589" y="102618"/>
                  </a:cubicBezTo>
                  <a:cubicBezTo>
                    <a:pt x="843732" y="107475"/>
                    <a:pt x="837145" y="110203"/>
                    <a:pt x="830277" y="110203"/>
                  </a:cubicBezTo>
                  <a:lnTo>
                    <a:pt x="25897" y="110203"/>
                  </a:lnTo>
                  <a:cubicBezTo>
                    <a:pt x="11595" y="110203"/>
                    <a:pt x="0" y="98609"/>
                    <a:pt x="0" y="84306"/>
                  </a:cubicBezTo>
                  <a:lnTo>
                    <a:pt x="0" y="25897"/>
                  </a:lnTo>
                  <a:cubicBezTo>
                    <a:pt x="0" y="19029"/>
                    <a:pt x="2728" y="12442"/>
                    <a:pt x="7585" y="7585"/>
                  </a:cubicBezTo>
                  <a:cubicBezTo>
                    <a:pt x="12442" y="2728"/>
                    <a:pt x="19029" y="0"/>
                    <a:pt x="25897" y="0"/>
                  </a:cubicBezTo>
                  <a:close/>
                </a:path>
              </a:pathLst>
            </a:custGeom>
            <a:solidFill>
              <a:srgbClr val="3B365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92"/>
                </a:lnSpc>
              </a:pPr>
              <a:r>
                <a:rPr lang="en-US" sz="2893" spc="283">
                  <a:solidFill>
                    <a:srgbClr val="FBFAF8"/>
                  </a:solidFill>
                  <a:latin typeface="Montserrat"/>
                </a:rPr>
                <a:t>врачи-педиатры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08580" y="7428037"/>
            <a:ext cx="5136126" cy="873769"/>
            <a:chOff x="0" y="0"/>
            <a:chExt cx="6848167" cy="1165026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0" y="0"/>
              <a:ext cx="6848167" cy="1165026"/>
              <a:chOff x="0" y="0"/>
              <a:chExt cx="13271500" cy="225777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6351" y="0"/>
                <a:ext cx="25707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2570728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</a:path>
                </a:pathLst>
              </a:custGeom>
              <a:solidFill>
                <a:srgbClr val="3B365F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2683351" y="0"/>
                <a:ext cx="10571727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10571727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5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3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7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299" y="2257786"/>
                      <a:pt x="751423" y="2207921"/>
                      <a:pt x="740075" y="2139879"/>
                    </a:cubicBezTo>
                    <a:lnTo>
                      <a:pt x="625704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4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5" y="1411122"/>
                      <a:pt x="1347691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4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7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799" y="2257786"/>
                      <a:pt x="2084923" y="2207921"/>
                      <a:pt x="2073575" y="2139879"/>
                    </a:cubicBezTo>
                    <a:lnTo>
                      <a:pt x="1959204" y="1452880"/>
                    </a:lnTo>
                    <a:cubicBezTo>
                      <a:pt x="1957864" y="1444978"/>
                      <a:pt x="1946575" y="1444978"/>
                      <a:pt x="1945235" y="1452880"/>
                    </a:cubicBezTo>
                    <a:lnTo>
                      <a:pt x="1830794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4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5" y="1411122"/>
                      <a:pt x="2681191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4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4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8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8" y="493889"/>
                      <a:pt x="4619149" y="493889"/>
                    </a:cubicBezTo>
                    <a:cubicBezTo>
                      <a:pt x="4736050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50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3" y="958709"/>
                      <a:pt x="4386528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6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5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4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4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5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2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2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6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8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8" y="493889"/>
                      <a:pt x="5952649" y="493889"/>
                    </a:cubicBezTo>
                    <a:cubicBezTo>
                      <a:pt x="6069550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50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3" y="958709"/>
                      <a:pt x="5720028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6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5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4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4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5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2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2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6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  <a:moveTo>
                      <a:pt x="9953149" y="0"/>
                    </a:moveTo>
                    <a:cubicBezTo>
                      <a:pt x="9836248" y="0"/>
                      <a:pt x="9741482" y="94766"/>
                      <a:pt x="9741482" y="211667"/>
                    </a:cubicBezTo>
                    <a:lnTo>
                      <a:pt x="9741482" y="282222"/>
                    </a:lnTo>
                    <a:cubicBezTo>
                      <a:pt x="9741482" y="399122"/>
                      <a:pt x="9836248" y="493889"/>
                      <a:pt x="9953149" y="493889"/>
                    </a:cubicBezTo>
                    <a:cubicBezTo>
                      <a:pt x="10070050" y="493889"/>
                      <a:pt x="10164816" y="399122"/>
                      <a:pt x="10164816" y="282222"/>
                    </a:cubicBezTo>
                    <a:lnTo>
                      <a:pt x="10164816" y="211667"/>
                    </a:lnTo>
                    <a:cubicBezTo>
                      <a:pt x="10164816" y="94766"/>
                      <a:pt x="10070050" y="0"/>
                      <a:pt x="9953149" y="0"/>
                    </a:cubicBezTo>
                    <a:moveTo>
                      <a:pt x="9733933" y="969998"/>
                    </a:moveTo>
                    <a:cubicBezTo>
                      <a:pt x="9735132" y="961884"/>
                      <a:pt x="9723703" y="958709"/>
                      <a:pt x="9720528" y="966258"/>
                    </a:cubicBezTo>
                    <a:lnTo>
                      <a:pt x="9566504" y="1325598"/>
                    </a:lnTo>
                    <a:cubicBezTo>
                      <a:pt x="9544248" y="1377518"/>
                      <a:pt x="9493172" y="1411161"/>
                      <a:pt x="9436682" y="1411111"/>
                    </a:cubicBezTo>
                    <a:lnTo>
                      <a:pt x="9371630" y="1411111"/>
                    </a:lnTo>
                    <a:cubicBezTo>
                      <a:pt x="9359766" y="1411122"/>
                      <a:pt x="9348691" y="1405168"/>
                      <a:pt x="9342155" y="1395265"/>
                    </a:cubicBezTo>
                    <a:cubicBezTo>
                      <a:pt x="9335620" y="1385363"/>
                      <a:pt x="9334500" y="1372839"/>
                      <a:pt x="9339175" y="1361934"/>
                    </a:cubicBezTo>
                    <a:lnTo>
                      <a:pt x="9529816" y="917222"/>
                    </a:lnTo>
                    <a:lnTo>
                      <a:pt x="9599948" y="741821"/>
                    </a:lnTo>
                    <a:cubicBezTo>
                      <a:pt x="9642818" y="634683"/>
                      <a:pt x="9746594" y="564437"/>
                      <a:pt x="9861991" y="564444"/>
                    </a:cubicBezTo>
                    <a:lnTo>
                      <a:pt x="10044307" y="564444"/>
                    </a:lnTo>
                    <a:cubicBezTo>
                      <a:pt x="10159704" y="564437"/>
                      <a:pt x="10263480" y="634683"/>
                      <a:pt x="10306350" y="741821"/>
                    </a:cubicBezTo>
                    <a:lnTo>
                      <a:pt x="10376483" y="917222"/>
                    </a:lnTo>
                    <a:lnTo>
                      <a:pt x="10567053" y="1361934"/>
                    </a:lnTo>
                    <a:cubicBezTo>
                      <a:pt x="10571727" y="1372839"/>
                      <a:pt x="10570607" y="1385363"/>
                      <a:pt x="10564073" y="1395265"/>
                    </a:cubicBezTo>
                    <a:cubicBezTo>
                      <a:pt x="10557537" y="1405168"/>
                      <a:pt x="10546462" y="1411122"/>
                      <a:pt x="10534597" y="1411111"/>
                    </a:cubicBezTo>
                    <a:lnTo>
                      <a:pt x="10469545" y="1411111"/>
                    </a:lnTo>
                    <a:cubicBezTo>
                      <a:pt x="10413107" y="1411105"/>
                      <a:pt x="10362101" y="1377471"/>
                      <a:pt x="10339863" y="1325598"/>
                    </a:cubicBezTo>
                    <a:lnTo>
                      <a:pt x="10185841" y="966258"/>
                    </a:lnTo>
                    <a:cubicBezTo>
                      <a:pt x="10182595" y="958709"/>
                      <a:pt x="10171236" y="961884"/>
                      <a:pt x="10172365" y="969998"/>
                    </a:cubicBezTo>
                    <a:lnTo>
                      <a:pt x="10235371" y="1411111"/>
                    </a:lnTo>
                    <a:lnTo>
                      <a:pt x="10302752" y="2219607"/>
                    </a:lnTo>
                    <a:cubicBezTo>
                      <a:pt x="10303560" y="2229429"/>
                      <a:pt x="10300222" y="2239141"/>
                      <a:pt x="10293548" y="2246392"/>
                    </a:cubicBezTo>
                    <a:cubicBezTo>
                      <a:pt x="10286874" y="2253643"/>
                      <a:pt x="10277470" y="2257771"/>
                      <a:pt x="10267615" y="2257778"/>
                    </a:cubicBezTo>
                    <a:lnTo>
                      <a:pt x="10213781" y="2257778"/>
                    </a:lnTo>
                    <a:cubicBezTo>
                      <a:pt x="10144799" y="2257786"/>
                      <a:pt x="10085922" y="2207921"/>
                      <a:pt x="10074575" y="2139879"/>
                    </a:cubicBezTo>
                    <a:lnTo>
                      <a:pt x="9960204" y="1452880"/>
                    </a:lnTo>
                    <a:cubicBezTo>
                      <a:pt x="9958864" y="1444978"/>
                      <a:pt x="9947575" y="1444978"/>
                      <a:pt x="9946235" y="1452880"/>
                    </a:cubicBezTo>
                    <a:lnTo>
                      <a:pt x="9831794" y="2139879"/>
                    </a:lnTo>
                    <a:cubicBezTo>
                      <a:pt x="9820442" y="2207948"/>
                      <a:pt x="9761525" y="2257821"/>
                      <a:pt x="9692517" y="2257778"/>
                    </a:cubicBezTo>
                    <a:lnTo>
                      <a:pt x="9638683" y="2257778"/>
                    </a:lnTo>
                    <a:cubicBezTo>
                      <a:pt x="9628828" y="2257771"/>
                      <a:pt x="9619424" y="2253643"/>
                      <a:pt x="9612750" y="2246392"/>
                    </a:cubicBezTo>
                    <a:cubicBezTo>
                      <a:pt x="9606076" y="2239141"/>
                      <a:pt x="9602738" y="2229429"/>
                      <a:pt x="9603546" y="2219607"/>
                    </a:cubicBezTo>
                    <a:lnTo>
                      <a:pt x="9670927" y="1411111"/>
                    </a:lnTo>
                    <a:lnTo>
                      <a:pt x="9733933" y="969998"/>
                    </a:lnTo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3" name="Group 13"/>
          <p:cNvGrpSpPr/>
          <p:nvPr/>
        </p:nvGrpSpPr>
        <p:grpSpPr>
          <a:xfrm>
            <a:off x="12061028" y="-6319934"/>
            <a:ext cx="14697268" cy="1469726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500366" y="857250"/>
            <a:ext cx="9808544" cy="306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155"/>
              </a:lnSpc>
              <a:spcBef>
                <a:spcPct val="0"/>
              </a:spcBef>
            </a:pPr>
            <a:r>
              <a:rPr lang="en-US" sz="8682">
                <a:solidFill>
                  <a:srgbClr val="05066D"/>
                </a:solidFill>
                <a:latin typeface="Cocomat Pro Heavy"/>
              </a:rPr>
              <a:t>ЦЕЛЕВАЯ АУДИТОРИЯ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96269" y="4415675"/>
            <a:ext cx="4700329" cy="192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505"/>
              </a:lnSpc>
              <a:spcBef>
                <a:spcPct val="0"/>
              </a:spcBef>
            </a:pPr>
            <a:r>
              <a:rPr lang="en-US" sz="11075">
                <a:solidFill>
                  <a:srgbClr val="FFFFFF"/>
                </a:solidFill>
                <a:latin typeface="Cocomat Pro Heavy"/>
              </a:rPr>
              <a:t>100%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744706" y="2319066"/>
            <a:ext cx="5514594" cy="7372937"/>
          </a:xfrm>
          <a:custGeom>
            <a:avLst/>
            <a:gdLst/>
            <a:ahLst/>
            <a:cxnLst/>
            <a:rect l="l" t="t" r="r" b="b"/>
            <a:pathLst>
              <a:path w="5514594" h="7372937">
                <a:moveTo>
                  <a:pt x="0" y="0"/>
                </a:moveTo>
                <a:lnTo>
                  <a:pt x="5514594" y="0"/>
                </a:lnTo>
                <a:lnTo>
                  <a:pt x="5514594" y="7372937"/>
                </a:lnTo>
                <a:lnTo>
                  <a:pt x="0" y="73729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71074" y="3086100"/>
            <a:ext cx="5188226" cy="7200900"/>
          </a:xfrm>
          <a:custGeom>
            <a:avLst/>
            <a:gdLst/>
            <a:ahLst/>
            <a:cxnLst/>
            <a:rect l="l" t="t" r="r" b="b"/>
            <a:pathLst>
              <a:path w="5188226" h="7200900">
                <a:moveTo>
                  <a:pt x="0" y="0"/>
                </a:moveTo>
                <a:lnTo>
                  <a:pt x="5188226" y="0"/>
                </a:lnTo>
                <a:lnTo>
                  <a:pt x="5188226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2847" y="293982"/>
            <a:ext cx="5176985" cy="9650643"/>
          </a:xfrm>
          <a:custGeom>
            <a:avLst/>
            <a:gdLst/>
            <a:ahLst/>
            <a:cxnLst/>
            <a:rect l="l" t="t" r="r" b="b"/>
            <a:pathLst>
              <a:path w="5176985" h="9650643">
                <a:moveTo>
                  <a:pt x="0" y="0"/>
                </a:moveTo>
                <a:lnTo>
                  <a:pt x="5176985" y="0"/>
                </a:lnTo>
                <a:lnTo>
                  <a:pt x="5176985" y="9650643"/>
                </a:lnTo>
                <a:lnTo>
                  <a:pt x="0" y="965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035" r="-124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868642" y="6449728"/>
            <a:ext cx="3679576" cy="933692"/>
          </a:xfrm>
          <a:custGeom>
            <a:avLst/>
            <a:gdLst/>
            <a:ahLst/>
            <a:cxnLst/>
            <a:rect l="l" t="t" r="r" b="b"/>
            <a:pathLst>
              <a:path w="3679576" h="933692">
                <a:moveTo>
                  <a:pt x="0" y="0"/>
                </a:moveTo>
                <a:lnTo>
                  <a:pt x="3679576" y="0"/>
                </a:lnTo>
                <a:lnTo>
                  <a:pt x="3679576" y="933692"/>
                </a:lnTo>
                <a:lnTo>
                  <a:pt x="0" y="933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078718" y="6474365"/>
            <a:ext cx="3816646" cy="796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377"/>
              </a:lnSpc>
              <a:spcBef>
                <a:spcPct val="0"/>
              </a:spcBef>
            </a:pPr>
            <a:r>
              <a:rPr lang="en-US" sz="4555">
                <a:solidFill>
                  <a:srgbClr val="05066D"/>
                </a:solidFill>
                <a:latin typeface="Cocomat Pro Heavy"/>
              </a:rPr>
              <a:t>МОДЕЛЬ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72758" y="2732585"/>
            <a:ext cx="5081097" cy="252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28"/>
              </a:lnSpc>
              <a:spcBef>
                <a:spcPct val="0"/>
              </a:spcBef>
            </a:pP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доступ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к </a:t>
            </a: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платформе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предоставляется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по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ежемесячной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591" dirty="0" err="1">
                <a:solidFill>
                  <a:srgbClr val="000000"/>
                </a:solidFill>
                <a:latin typeface="Montserrat"/>
              </a:rPr>
              <a:t>подписке</a:t>
            </a:r>
            <a:r>
              <a:rPr lang="en-US" sz="3591" dirty="0">
                <a:solidFill>
                  <a:srgbClr val="000000"/>
                </a:solidFill>
                <a:latin typeface="Montserrat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72758" y="7532599"/>
            <a:ext cx="3725265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Montserrat"/>
              </a:rPr>
              <a:t>99 рублей</a:t>
            </a:r>
          </a:p>
        </p:txBody>
      </p:sp>
      <p:sp>
        <p:nvSpPr>
          <p:cNvPr id="8" name="Freeform 8"/>
          <p:cNvSpPr/>
          <p:nvPr/>
        </p:nvSpPr>
        <p:spPr>
          <a:xfrm>
            <a:off x="4868642" y="1702168"/>
            <a:ext cx="3679576" cy="933692"/>
          </a:xfrm>
          <a:custGeom>
            <a:avLst/>
            <a:gdLst/>
            <a:ahLst/>
            <a:cxnLst/>
            <a:rect l="l" t="t" r="r" b="b"/>
            <a:pathLst>
              <a:path w="3679576" h="933692">
                <a:moveTo>
                  <a:pt x="0" y="0"/>
                </a:moveTo>
                <a:lnTo>
                  <a:pt x="3679576" y="0"/>
                </a:lnTo>
                <a:lnTo>
                  <a:pt x="3679576" y="933692"/>
                </a:lnTo>
                <a:lnTo>
                  <a:pt x="0" y="933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19832" y="1726805"/>
            <a:ext cx="2828566" cy="796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377"/>
              </a:lnSpc>
              <a:spcBef>
                <a:spcPct val="0"/>
              </a:spcBef>
            </a:pPr>
            <a:r>
              <a:rPr lang="en-US" sz="4555">
                <a:solidFill>
                  <a:srgbClr val="05066D"/>
                </a:solidFill>
                <a:latin typeface="Cocomat Pro Heavy"/>
              </a:rPr>
              <a:t>БИЗНЕС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4521" y="4237264"/>
            <a:ext cx="2825807" cy="28258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716401" y="4237264"/>
            <a:ext cx="2825807" cy="28258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45792" y="4237264"/>
            <a:ext cx="2825807" cy="28258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777672" y="4237264"/>
            <a:ext cx="2825807" cy="28258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667815" y="4803647"/>
            <a:ext cx="859218" cy="1693041"/>
          </a:xfrm>
          <a:custGeom>
            <a:avLst/>
            <a:gdLst/>
            <a:ahLst/>
            <a:cxnLst/>
            <a:rect l="l" t="t" r="r" b="b"/>
            <a:pathLst>
              <a:path w="859218" h="1693041">
                <a:moveTo>
                  <a:pt x="0" y="0"/>
                </a:moveTo>
                <a:lnTo>
                  <a:pt x="859218" y="0"/>
                </a:lnTo>
                <a:lnTo>
                  <a:pt x="859218" y="1693040"/>
                </a:lnTo>
                <a:lnTo>
                  <a:pt x="0" y="1693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00411" y="5069261"/>
            <a:ext cx="1455298" cy="1161813"/>
          </a:xfrm>
          <a:custGeom>
            <a:avLst/>
            <a:gdLst/>
            <a:ahLst/>
            <a:cxnLst/>
            <a:rect l="l" t="t" r="r" b="b"/>
            <a:pathLst>
              <a:path w="1455298" h="1161813">
                <a:moveTo>
                  <a:pt x="0" y="0"/>
                </a:moveTo>
                <a:lnTo>
                  <a:pt x="1455298" y="0"/>
                </a:lnTo>
                <a:lnTo>
                  <a:pt x="1455298" y="1161812"/>
                </a:lnTo>
                <a:lnTo>
                  <a:pt x="0" y="1161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428158" y="4803647"/>
            <a:ext cx="1628141" cy="1693041"/>
          </a:xfrm>
          <a:custGeom>
            <a:avLst/>
            <a:gdLst/>
            <a:ahLst/>
            <a:cxnLst/>
            <a:rect l="l" t="t" r="r" b="b"/>
            <a:pathLst>
              <a:path w="1628141" h="1693041">
                <a:moveTo>
                  <a:pt x="0" y="0"/>
                </a:moveTo>
                <a:lnTo>
                  <a:pt x="1628141" y="0"/>
                </a:lnTo>
                <a:lnTo>
                  <a:pt x="1628141" y="1693040"/>
                </a:lnTo>
                <a:lnTo>
                  <a:pt x="0" y="1693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587683" y="4851500"/>
            <a:ext cx="1205785" cy="1645187"/>
          </a:xfrm>
          <a:custGeom>
            <a:avLst/>
            <a:gdLst/>
            <a:ahLst/>
            <a:cxnLst/>
            <a:rect l="l" t="t" r="r" b="b"/>
            <a:pathLst>
              <a:path w="1205785" h="1645187">
                <a:moveTo>
                  <a:pt x="0" y="0"/>
                </a:moveTo>
                <a:lnTo>
                  <a:pt x="1205785" y="0"/>
                </a:lnTo>
                <a:lnTo>
                  <a:pt x="1205785" y="1645187"/>
                </a:lnTo>
                <a:lnTo>
                  <a:pt x="0" y="1645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-2973818" y="-6635355"/>
            <a:ext cx="28212405" cy="8874084"/>
          </a:xfrm>
          <a:custGeom>
            <a:avLst/>
            <a:gdLst/>
            <a:ahLst/>
            <a:cxnLst/>
            <a:rect l="l" t="t" r="r" b="b"/>
            <a:pathLst>
              <a:path w="28212405" h="8874084">
                <a:moveTo>
                  <a:pt x="0" y="0"/>
                </a:moveTo>
                <a:lnTo>
                  <a:pt x="28212405" y="0"/>
                </a:lnTo>
                <a:lnTo>
                  <a:pt x="28212405" y="8874083"/>
                </a:lnTo>
                <a:lnTo>
                  <a:pt x="0" y="88740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999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62924" y="2226214"/>
            <a:ext cx="14916747" cy="1210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96"/>
              </a:lnSpc>
              <a:spcBef>
                <a:spcPct val="0"/>
              </a:spcBef>
            </a:pPr>
            <a:r>
              <a:rPr lang="ru-RU" sz="6997" dirty="0" smtClean="0">
                <a:solidFill>
                  <a:srgbClr val="05066D"/>
                </a:solidFill>
                <a:latin typeface="Cocomat Pro Heavy"/>
              </a:rPr>
              <a:t>Бизнес-модель</a:t>
            </a:r>
            <a:endParaRPr lang="en-US" sz="6997" dirty="0">
              <a:solidFill>
                <a:srgbClr val="05066D"/>
              </a:solidFill>
              <a:latin typeface="Cocomat Pro Heavy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686732" y="7300047"/>
            <a:ext cx="2823596" cy="1047992"/>
            <a:chOff x="0" y="0"/>
            <a:chExt cx="404102" cy="1499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04102" cy="149984"/>
            </a:xfrm>
            <a:custGeom>
              <a:avLst/>
              <a:gdLst/>
              <a:ahLst/>
              <a:cxnLst/>
              <a:rect l="l" t="t" r="r" b="b"/>
              <a:pathLst>
                <a:path w="404102" h="149984">
                  <a:moveTo>
                    <a:pt x="46612" y="0"/>
                  </a:moveTo>
                  <a:lnTo>
                    <a:pt x="357490" y="0"/>
                  </a:lnTo>
                  <a:cubicBezTo>
                    <a:pt x="383233" y="0"/>
                    <a:pt x="404102" y="20869"/>
                    <a:pt x="404102" y="46612"/>
                  </a:cubicBezTo>
                  <a:lnTo>
                    <a:pt x="404102" y="103373"/>
                  </a:lnTo>
                  <a:cubicBezTo>
                    <a:pt x="404102" y="115735"/>
                    <a:pt x="399191" y="127591"/>
                    <a:pt x="390449" y="136332"/>
                  </a:cubicBezTo>
                  <a:cubicBezTo>
                    <a:pt x="381708" y="145073"/>
                    <a:pt x="369852" y="149984"/>
                    <a:pt x="357490" y="149984"/>
                  </a:cubicBezTo>
                  <a:lnTo>
                    <a:pt x="46612" y="149984"/>
                  </a:lnTo>
                  <a:cubicBezTo>
                    <a:pt x="20869" y="149984"/>
                    <a:pt x="0" y="129116"/>
                    <a:pt x="0" y="103373"/>
                  </a:cubicBezTo>
                  <a:lnTo>
                    <a:pt x="0" y="46612"/>
                  </a:lnTo>
                  <a:cubicBezTo>
                    <a:pt x="0" y="20869"/>
                    <a:pt x="20869" y="0"/>
                    <a:pt x="46612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48"/>
                </a:lnSpc>
              </a:pPr>
              <a:r>
                <a:rPr lang="en-US" sz="4093" spc="401">
                  <a:solidFill>
                    <a:srgbClr val="FBFAF8"/>
                  </a:solidFill>
                  <a:latin typeface="Montserrat Medium"/>
                </a:rPr>
                <a:t>B2C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716401" y="7300047"/>
            <a:ext cx="2825807" cy="1077715"/>
            <a:chOff x="0" y="0"/>
            <a:chExt cx="404418" cy="15423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04418" cy="154238"/>
            </a:xfrm>
            <a:custGeom>
              <a:avLst/>
              <a:gdLst/>
              <a:ahLst/>
              <a:cxnLst/>
              <a:rect l="l" t="t" r="r" b="b"/>
              <a:pathLst>
                <a:path w="404418" h="154238">
                  <a:moveTo>
                    <a:pt x="46575" y="0"/>
                  </a:moveTo>
                  <a:lnTo>
                    <a:pt x="357843" y="0"/>
                  </a:lnTo>
                  <a:cubicBezTo>
                    <a:pt x="383566" y="0"/>
                    <a:pt x="404418" y="20852"/>
                    <a:pt x="404418" y="46575"/>
                  </a:cubicBezTo>
                  <a:lnTo>
                    <a:pt x="404418" y="107663"/>
                  </a:lnTo>
                  <a:cubicBezTo>
                    <a:pt x="404418" y="133386"/>
                    <a:pt x="383566" y="154238"/>
                    <a:pt x="357843" y="154238"/>
                  </a:cubicBezTo>
                  <a:lnTo>
                    <a:pt x="46575" y="154238"/>
                  </a:lnTo>
                  <a:cubicBezTo>
                    <a:pt x="34223" y="154238"/>
                    <a:pt x="22376" y="149331"/>
                    <a:pt x="13642" y="140597"/>
                  </a:cubicBezTo>
                  <a:cubicBezTo>
                    <a:pt x="4907" y="131862"/>
                    <a:pt x="0" y="120016"/>
                    <a:pt x="0" y="107663"/>
                  </a:cubicBezTo>
                  <a:lnTo>
                    <a:pt x="0" y="46575"/>
                  </a:lnTo>
                  <a:cubicBezTo>
                    <a:pt x="0" y="20852"/>
                    <a:pt x="20852" y="0"/>
                    <a:pt x="46575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TAM</a:t>
              </a:r>
            </a:p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 150 млн руб.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19481" y="7300047"/>
            <a:ext cx="2852118" cy="1077715"/>
            <a:chOff x="0" y="0"/>
            <a:chExt cx="408183" cy="15423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8183" cy="154238"/>
            </a:xfrm>
            <a:custGeom>
              <a:avLst/>
              <a:gdLst/>
              <a:ahLst/>
              <a:cxnLst/>
              <a:rect l="l" t="t" r="r" b="b"/>
              <a:pathLst>
                <a:path w="408183" h="154238">
                  <a:moveTo>
                    <a:pt x="46146" y="0"/>
                  </a:moveTo>
                  <a:lnTo>
                    <a:pt x="362038" y="0"/>
                  </a:lnTo>
                  <a:cubicBezTo>
                    <a:pt x="387523" y="0"/>
                    <a:pt x="408183" y="20660"/>
                    <a:pt x="408183" y="46146"/>
                  </a:cubicBezTo>
                  <a:lnTo>
                    <a:pt x="408183" y="108093"/>
                  </a:lnTo>
                  <a:cubicBezTo>
                    <a:pt x="408183" y="133578"/>
                    <a:pt x="387523" y="154238"/>
                    <a:pt x="362038" y="154238"/>
                  </a:cubicBezTo>
                  <a:lnTo>
                    <a:pt x="46146" y="154238"/>
                  </a:lnTo>
                  <a:cubicBezTo>
                    <a:pt x="33907" y="154238"/>
                    <a:pt x="22170" y="149376"/>
                    <a:pt x="13516" y="140722"/>
                  </a:cubicBezTo>
                  <a:cubicBezTo>
                    <a:pt x="4862" y="132069"/>
                    <a:pt x="0" y="120331"/>
                    <a:pt x="0" y="108093"/>
                  </a:cubicBezTo>
                  <a:lnTo>
                    <a:pt x="0" y="46146"/>
                  </a:lnTo>
                  <a:cubicBezTo>
                    <a:pt x="0" y="20660"/>
                    <a:pt x="20660" y="0"/>
                    <a:pt x="46146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SAM</a:t>
              </a:r>
            </a:p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15 млн руб.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750117" y="7300047"/>
            <a:ext cx="2853362" cy="1077715"/>
            <a:chOff x="0" y="0"/>
            <a:chExt cx="408362" cy="15423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8362" cy="154238"/>
            </a:xfrm>
            <a:custGeom>
              <a:avLst/>
              <a:gdLst/>
              <a:ahLst/>
              <a:cxnLst/>
              <a:rect l="l" t="t" r="r" b="b"/>
              <a:pathLst>
                <a:path w="408362" h="154238">
                  <a:moveTo>
                    <a:pt x="46125" y="0"/>
                  </a:moveTo>
                  <a:lnTo>
                    <a:pt x="362236" y="0"/>
                  </a:lnTo>
                  <a:cubicBezTo>
                    <a:pt x="387711" y="0"/>
                    <a:pt x="408362" y="20651"/>
                    <a:pt x="408362" y="46125"/>
                  </a:cubicBezTo>
                  <a:lnTo>
                    <a:pt x="408362" y="108113"/>
                  </a:lnTo>
                  <a:cubicBezTo>
                    <a:pt x="408362" y="120346"/>
                    <a:pt x="403502" y="132078"/>
                    <a:pt x="394852" y="140728"/>
                  </a:cubicBezTo>
                  <a:cubicBezTo>
                    <a:pt x="386202" y="149379"/>
                    <a:pt x="374469" y="154238"/>
                    <a:pt x="362236" y="154238"/>
                  </a:cubicBezTo>
                  <a:lnTo>
                    <a:pt x="46125" y="154238"/>
                  </a:lnTo>
                  <a:cubicBezTo>
                    <a:pt x="33892" y="154238"/>
                    <a:pt x="22160" y="149379"/>
                    <a:pt x="13510" y="140728"/>
                  </a:cubicBezTo>
                  <a:cubicBezTo>
                    <a:pt x="4860" y="132078"/>
                    <a:pt x="0" y="120346"/>
                    <a:pt x="0" y="108113"/>
                  </a:cubicBezTo>
                  <a:lnTo>
                    <a:pt x="0" y="46125"/>
                  </a:lnTo>
                  <a:cubicBezTo>
                    <a:pt x="0" y="33892"/>
                    <a:pt x="4860" y="22160"/>
                    <a:pt x="13510" y="13510"/>
                  </a:cubicBezTo>
                  <a:cubicBezTo>
                    <a:pt x="22160" y="4860"/>
                    <a:pt x="33892" y="0"/>
                    <a:pt x="46125" y="0"/>
                  </a:cubicBez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SOM </a:t>
              </a:r>
            </a:p>
            <a:p>
              <a:pPr algn="ctr">
                <a:lnSpc>
                  <a:spcPts val="3716"/>
                </a:lnSpc>
              </a:pPr>
              <a:r>
                <a:rPr lang="en-US" sz="2693" spc="263">
                  <a:solidFill>
                    <a:srgbClr val="FBFAF8"/>
                  </a:solidFill>
                  <a:latin typeface="Montserrat Medium"/>
                </a:rPr>
                <a:t>5 млн руб.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828800" y="7505700"/>
            <a:ext cx="2514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ПАРТНЕРЫ</a:t>
            </a:r>
          </a:p>
          <a:p>
            <a:r>
              <a:rPr lang="ru-RU" dirty="0" err="1" smtClean="0"/>
              <a:t>Стаартап</a:t>
            </a:r>
            <a:r>
              <a:rPr lang="ru-RU" dirty="0" smtClean="0"/>
              <a:t>-центр </a:t>
            </a:r>
            <a:r>
              <a:rPr lang="ru-RU" dirty="0" err="1" smtClean="0"/>
              <a:t>СамГМУ</a:t>
            </a:r>
            <a:endParaRPr lang="ru-RU" dirty="0" smtClean="0"/>
          </a:p>
          <a:p>
            <a:r>
              <a:rPr lang="ru-RU" dirty="0" smtClean="0"/>
              <a:t>Кафедра семейной медицины с курсом телемедицинских технологий</a:t>
            </a:r>
          </a:p>
          <a:p>
            <a:r>
              <a:rPr lang="ru-RU" dirty="0" smtClean="0"/>
              <a:t>Кафедра инфекционных болезней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16401" y="7505700"/>
            <a:ext cx="28258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ЦЕННОСТНОЕ ПРЕДОЖЕНИЕ</a:t>
            </a:r>
          </a:p>
          <a:p>
            <a:r>
              <a:rPr lang="ru-RU" dirty="0" smtClean="0"/>
              <a:t>Быстрый доступ к ключевой информации по вакцинации</a:t>
            </a:r>
          </a:p>
          <a:p>
            <a:r>
              <a:rPr lang="ru-RU" dirty="0" smtClean="0"/>
              <a:t>Индивидуальный расчет</a:t>
            </a:r>
          </a:p>
          <a:p>
            <a:r>
              <a:rPr lang="ru-RU" dirty="0" smtClean="0"/>
              <a:t>Только проверенная информация из открытых источников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53164" y="7512062"/>
            <a:ext cx="2825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КАНАЛЫ ПРОДАЖ</a:t>
            </a:r>
          </a:p>
          <a:p>
            <a:r>
              <a:rPr lang="en-US" dirty="0" smtClean="0"/>
              <a:t>B2C</a:t>
            </a:r>
            <a:r>
              <a:rPr lang="ru-RU" dirty="0" smtClean="0"/>
              <a:t>: реклама, маркетинговая воронка, профессиональные сообщества</a:t>
            </a:r>
          </a:p>
          <a:p>
            <a:r>
              <a:rPr lang="en-US" dirty="0" smtClean="0"/>
              <a:t>B2B</a:t>
            </a:r>
            <a:r>
              <a:rPr lang="ru-RU" dirty="0" smtClean="0"/>
              <a:t>: прямые продажи, профессиональные сообщества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886822" y="7541560"/>
            <a:ext cx="28258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</a:p>
          <a:p>
            <a:r>
              <a:rPr lang="en-US" dirty="0" smtClean="0"/>
              <a:t>B2C</a:t>
            </a:r>
            <a:r>
              <a:rPr lang="ru-RU" dirty="0" smtClean="0"/>
              <a:t>: подписка 99 </a:t>
            </a:r>
            <a:r>
              <a:rPr lang="ru-RU" dirty="0" err="1" smtClean="0"/>
              <a:t>руб</a:t>
            </a:r>
            <a:r>
              <a:rPr lang="ru-RU" dirty="0" smtClean="0"/>
              <a:t>/мес.</a:t>
            </a:r>
          </a:p>
          <a:p>
            <a:r>
              <a:rPr lang="en-US" dirty="0" smtClean="0"/>
              <a:t>B2B</a:t>
            </a:r>
            <a:r>
              <a:rPr lang="ru-RU" dirty="0" smtClean="0"/>
              <a:t>: продажа лицензий по коммерческому предложению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09160"/>
            <a:ext cx="9738141" cy="101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24"/>
              </a:lnSpc>
              <a:spcBef>
                <a:spcPct val="0"/>
              </a:spcBef>
            </a:pPr>
            <a:r>
              <a:rPr lang="en-US" sz="5803">
                <a:solidFill>
                  <a:srgbClr val="05066D"/>
                </a:solidFill>
                <a:latin typeface="Cocomat Pro Heavy"/>
              </a:rPr>
              <a:t>ПЛАНЫ</a:t>
            </a:r>
          </a:p>
        </p:txBody>
      </p:sp>
      <p:sp>
        <p:nvSpPr>
          <p:cNvPr id="3" name="Freeform 3"/>
          <p:cNvSpPr/>
          <p:nvPr/>
        </p:nvSpPr>
        <p:spPr>
          <a:xfrm>
            <a:off x="10048228" y="762018"/>
            <a:ext cx="7211072" cy="5036741"/>
          </a:xfrm>
          <a:custGeom>
            <a:avLst/>
            <a:gdLst/>
            <a:ahLst/>
            <a:cxnLst/>
            <a:rect l="l" t="t" r="r" b="b"/>
            <a:pathLst>
              <a:path w="7211072" h="5036741">
                <a:moveTo>
                  <a:pt x="0" y="0"/>
                </a:moveTo>
                <a:lnTo>
                  <a:pt x="7211072" y="0"/>
                </a:lnTo>
                <a:lnTo>
                  <a:pt x="7211072" y="5036741"/>
                </a:lnTo>
                <a:lnTo>
                  <a:pt x="0" y="5036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867557" y="2705100"/>
            <a:ext cx="7878176" cy="6738848"/>
            <a:chOff x="0" y="0"/>
            <a:chExt cx="1087929" cy="9305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87929" cy="930595"/>
            </a:xfrm>
            <a:custGeom>
              <a:avLst/>
              <a:gdLst/>
              <a:ahLst/>
              <a:cxnLst/>
              <a:rect l="l" t="t" r="r" b="b"/>
              <a:pathLst>
                <a:path w="1087929" h="930595">
                  <a:moveTo>
                    <a:pt x="16706" y="0"/>
                  </a:moveTo>
                  <a:lnTo>
                    <a:pt x="1071223" y="0"/>
                  </a:lnTo>
                  <a:cubicBezTo>
                    <a:pt x="1075654" y="0"/>
                    <a:pt x="1079903" y="1760"/>
                    <a:pt x="1083036" y="4893"/>
                  </a:cubicBezTo>
                  <a:cubicBezTo>
                    <a:pt x="1086169" y="8026"/>
                    <a:pt x="1087929" y="12275"/>
                    <a:pt x="1087929" y="16706"/>
                  </a:cubicBezTo>
                  <a:lnTo>
                    <a:pt x="1087929" y="913889"/>
                  </a:lnTo>
                  <a:cubicBezTo>
                    <a:pt x="1087929" y="923115"/>
                    <a:pt x="1080450" y="930595"/>
                    <a:pt x="1071223" y="930595"/>
                  </a:cubicBezTo>
                  <a:lnTo>
                    <a:pt x="16706" y="930595"/>
                  </a:lnTo>
                  <a:cubicBezTo>
                    <a:pt x="7480" y="930595"/>
                    <a:pt x="0" y="923115"/>
                    <a:pt x="0" y="913889"/>
                  </a:cubicBezTo>
                  <a:lnTo>
                    <a:pt x="0" y="16706"/>
                  </a:lnTo>
                  <a:cubicBezTo>
                    <a:pt x="0" y="7480"/>
                    <a:pt x="7480" y="0"/>
                    <a:pt x="16706" y="0"/>
                  </a:cubicBezTo>
                  <a:close/>
                </a:path>
              </a:pathLst>
            </a:custGeom>
            <a:solidFill>
              <a:srgbClr val="E4EEFF">
                <a:alpha val="56863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82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942623" y="2886899"/>
            <a:ext cx="3910294" cy="1021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  <a:spcBef>
                <a:spcPct val="0"/>
              </a:spcBef>
            </a:pPr>
            <a:r>
              <a:rPr lang="en-US" sz="2946" dirty="0">
                <a:solidFill>
                  <a:srgbClr val="1F2B5B"/>
                </a:solidFill>
                <a:latin typeface="Montserrat Classic Bold"/>
              </a:rPr>
              <a:t>РАЗРАБОТКА ДИЗАЙН-МАКЕТА</a:t>
            </a:r>
          </a:p>
        </p:txBody>
      </p:sp>
      <p:sp>
        <p:nvSpPr>
          <p:cNvPr id="8" name="Freeform 8"/>
          <p:cNvSpPr/>
          <p:nvPr/>
        </p:nvSpPr>
        <p:spPr>
          <a:xfrm>
            <a:off x="-735272" y="-889902"/>
            <a:ext cx="2630125" cy="3974090"/>
          </a:xfrm>
          <a:custGeom>
            <a:avLst/>
            <a:gdLst/>
            <a:ahLst/>
            <a:cxnLst/>
            <a:rect l="l" t="t" r="r" b="b"/>
            <a:pathLst>
              <a:path w="2630125" h="3974090">
                <a:moveTo>
                  <a:pt x="0" y="0"/>
                </a:moveTo>
                <a:lnTo>
                  <a:pt x="2630126" y="0"/>
                </a:lnTo>
                <a:lnTo>
                  <a:pt x="2630126" y="3974091"/>
                </a:lnTo>
                <a:lnTo>
                  <a:pt x="0" y="3974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04061" flipH="1" flipV="1">
            <a:off x="13824431" y="5385399"/>
            <a:ext cx="4991149" cy="7541571"/>
          </a:xfrm>
          <a:custGeom>
            <a:avLst/>
            <a:gdLst/>
            <a:ahLst/>
            <a:cxnLst/>
            <a:rect l="l" t="t" r="r" b="b"/>
            <a:pathLst>
              <a:path w="4991149" h="7541571">
                <a:moveTo>
                  <a:pt x="4991149" y="7541572"/>
                </a:moveTo>
                <a:lnTo>
                  <a:pt x="0" y="7541572"/>
                </a:lnTo>
                <a:lnTo>
                  <a:pt x="0" y="0"/>
                </a:lnTo>
                <a:lnTo>
                  <a:pt x="4991149" y="0"/>
                </a:lnTo>
                <a:lnTo>
                  <a:pt x="4991149" y="7541572"/>
                </a:lnTo>
                <a:close/>
              </a:path>
            </a:pathLst>
          </a:custGeom>
          <a:blipFill>
            <a:blip r:embed="rId4">
              <a:alphaModFix amt="43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35410" y="4717971"/>
            <a:ext cx="4134469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  <a:spcBef>
                <a:spcPct val="0"/>
              </a:spcBef>
            </a:pPr>
            <a:r>
              <a:rPr lang="en-US" sz="2946" dirty="0" smtClean="0">
                <a:solidFill>
                  <a:srgbClr val="1F2B5B"/>
                </a:solidFill>
                <a:latin typeface="Montserrat Classic Bold"/>
              </a:rPr>
              <a:t>КОММЕРЧЕСКО</a:t>
            </a:r>
            <a:r>
              <a:rPr lang="ru-RU" sz="2946" dirty="0" smtClean="0">
                <a:solidFill>
                  <a:srgbClr val="1F2B5B"/>
                </a:solidFill>
                <a:latin typeface="Montserrat Classic Bold"/>
              </a:rPr>
              <a:t>Е </a:t>
            </a:r>
            <a:r>
              <a:rPr lang="en-US" sz="2946" dirty="0" smtClean="0">
                <a:solidFill>
                  <a:srgbClr val="1F2B5B"/>
                </a:solidFill>
                <a:latin typeface="Montserrat Classic Bold"/>
              </a:rPr>
              <a:t>ПРЕДЛОЖЕНИЯ </a:t>
            </a:r>
            <a:r>
              <a:rPr lang="en-US" sz="2946" dirty="0">
                <a:solidFill>
                  <a:srgbClr val="1F2B5B"/>
                </a:solidFill>
                <a:latin typeface="Montserrat Classic Bold"/>
              </a:rPr>
              <a:t>ДЛЯ </a:t>
            </a:r>
            <a:r>
              <a:rPr lang="ru-RU" sz="2946" dirty="0" smtClean="0">
                <a:solidFill>
                  <a:srgbClr val="1F2B5B"/>
                </a:solidFill>
                <a:latin typeface="Montserrat Classic Bold"/>
              </a:rPr>
              <a:t>ПАРТНЕРОВ</a:t>
            </a:r>
            <a:endParaRPr lang="en-US" sz="2946" dirty="0">
              <a:solidFill>
                <a:srgbClr val="1F2B5B"/>
              </a:solidFill>
              <a:latin typeface="Montserrat Classic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30536" y="7104782"/>
            <a:ext cx="4134469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  <a:spcBef>
                <a:spcPct val="0"/>
              </a:spcBef>
            </a:pPr>
            <a:r>
              <a:rPr lang="en-US" sz="2946" dirty="0">
                <a:solidFill>
                  <a:srgbClr val="1F2B5B"/>
                </a:solidFill>
                <a:latin typeface="Montserrat Classic Bold"/>
              </a:rPr>
              <a:t>СОЗДАНИЕ ТЕСТОВОГО </a:t>
            </a:r>
            <a:r>
              <a:rPr lang="ru-RU" sz="2946" dirty="0" smtClean="0">
                <a:solidFill>
                  <a:srgbClr val="1F2B5B"/>
                </a:solidFill>
                <a:latin typeface="Montserrat Classic Bold"/>
              </a:rPr>
              <a:t>ОБРАЗЦА</a:t>
            </a:r>
            <a:r>
              <a:rPr lang="en-US" sz="2946" dirty="0" smtClean="0">
                <a:solidFill>
                  <a:srgbClr val="1F2B5B"/>
                </a:solidFill>
                <a:latin typeface="Montserrat Classic Bold"/>
              </a:rPr>
              <a:t> </a:t>
            </a:r>
            <a:r>
              <a:rPr lang="en-US" sz="2946" dirty="0">
                <a:solidFill>
                  <a:srgbClr val="1F2B5B"/>
                </a:solidFill>
                <a:latin typeface="Montserrat Classic Bold"/>
              </a:rPr>
              <a:t>ПЛАТФОРМЫ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19400" y="4848320"/>
            <a:ext cx="28212405" cy="8874084"/>
          </a:xfrm>
          <a:custGeom>
            <a:avLst/>
            <a:gdLst/>
            <a:ahLst/>
            <a:cxnLst/>
            <a:rect l="l" t="t" r="r" b="b"/>
            <a:pathLst>
              <a:path w="28212405" h="8874084">
                <a:moveTo>
                  <a:pt x="0" y="0"/>
                </a:moveTo>
                <a:lnTo>
                  <a:pt x="28212405" y="0"/>
                </a:lnTo>
                <a:lnTo>
                  <a:pt x="28212405" y="8874083"/>
                </a:lnTo>
                <a:lnTo>
                  <a:pt x="0" y="88740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2233181"/>
            <a:ext cx="7599093" cy="8030247"/>
          </a:xfrm>
          <a:custGeom>
            <a:avLst/>
            <a:gdLst/>
            <a:ahLst/>
            <a:cxnLst/>
            <a:rect l="l" t="t" r="r" b="b"/>
            <a:pathLst>
              <a:path w="7599093" h="8030247">
                <a:moveTo>
                  <a:pt x="0" y="0"/>
                </a:moveTo>
                <a:lnTo>
                  <a:pt x="7599093" y="0"/>
                </a:lnTo>
                <a:lnTo>
                  <a:pt x="7599093" y="8030248"/>
                </a:lnTo>
                <a:lnTo>
                  <a:pt x="0" y="80302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270499" y="4493393"/>
            <a:ext cx="402941" cy="402941"/>
          </a:xfrm>
          <a:custGeom>
            <a:avLst/>
            <a:gdLst/>
            <a:ahLst/>
            <a:cxnLst/>
            <a:rect l="l" t="t" r="r" b="b"/>
            <a:pathLst>
              <a:path w="402941" h="402941">
                <a:moveTo>
                  <a:pt x="0" y="0"/>
                </a:moveTo>
                <a:lnTo>
                  <a:pt x="402942" y="0"/>
                </a:lnTo>
                <a:lnTo>
                  <a:pt x="402942" y="402942"/>
                </a:lnTo>
                <a:lnTo>
                  <a:pt x="0" y="4029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222802" y="5180481"/>
            <a:ext cx="441795" cy="315331"/>
          </a:xfrm>
          <a:custGeom>
            <a:avLst/>
            <a:gdLst/>
            <a:ahLst/>
            <a:cxnLst/>
            <a:rect l="l" t="t" r="r" b="b"/>
            <a:pathLst>
              <a:path w="441795" h="315331">
                <a:moveTo>
                  <a:pt x="0" y="0"/>
                </a:moveTo>
                <a:lnTo>
                  <a:pt x="441795" y="0"/>
                </a:lnTo>
                <a:lnTo>
                  <a:pt x="441795" y="315332"/>
                </a:lnTo>
                <a:lnTo>
                  <a:pt x="0" y="3153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829801" y="5027128"/>
            <a:ext cx="426980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3"/>
              </a:lnSpc>
            </a:pPr>
            <a:r>
              <a:rPr lang="en-US" sz="3395" dirty="0">
                <a:solidFill>
                  <a:srgbClr val="000000"/>
                </a:solidFill>
                <a:latin typeface="Montserrat"/>
              </a:rPr>
              <a:t>alexa_04-04@list.ru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29800" y="4383845"/>
            <a:ext cx="4013492" cy="58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3"/>
              </a:lnSpc>
            </a:pPr>
            <a:r>
              <a:rPr lang="en-US" sz="3395" dirty="0">
                <a:solidFill>
                  <a:srgbClr val="000000"/>
                </a:solidFill>
                <a:latin typeface="Montserrat"/>
              </a:rPr>
              <a:t>+7 (982) 281-89-73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56497" y="771234"/>
            <a:ext cx="5931858" cy="121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898"/>
              </a:lnSpc>
              <a:spcBef>
                <a:spcPct val="0"/>
              </a:spcBef>
            </a:pPr>
            <a:r>
              <a:rPr lang="en-US" sz="7070" dirty="0">
                <a:solidFill>
                  <a:srgbClr val="45467E"/>
                </a:solidFill>
                <a:latin typeface="Cocomat Pro Heavy"/>
              </a:rPr>
              <a:t>КОНТАКТЫ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56497" y="3295589"/>
            <a:ext cx="85523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>
                <a:solidFill>
                  <a:srgbClr val="000000"/>
                </a:solidFill>
                <a:latin typeface="Montserrat"/>
              </a:rPr>
              <a:t>Жаркова</a:t>
            </a:r>
            <a:r>
              <a:rPr lang="ru-RU" sz="3600" b="1" dirty="0">
                <a:solidFill>
                  <a:srgbClr val="000000"/>
                </a:solidFill>
                <a:latin typeface="Montserrat"/>
              </a:rPr>
              <a:t> Александра Дмитриевна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209</Words>
  <Application>Microsoft Office PowerPoint</Application>
  <PresentationFormat>Произвольный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Montserrat Medium</vt:lpstr>
      <vt:lpstr>Arial</vt:lpstr>
      <vt:lpstr>Cocomat Pro Heavy</vt:lpstr>
      <vt:lpstr>Calibri</vt:lpstr>
      <vt:lpstr>Montserrat</vt:lpstr>
      <vt:lpstr>Montserrat Classic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по схемам вакцинаций (основная+догоняющая)</dc:title>
  <cp:lastModifiedBy>1</cp:lastModifiedBy>
  <cp:revision>5</cp:revision>
  <dcterms:created xsi:type="dcterms:W3CDTF">2006-08-16T00:00:00Z</dcterms:created>
  <dcterms:modified xsi:type="dcterms:W3CDTF">2023-11-30T13:50:32Z</dcterms:modified>
  <dc:identifier>DAFvwzSwe-w</dc:identifier>
</cp:coreProperties>
</file>