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80" r:id="rId2"/>
    <p:sldId id="282" r:id="rId3"/>
    <p:sldId id="257" r:id="rId4"/>
    <p:sldId id="259" r:id="rId5"/>
    <p:sldId id="260" r:id="rId6"/>
    <p:sldId id="261" r:id="rId7"/>
    <p:sldId id="262" r:id="rId8"/>
    <p:sldId id="291" r:id="rId9"/>
    <p:sldId id="263" r:id="rId10"/>
    <p:sldId id="264" r:id="rId11"/>
    <p:sldId id="279" r:id="rId12"/>
    <p:sldId id="286" r:id="rId13"/>
    <p:sldId id="287" r:id="rId14"/>
    <p:sldId id="288" r:id="rId15"/>
    <p:sldId id="289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EB54"/>
    <a:srgbClr val="8F00FF"/>
    <a:srgbClr val="B5D8E1"/>
    <a:srgbClr val="FD493D"/>
    <a:srgbClr val="FCAF17"/>
    <a:srgbClr val="FBB3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12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328554-EB6C-426D-98A2-F4CE50C16688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86AE67-2BFD-416B-A6CA-B516B64B05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70173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86AE67-2BFD-416B-A6CA-B516B64B0507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55239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0043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521D05-6FFF-5679-8736-59A9AE1D5F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B2CD3F8-B047-ABEA-AD32-6255B2CF0D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470AE0A-13F6-48E5-9E17-6DC87FB510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A51C4-1455-4CE3-AFA0-BEBAEFF46059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E7A264D-C560-7A50-1F3E-9478777A8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ACD79CF-EF20-C093-C99A-CDA804BE0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350F7-0F4A-485C-90A0-DD07EFC1FB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2705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CB50E1-8F1C-460D-2BBF-649A0D138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FFB6F8D-CF78-F16D-C1E7-A5BC3E332F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91BD97A-6C9F-BB81-D7DC-00AF3D9828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A51C4-1455-4CE3-AFA0-BEBAEFF46059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69E4820-AB7C-A8DC-3F75-FEBB47E9B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5A635D-F789-B745-D89A-81BEBA0BB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350F7-0F4A-485C-90A0-DD07EFC1FB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2794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10C830-2937-9351-210D-A98C5CAA8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874FFE2-867E-0A2B-3DD5-7F50E5681F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A747195-5215-C262-5094-928E81F817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A51C4-1455-4CE3-AFA0-BEBAEFF46059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667094D-6D09-494A-0F1B-4D1924986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73F74EC-0E91-93D2-A6B6-7343F3BFE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350F7-0F4A-485C-90A0-DD07EFC1FB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3799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D334F4-9E03-C6F4-EC60-CCE8FABC9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F1D8036-D2EC-732B-CF92-21DA636E30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EDE7C78-6904-B5E8-3D88-AF339B01DD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F500167-2042-3A3C-320D-AB9D2FA7AE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A51C4-1455-4CE3-AFA0-BEBAEFF46059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E80C3A0-9F15-010C-B8A0-8E6EBB084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E9C5FBF-8FD4-4469-A9DC-E173A56FB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350F7-0F4A-485C-90A0-DD07EFC1FB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1888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086F41-630F-1B83-4E3D-751F17530F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6A34D13-E8AE-7C51-5666-E020BA9429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60A3067-72D0-E316-FFDF-0BA5D186E3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2A44D51-1442-72B0-F5CA-0912879758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E1ACDCE-2217-2794-4E57-618840CFCD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8339464-C55A-F3B3-A6EC-A8839EA3C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A51C4-1455-4CE3-AFA0-BEBAEFF46059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540BCE6-822B-99D9-5F94-9C792E675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46F1CB6-FA6D-C43A-536E-B29D0720D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350F7-0F4A-485C-90A0-DD07EFC1FB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35678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DD3535-354E-9222-9EA5-E5FAC0AED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A8FFA24-6C16-BBD7-711F-BF37D7D3A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A51C4-1455-4CE3-AFA0-BEBAEFF46059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89A8C10-5EF9-983E-45DE-7D410486A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4C26B71-056A-00B8-12C6-0D1EA2D1C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350F7-0F4A-485C-90A0-DD07EFC1FB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5698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EF4E5E8-2038-0AD2-8DD5-547FF2777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A51C4-1455-4CE3-AFA0-BEBAEFF46059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20720AF-20EC-8BB6-1E1B-943EE465B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6BDCFDF-0D85-A648-1667-2474AC25A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350F7-0F4A-485C-90A0-DD07EFC1FB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9795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B1A85A-71E2-8E25-2093-0FE0C532E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D160D1B-A046-3491-0214-4730C1E79D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516736D-5577-E43F-F6F4-4353ADDC00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A361447-964E-3506-6315-93A752903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A51C4-1455-4CE3-AFA0-BEBAEFF46059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8B95E74-C757-E7E8-4A61-826694054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C5B7F9E-C7DE-BF35-5939-15C09C65B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350F7-0F4A-485C-90A0-DD07EFC1FB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6831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C83549-F122-3AC3-C592-02B7B01DD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4BAAD64-BDF8-36A1-E25A-96807E34EA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9D72486-9104-DA92-D8EF-D1904ECF6F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F2B2EA3-3486-6D10-3D4A-B996C1BDF6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A51C4-1455-4CE3-AFA0-BEBAEFF46059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0905BEA-A59A-F3FF-A4A1-0D6FFA670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938DDE8-7BEF-A992-2434-C01B86AAE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350F7-0F4A-485C-90A0-DD07EFC1FB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9363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C8B0C2-558A-F6B4-B488-D107087F9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243E107-AC3D-0A77-FE53-439A95219F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C59F9B-B7B4-82E1-5BDF-996B7ACA2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A51C4-1455-4CE3-AFA0-BEBAEFF46059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A49012-8216-A458-D47F-468743740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1DA4420-2C0E-D4C0-1D48-BF7EAEB3E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350F7-0F4A-485C-90A0-DD07EFC1FB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0092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D28CEC0-0262-5087-1A6B-4D47F02985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50B7C02-D6C5-93FD-DBC9-B87591BEB8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EB941CF-E754-668F-B752-6E3924586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A51C4-1455-4CE3-AFA0-BEBAEFF46059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5DB713C-EA8F-CBC9-7D30-A5DDDBE02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F32E21B-008D-28B1-AE0D-C416FA3F1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350F7-0F4A-485C-90A0-DD07EFC1FB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87831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2151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0762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5931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3906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9452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8081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543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0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782F7F-5F11-2AB0-1310-090B0BEAA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AF4BCE3-BB3F-08B7-C221-A044AF88C2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75C47DF-6AFC-E234-2162-929505C6F5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DA51C4-1455-4CE3-AFA0-BEBAEFF46059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1CF78F-04E4-0050-4FC0-F88A4E2624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D18BE7D-9BAE-C24E-EEEF-94FCDA6BEE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0350F7-0F4A-485C-90A0-DD07EFC1FB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3213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svg"/><Relationship Id="rId5" Type="http://schemas.openxmlformats.org/officeDocument/2006/relationships/image" Target="../media/image11.svg"/><Relationship Id="rId4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svg"/><Relationship Id="rId5" Type="http://schemas.openxmlformats.org/officeDocument/2006/relationships/image" Target="../media/image16.svg"/><Relationship Id="rId4" Type="http://schemas.openxmlformats.org/officeDocument/2006/relationships/image" Target="../media/image15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DFA1218-B591-0380-0BCA-CBE7DFCE565C}"/>
              </a:ext>
            </a:extLst>
          </p:cNvPr>
          <p:cNvSpPr/>
          <p:nvPr/>
        </p:nvSpPr>
        <p:spPr>
          <a:xfrm>
            <a:off x="8229601" y="0"/>
            <a:ext cx="3962399" cy="4155540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532E329-1F9F-86CD-C06D-FFFCF1B69544}"/>
              </a:ext>
            </a:extLst>
          </p:cNvPr>
          <p:cNvSpPr/>
          <p:nvPr/>
        </p:nvSpPr>
        <p:spPr>
          <a:xfrm>
            <a:off x="8229601" y="4155540"/>
            <a:ext cx="3962399" cy="198271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A1713E6-A269-1603-9A76-B305EF48B7D4}"/>
              </a:ext>
            </a:extLst>
          </p:cNvPr>
          <p:cNvSpPr/>
          <p:nvPr/>
        </p:nvSpPr>
        <p:spPr>
          <a:xfrm>
            <a:off x="3395050" y="6138250"/>
            <a:ext cx="8796950" cy="71975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EC705E1-32D5-52CA-AF8D-925C78681BE6}"/>
              </a:ext>
            </a:extLst>
          </p:cNvPr>
          <p:cNvSpPr/>
          <p:nvPr/>
        </p:nvSpPr>
        <p:spPr>
          <a:xfrm>
            <a:off x="1" y="4155540"/>
            <a:ext cx="3395049" cy="270246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CEO: </a:t>
            </a:r>
            <a:r>
              <a:rPr lang="ru-RU" dirty="0"/>
              <a:t>Александр Блохин</a:t>
            </a:r>
            <a:endParaRPr lang="en-US" dirty="0"/>
          </a:p>
          <a:p>
            <a:r>
              <a:rPr lang="en-US" dirty="0"/>
              <a:t>CTO: </a:t>
            </a:r>
            <a:r>
              <a:rPr lang="ru-RU" dirty="0"/>
              <a:t>Алексей Рязанов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F9373FC-1B9A-44DD-D9CC-DAFA860B2075}"/>
              </a:ext>
            </a:extLst>
          </p:cNvPr>
          <p:cNvSpPr/>
          <p:nvPr/>
        </p:nvSpPr>
        <p:spPr>
          <a:xfrm>
            <a:off x="3395049" y="4155540"/>
            <a:ext cx="4834550" cy="198271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BE90510-3D90-D04E-BF61-D2F2BCBA52B3}"/>
              </a:ext>
            </a:extLst>
          </p:cNvPr>
          <p:cNvSpPr txBox="1"/>
          <p:nvPr/>
        </p:nvSpPr>
        <p:spPr>
          <a:xfrm>
            <a:off x="133207" y="2013450"/>
            <a:ext cx="689874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err="1"/>
              <a:t>AutoHire</a:t>
            </a:r>
            <a:endParaRPr lang="ru-RU" sz="8000" b="1" dirty="0"/>
          </a:p>
          <a:p>
            <a:r>
              <a:rPr lang="en-US" sz="8000" b="1" dirty="0"/>
              <a:t>  </a:t>
            </a:r>
          </a:p>
          <a:p>
            <a:endParaRPr lang="ru-RU" sz="8000" b="1" dirty="0"/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D929551A-BD45-7BD6-49F5-EC49F082BB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8237" y="6333727"/>
            <a:ext cx="3442699" cy="328797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6FE47CCE-A8BF-C97C-1907-EE2F7C6365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2812" y="6179317"/>
            <a:ext cx="826600" cy="644324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31C18C7D-D356-7E95-913A-6488A94A22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4376" y="6233326"/>
            <a:ext cx="1382684" cy="529596"/>
          </a:xfrm>
          <a:prstGeom prst="rect">
            <a:avLst/>
          </a:prstGeom>
        </p:spPr>
      </p:pic>
      <p:pic>
        <p:nvPicPr>
          <p:cNvPr id="30" name="Рисунок 29" descr="Изображение выглядит как текст, Шрифт, символ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B015A8D-7A47-3A27-D458-ADAA3B9CD0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1026" y="6189425"/>
            <a:ext cx="1603967" cy="6174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0165F42-47F2-4A72-8AEE-F75C902E5012}"/>
              </a:ext>
            </a:extLst>
          </p:cNvPr>
          <p:cNvSpPr txBox="1"/>
          <p:nvPr/>
        </p:nvSpPr>
        <p:spPr>
          <a:xfrm>
            <a:off x="133211" y="3259945"/>
            <a:ext cx="7658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ИИ от отклика до </a:t>
            </a:r>
            <a:r>
              <a:rPr lang="ru-RU" sz="3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оффера</a:t>
            </a:r>
            <a:endParaRPr lang="ru-RU" sz="8000" dirty="0"/>
          </a:p>
        </p:txBody>
      </p:sp>
      <p:pic>
        <p:nvPicPr>
          <p:cNvPr id="1032" name="Picture 8" descr="Искусственный интеллект в HR сфере">
            <a:extLst>
              <a:ext uri="{FF2B5EF4-FFF2-40B4-BE49-F238E27FC236}">
                <a16:creationId xmlns:a16="http://schemas.microsoft.com/office/drawing/2014/main" id="{50C2CAD0-F532-45D5-9428-C9D58E045D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09" t="-701" r="22896" b="701"/>
          <a:stretch/>
        </p:blipFill>
        <p:spPr bwMode="auto">
          <a:xfrm>
            <a:off x="8229599" y="0"/>
            <a:ext cx="3962401" cy="4155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8F3B3B2-F317-423D-A71B-C0D9546A29F8}"/>
              </a:ext>
            </a:extLst>
          </p:cNvPr>
          <p:cNvSpPr txBox="1"/>
          <p:nvPr/>
        </p:nvSpPr>
        <p:spPr>
          <a:xfrm>
            <a:off x="3395047" y="4142414"/>
            <a:ext cx="4834550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sz="2400" b="1" i="0" u="none" strike="noStrike" dirty="0">
                <a:solidFill>
                  <a:schemeClr val="bg1"/>
                </a:solidFill>
                <a:effectLst/>
              </a:rPr>
              <a:t>SaaS-</a:t>
            </a:r>
            <a:r>
              <a:rPr lang="ru-RU" sz="2400" b="1" i="0" u="none" strike="noStrike" dirty="0">
                <a:solidFill>
                  <a:schemeClr val="bg1"/>
                </a:solidFill>
                <a:effectLst/>
              </a:rPr>
              <a:t>платформа для ускорения закрытия технических и экспертных вакансий за счёт автоматизации поиска и анализа кандидатов</a:t>
            </a:r>
            <a:r>
              <a:rPr lang="ru-RU" sz="1800" b="0" i="0" u="none" strike="noStrike" dirty="0">
                <a:solidFill>
                  <a:schemeClr val="bg1"/>
                </a:solidFill>
                <a:effectLst/>
              </a:rPr>
              <a:t>.</a:t>
            </a:r>
            <a:endParaRPr lang="ru-RU" b="0" dirty="0">
              <a:solidFill>
                <a:schemeClr val="bg1"/>
              </a:solidFill>
              <a:effectLst/>
            </a:endParaRPr>
          </a:p>
          <a:p>
            <a:br>
              <a:rPr lang="ru-RU" dirty="0">
                <a:solidFill>
                  <a:schemeClr val="bg1"/>
                </a:solidFill>
              </a:rPr>
            </a:b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8278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0081" y="657027"/>
            <a:ext cx="7080438" cy="5804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541"/>
              </a:lnSpc>
            </a:pPr>
            <a:r>
              <a:rPr lang="en-US" sz="4000" dirty="0" err="1">
                <a:solidFill>
                  <a:srgbClr val="F5F0F0"/>
                </a:solidFill>
                <a:ea typeface="Merriweather" pitchFamily="34" charset="-122"/>
                <a:cs typeface="Merriweather" pitchFamily="34" charset="-120"/>
              </a:rPr>
              <a:t>Целевая</a:t>
            </a:r>
            <a:r>
              <a:rPr lang="en-US" sz="4000" dirty="0">
                <a:solidFill>
                  <a:srgbClr val="F5F0F0"/>
                </a:solidFill>
                <a:ea typeface="Merriweather" pitchFamily="34" charset="-122"/>
                <a:cs typeface="Merriweather" pitchFamily="34" charset="-120"/>
              </a:rPr>
              <a:t> </a:t>
            </a:r>
            <a:r>
              <a:rPr lang="en-US" sz="4000" dirty="0" err="1">
                <a:solidFill>
                  <a:srgbClr val="F5F0F0"/>
                </a:solidFill>
                <a:ea typeface="Merriweather" pitchFamily="34" charset="-122"/>
                <a:cs typeface="Merriweather" pitchFamily="34" charset="-120"/>
              </a:rPr>
              <a:t>аудитория</a:t>
            </a:r>
            <a:r>
              <a:rPr lang="en-US" sz="4000" dirty="0">
                <a:solidFill>
                  <a:srgbClr val="F5F0F0"/>
                </a:solidFill>
                <a:ea typeface="Merriweather" pitchFamily="34" charset="-122"/>
                <a:cs typeface="Merriweather" pitchFamily="34" charset="-120"/>
              </a:rPr>
              <a:t> (B2B)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650082" y="1887538"/>
            <a:ext cx="5353050" cy="1671439"/>
          </a:xfrm>
          <a:prstGeom prst="roundRect">
            <a:avLst>
              <a:gd name="adj" fmla="val 7294"/>
            </a:avLst>
          </a:prstGeom>
          <a:solidFill>
            <a:srgbClr val="09151A">
              <a:alpha val="9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650082" y="1862138"/>
            <a:ext cx="5353050" cy="101600"/>
          </a:xfrm>
          <a:prstGeom prst="roundRect">
            <a:avLst>
              <a:gd name="adj" fmla="val 76784"/>
            </a:avLst>
          </a:prstGeom>
          <a:solidFill>
            <a:srgbClr val="609DFF"/>
          </a:solidFill>
          <a:ln/>
        </p:spPr>
      </p:sp>
      <p:sp>
        <p:nvSpPr>
          <p:cNvPr id="5" name="Shape 3"/>
          <p:cNvSpPr/>
          <p:nvPr/>
        </p:nvSpPr>
        <p:spPr>
          <a:xfrm>
            <a:off x="3048000" y="1608932"/>
            <a:ext cx="557213" cy="557213"/>
          </a:xfrm>
          <a:prstGeom prst="roundRect">
            <a:avLst>
              <a:gd name="adj" fmla="val 136752"/>
            </a:avLst>
          </a:prstGeom>
          <a:solidFill>
            <a:srgbClr val="609DFF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15183" y="1776115"/>
            <a:ext cx="222845" cy="22284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61219" y="2351882"/>
            <a:ext cx="2321719" cy="2902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50"/>
              </a:lnSpc>
            </a:pPr>
            <a:r>
              <a:rPr lang="en-US" sz="2400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IT-компании</a:t>
            </a:r>
            <a:endParaRPr lang="en-US" sz="2400" dirty="0"/>
          </a:p>
        </p:txBody>
      </p:sp>
      <p:sp>
        <p:nvSpPr>
          <p:cNvPr id="8" name="Text 5"/>
          <p:cNvSpPr/>
          <p:nvPr/>
        </p:nvSpPr>
        <p:spPr>
          <a:xfrm>
            <a:off x="861218" y="2753519"/>
            <a:ext cx="4930775" cy="59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33"/>
              </a:lnSpc>
            </a:pPr>
            <a:r>
              <a:rPr lang="en-US" sz="2000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Высокие требования к специалистам, постоянный найм.</a:t>
            </a:r>
            <a:endParaRPr lang="en-US" sz="2000" dirty="0"/>
          </a:p>
        </p:txBody>
      </p:sp>
      <p:sp>
        <p:nvSpPr>
          <p:cNvPr id="9" name="Shape 6"/>
          <p:cNvSpPr/>
          <p:nvPr/>
        </p:nvSpPr>
        <p:spPr>
          <a:xfrm>
            <a:off x="6188868" y="1887538"/>
            <a:ext cx="5353050" cy="1671439"/>
          </a:xfrm>
          <a:prstGeom prst="roundRect">
            <a:avLst>
              <a:gd name="adj" fmla="val 7294"/>
            </a:avLst>
          </a:prstGeom>
          <a:solidFill>
            <a:srgbClr val="09151A">
              <a:alpha val="95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6188868" y="1862138"/>
            <a:ext cx="5353050" cy="101600"/>
          </a:xfrm>
          <a:prstGeom prst="roundRect">
            <a:avLst>
              <a:gd name="adj" fmla="val 76784"/>
            </a:avLst>
          </a:prstGeom>
          <a:solidFill>
            <a:srgbClr val="609DFF"/>
          </a:solidFill>
          <a:ln/>
        </p:spPr>
      </p:sp>
      <p:sp>
        <p:nvSpPr>
          <p:cNvPr id="11" name="Shape 8"/>
          <p:cNvSpPr/>
          <p:nvPr/>
        </p:nvSpPr>
        <p:spPr>
          <a:xfrm>
            <a:off x="8586788" y="1608932"/>
            <a:ext cx="557213" cy="557213"/>
          </a:xfrm>
          <a:prstGeom prst="roundRect">
            <a:avLst>
              <a:gd name="adj" fmla="val 136752"/>
            </a:avLst>
          </a:prstGeom>
          <a:solidFill>
            <a:srgbClr val="609DFF"/>
          </a:solidFill>
          <a:ln/>
        </p:spPr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53971" y="1776115"/>
            <a:ext cx="222845" cy="222845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6400007" y="2351882"/>
            <a:ext cx="2321719" cy="2902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50"/>
              </a:lnSpc>
            </a:pPr>
            <a:r>
              <a:rPr lang="en-US" sz="2400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Финтех</a:t>
            </a:r>
            <a:endParaRPr lang="en-US" sz="2400" dirty="0"/>
          </a:p>
        </p:txBody>
      </p:sp>
      <p:sp>
        <p:nvSpPr>
          <p:cNvPr id="14" name="Text 10"/>
          <p:cNvSpPr/>
          <p:nvPr/>
        </p:nvSpPr>
        <p:spPr>
          <a:xfrm>
            <a:off x="6400007" y="2753519"/>
            <a:ext cx="4930775" cy="59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33"/>
              </a:lnSpc>
            </a:pPr>
            <a:r>
              <a:rPr lang="en-US" sz="2000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Нуждаются в квалифицированных кадрах для инноваций.</a:t>
            </a:r>
            <a:endParaRPr lang="en-US" sz="2000" dirty="0"/>
          </a:p>
        </p:txBody>
      </p:sp>
      <p:sp>
        <p:nvSpPr>
          <p:cNvPr id="15" name="Shape 11"/>
          <p:cNvSpPr/>
          <p:nvPr/>
        </p:nvSpPr>
        <p:spPr>
          <a:xfrm>
            <a:off x="650082" y="4023321"/>
            <a:ext cx="5353050" cy="1671439"/>
          </a:xfrm>
          <a:prstGeom prst="roundRect">
            <a:avLst>
              <a:gd name="adj" fmla="val 7294"/>
            </a:avLst>
          </a:prstGeom>
          <a:solidFill>
            <a:srgbClr val="09151A">
              <a:alpha val="95000"/>
            </a:srgbClr>
          </a:solidFill>
          <a:ln/>
        </p:spPr>
      </p:sp>
      <p:sp>
        <p:nvSpPr>
          <p:cNvPr id="16" name="Shape 12"/>
          <p:cNvSpPr/>
          <p:nvPr/>
        </p:nvSpPr>
        <p:spPr>
          <a:xfrm>
            <a:off x="650082" y="3997920"/>
            <a:ext cx="5353050" cy="101600"/>
          </a:xfrm>
          <a:prstGeom prst="roundRect">
            <a:avLst>
              <a:gd name="adj" fmla="val 76784"/>
            </a:avLst>
          </a:prstGeom>
          <a:solidFill>
            <a:srgbClr val="609DFF"/>
          </a:solidFill>
          <a:ln/>
        </p:spPr>
      </p:sp>
      <p:sp>
        <p:nvSpPr>
          <p:cNvPr id="17" name="Shape 13"/>
          <p:cNvSpPr/>
          <p:nvPr/>
        </p:nvSpPr>
        <p:spPr>
          <a:xfrm>
            <a:off x="3048000" y="3744714"/>
            <a:ext cx="557213" cy="557213"/>
          </a:xfrm>
          <a:prstGeom prst="roundRect">
            <a:avLst>
              <a:gd name="adj" fmla="val 136752"/>
            </a:avLst>
          </a:prstGeom>
          <a:solidFill>
            <a:srgbClr val="609DFF"/>
          </a:solidFill>
          <a:ln/>
        </p:spPr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15183" y="3911898"/>
            <a:ext cx="222845" cy="222845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861218" y="4487664"/>
            <a:ext cx="3116560" cy="2902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50"/>
              </a:lnSpc>
            </a:pPr>
            <a:r>
              <a:rPr lang="en-US" sz="2400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Цифровые подразделения</a:t>
            </a:r>
            <a:endParaRPr lang="en-US" sz="2400" dirty="0"/>
          </a:p>
        </p:txBody>
      </p:sp>
      <p:sp>
        <p:nvSpPr>
          <p:cNvPr id="20" name="Text 15"/>
          <p:cNvSpPr/>
          <p:nvPr/>
        </p:nvSpPr>
        <p:spPr>
          <a:xfrm>
            <a:off x="861218" y="4889302"/>
            <a:ext cx="4930775" cy="59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33"/>
              </a:lnSpc>
            </a:pPr>
            <a:r>
              <a:rPr lang="en-US" sz="2000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Корпорации с потребностью в цифровой трансформации.</a:t>
            </a:r>
            <a:endParaRPr lang="en-US" sz="2000" dirty="0"/>
          </a:p>
        </p:txBody>
      </p:sp>
      <p:sp>
        <p:nvSpPr>
          <p:cNvPr id="21" name="Shape 16"/>
          <p:cNvSpPr/>
          <p:nvPr/>
        </p:nvSpPr>
        <p:spPr>
          <a:xfrm>
            <a:off x="6188868" y="4023321"/>
            <a:ext cx="5353050" cy="1671439"/>
          </a:xfrm>
          <a:prstGeom prst="roundRect">
            <a:avLst>
              <a:gd name="adj" fmla="val 7294"/>
            </a:avLst>
          </a:prstGeom>
          <a:solidFill>
            <a:srgbClr val="09151A">
              <a:alpha val="95000"/>
            </a:srgbClr>
          </a:solidFill>
          <a:ln/>
        </p:spPr>
      </p:sp>
      <p:sp>
        <p:nvSpPr>
          <p:cNvPr id="22" name="Shape 17"/>
          <p:cNvSpPr/>
          <p:nvPr/>
        </p:nvSpPr>
        <p:spPr>
          <a:xfrm>
            <a:off x="6188868" y="3997920"/>
            <a:ext cx="5353050" cy="101600"/>
          </a:xfrm>
          <a:prstGeom prst="roundRect">
            <a:avLst>
              <a:gd name="adj" fmla="val 76784"/>
            </a:avLst>
          </a:prstGeom>
          <a:solidFill>
            <a:srgbClr val="609DFF"/>
          </a:solidFill>
          <a:ln/>
        </p:spPr>
      </p:sp>
      <p:sp>
        <p:nvSpPr>
          <p:cNvPr id="23" name="Shape 18"/>
          <p:cNvSpPr/>
          <p:nvPr/>
        </p:nvSpPr>
        <p:spPr>
          <a:xfrm>
            <a:off x="8586788" y="3744714"/>
            <a:ext cx="557213" cy="557213"/>
          </a:xfrm>
          <a:prstGeom prst="roundRect">
            <a:avLst>
              <a:gd name="adj" fmla="val 136752"/>
            </a:avLst>
          </a:prstGeom>
          <a:solidFill>
            <a:srgbClr val="609DFF"/>
          </a:solidFill>
          <a:ln/>
        </p:spPr>
      </p:sp>
      <p:pic>
        <p:nvPicPr>
          <p:cNvPr id="24" name="Image 3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753971" y="3911898"/>
            <a:ext cx="222845" cy="222845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6400007" y="4487664"/>
            <a:ext cx="3102074" cy="2902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50"/>
              </a:lnSpc>
            </a:pPr>
            <a:r>
              <a:rPr lang="en-US" sz="2400" dirty="0" err="1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Рекрутинговые</a:t>
            </a:r>
            <a:r>
              <a:rPr lang="en-US" sz="2400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 агентства</a:t>
            </a:r>
            <a:endParaRPr lang="en-US" sz="2400" dirty="0"/>
          </a:p>
        </p:txBody>
      </p:sp>
      <p:sp>
        <p:nvSpPr>
          <p:cNvPr id="26" name="Text 20"/>
          <p:cNvSpPr/>
          <p:nvPr/>
        </p:nvSpPr>
        <p:spPr>
          <a:xfrm>
            <a:off x="6400007" y="4889302"/>
            <a:ext cx="4930775" cy="29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33"/>
              </a:lnSpc>
            </a:pPr>
            <a:r>
              <a:rPr lang="en-US" sz="2000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Ищут эффективные инструменты для подбора.</a:t>
            </a:r>
            <a:endParaRPr lang="en-US" sz="2000" dirty="0"/>
          </a:p>
        </p:txBody>
      </p:sp>
      <p:sp>
        <p:nvSpPr>
          <p:cNvPr id="27" name="Text 21"/>
          <p:cNvSpPr/>
          <p:nvPr/>
        </p:nvSpPr>
        <p:spPr>
          <a:xfrm>
            <a:off x="650082" y="5903714"/>
            <a:ext cx="10891838" cy="29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08"/>
              </a:lnSpc>
            </a:pPr>
            <a:r>
              <a:rPr lang="en-US" sz="2000" dirty="0" err="1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Ранние</a:t>
            </a:r>
            <a:r>
              <a:rPr lang="en-US" sz="2000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 </a:t>
            </a:r>
            <a:r>
              <a:rPr lang="en-US" sz="2000" dirty="0" err="1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последователи</a:t>
            </a:r>
            <a:r>
              <a:rPr lang="en-US" sz="2000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: </a:t>
            </a:r>
            <a:r>
              <a:rPr lang="en-US" sz="2000" dirty="0" err="1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рекрутеры</a:t>
            </a:r>
            <a:r>
              <a:rPr lang="en-US" sz="2000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 в IT/</a:t>
            </a:r>
            <a:r>
              <a:rPr lang="en-US" sz="2000" dirty="0" err="1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финтехе</a:t>
            </a:r>
            <a:r>
              <a:rPr lang="en-US" sz="2000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/</a:t>
            </a:r>
            <a:r>
              <a:rPr lang="en-US" sz="2000" dirty="0" err="1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консалтинге</a:t>
            </a:r>
            <a:r>
              <a:rPr lang="en-US" sz="2000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, </a:t>
            </a:r>
            <a:r>
              <a:rPr lang="en-US" sz="2000" dirty="0" err="1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ценящие</a:t>
            </a:r>
            <a:r>
              <a:rPr lang="en-US" sz="2000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 </a:t>
            </a:r>
            <a:r>
              <a:rPr lang="en-US" sz="2000" dirty="0" err="1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качество</a:t>
            </a:r>
            <a:r>
              <a:rPr lang="en-US" sz="2000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 </a:t>
            </a:r>
            <a:r>
              <a:rPr lang="en-US" sz="2000" dirty="0" err="1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над</a:t>
            </a:r>
            <a:r>
              <a:rPr lang="en-US" sz="2000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 </a:t>
            </a:r>
            <a:r>
              <a:rPr lang="en-US" sz="2000" dirty="0" err="1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массовостью</a:t>
            </a:r>
            <a:r>
              <a:rPr lang="en-US" sz="2000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.</a:t>
            </a:r>
            <a:endParaRPr lang="en-US" sz="2000" dirty="0"/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C069BDA3-2DE9-483F-967E-5DFD1754F5E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32792" y="6409829"/>
            <a:ext cx="1459208" cy="34981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04937" y="809030"/>
            <a:ext cx="9453463" cy="1080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250"/>
              </a:lnSpc>
            </a:pPr>
            <a:r>
              <a:rPr lang="en-US" sz="4000" dirty="0">
                <a:solidFill>
                  <a:srgbClr val="F5F0F0"/>
                </a:solidFill>
                <a:ea typeface="Merriweather" pitchFamily="34" charset="-122"/>
                <a:cs typeface="Merriweather" pitchFamily="34" charset="-120"/>
              </a:rPr>
              <a:t>Проблема: Неэффективный найм</a:t>
            </a:r>
            <a:endParaRPr lang="en-US" sz="4000" dirty="0"/>
          </a:p>
        </p:txBody>
      </p:sp>
      <p:sp>
        <p:nvSpPr>
          <p:cNvPr id="4" name="Shape 1"/>
          <p:cNvSpPr/>
          <p:nvPr/>
        </p:nvSpPr>
        <p:spPr>
          <a:xfrm>
            <a:off x="604936" y="2148781"/>
            <a:ext cx="4993879" cy="1863626"/>
          </a:xfrm>
          <a:prstGeom prst="roundRect">
            <a:avLst>
              <a:gd name="adj" fmla="val 4907"/>
            </a:avLst>
          </a:prstGeom>
          <a:solidFill>
            <a:srgbClr val="09151A">
              <a:alpha val="95000"/>
            </a:srgbClr>
          </a:solidFill>
          <a:ln w="22860">
            <a:solidFill>
              <a:srgbClr val="194A99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585887" y="2148781"/>
            <a:ext cx="76200" cy="1863626"/>
          </a:xfrm>
          <a:prstGeom prst="roundRect">
            <a:avLst>
              <a:gd name="adj" fmla="val 95277"/>
            </a:avLst>
          </a:prstGeom>
          <a:solidFill>
            <a:srgbClr val="609DFF"/>
          </a:solidFill>
          <a:ln/>
        </p:spPr>
      </p:sp>
      <p:sp>
        <p:nvSpPr>
          <p:cNvPr id="6" name="Text 3"/>
          <p:cNvSpPr/>
          <p:nvPr/>
        </p:nvSpPr>
        <p:spPr>
          <a:xfrm>
            <a:off x="853976" y="2340669"/>
            <a:ext cx="2160687" cy="2700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25"/>
              </a:lnSpc>
            </a:pPr>
            <a:r>
              <a:rPr lang="en-US" sz="2800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Долгий поиск</a:t>
            </a:r>
            <a:endParaRPr lang="en-US" sz="2800" dirty="0"/>
          </a:p>
        </p:txBody>
      </p:sp>
      <p:sp>
        <p:nvSpPr>
          <p:cNvPr id="7" name="Text 4"/>
          <p:cNvSpPr/>
          <p:nvPr/>
        </p:nvSpPr>
        <p:spPr>
          <a:xfrm>
            <a:off x="853976" y="2714427"/>
            <a:ext cx="4587600" cy="11060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167"/>
              </a:lnSpc>
            </a:pPr>
            <a:r>
              <a:rPr lang="en-US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Среднее время закрытия вакансии — 28 дней. Холодный поиск занимает 4 часа в день.</a:t>
            </a:r>
            <a:endParaRPr lang="en-US" dirty="0"/>
          </a:p>
        </p:txBody>
      </p:sp>
      <p:sp>
        <p:nvSpPr>
          <p:cNvPr id="21" name="Shape 1">
            <a:extLst>
              <a:ext uri="{FF2B5EF4-FFF2-40B4-BE49-F238E27FC236}">
                <a16:creationId xmlns:a16="http://schemas.microsoft.com/office/drawing/2014/main" id="{E93BA3D5-F32B-4E84-8CC4-9C52CEEA95E6}"/>
              </a:ext>
            </a:extLst>
          </p:cNvPr>
          <p:cNvSpPr/>
          <p:nvPr/>
        </p:nvSpPr>
        <p:spPr>
          <a:xfrm>
            <a:off x="6612234" y="2140697"/>
            <a:ext cx="4993879" cy="1863626"/>
          </a:xfrm>
          <a:prstGeom prst="roundRect">
            <a:avLst>
              <a:gd name="adj" fmla="val 4907"/>
            </a:avLst>
          </a:prstGeom>
          <a:solidFill>
            <a:srgbClr val="09151A">
              <a:alpha val="95000"/>
            </a:srgbClr>
          </a:solidFill>
          <a:ln w="22860">
            <a:solidFill>
              <a:srgbClr val="194A99"/>
            </a:solidFill>
            <a:prstDash val="solid"/>
          </a:ln>
        </p:spPr>
      </p:sp>
      <p:sp>
        <p:nvSpPr>
          <p:cNvPr id="22" name="Shape 2">
            <a:extLst>
              <a:ext uri="{FF2B5EF4-FFF2-40B4-BE49-F238E27FC236}">
                <a16:creationId xmlns:a16="http://schemas.microsoft.com/office/drawing/2014/main" id="{7BCF1C59-46E0-446F-AA33-1EF47B73AA7C}"/>
              </a:ext>
            </a:extLst>
          </p:cNvPr>
          <p:cNvSpPr/>
          <p:nvPr/>
        </p:nvSpPr>
        <p:spPr>
          <a:xfrm>
            <a:off x="6593185" y="2140697"/>
            <a:ext cx="76200" cy="1863626"/>
          </a:xfrm>
          <a:prstGeom prst="roundRect">
            <a:avLst>
              <a:gd name="adj" fmla="val 95277"/>
            </a:avLst>
          </a:prstGeom>
          <a:solidFill>
            <a:srgbClr val="609DFF"/>
          </a:solidFill>
          <a:ln/>
        </p:spPr>
      </p:sp>
      <p:sp>
        <p:nvSpPr>
          <p:cNvPr id="23" name="Text 3">
            <a:extLst>
              <a:ext uri="{FF2B5EF4-FFF2-40B4-BE49-F238E27FC236}">
                <a16:creationId xmlns:a16="http://schemas.microsoft.com/office/drawing/2014/main" id="{D34BBA75-6E9F-4540-8C02-2DC2440BB106}"/>
              </a:ext>
            </a:extLst>
          </p:cNvPr>
          <p:cNvSpPr/>
          <p:nvPr/>
        </p:nvSpPr>
        <p:spPr>
          <a:xfrm>
            <a:off x="6861274" y="2332585"/>
            <a:ext cx="2160687" cy="2700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25"/>
              </a:lnSpc>
            </a:pPr>
            <a:r>
              <a:rPr lang="en-US" sz="2800" dirty="0" err="1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Высокие</a:t>
            </a:r>
            <a:r>
              <a:rPr lang="en-US" sz="2800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 </a:t>
            </a:r>
            <a:r>
              <a:rPr lang="en-US" sz="2800" dirty="0" err="1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затраты</a:t>
            </a:r>
            <a:endParaRPr lang="en-US" sz="2800" dirty="0"/>
          </a:p>
        </p:txBody>
      </p:sp>
      <p:sp>
        <p:nvSpPr>
          <p:cNvPr id="24" name="Text 4">
            <a:extLst>
              <a:ext uri="{FF2B5EF4-FFF2-40B4-BE49-F238E27FC236}">
                <a16:creationId xmlns:a16="http://schemas.microsoft.com/office/drawing/2014/main" id="{0B131033-0C9B-42A6-9FB0-11E6BB885C98}"/>
              </a:ext>
            </a:extLst>
          </p:cNvPr>
          <p:cNvSpPr/>
          <p:nvPr/>
        </p:nvSpPr>
        <p:spPr>
          <a:xfrm>
            <a:off x="6861274" y="2706343"/>
            <a:ext cx="4587600" cy="11060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167"/>
              </a:lnSpc>
            </a:pPr>
            <a:r>
              <a:rPr lang="en-US" dirty="0" err="1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Стоимость</a:t>
            </a:r>
            <a:r>
              <a:rPr lang="en-US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 </a:t>
            </a:r>
            <a:r>
              <a:rPr lang="en-US" dirty="0" err="1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привлечения</a:t>
            </a:r>
            <a:r>
              <a:rPr lang="en-US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 </a:t>
            </a:r>
            <a:r>
              <a:rPr lang="en-US" dirty="0" err="1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кандидата</a:t>
            </a:r>
            <a:r>
              <a:rPr lang="en-US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 </a:t>
            </a:r>
            <a:r>
              <a:rPr lang="en-US" dirty="0" err="1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до</a:t>
            </a:r>
            <a:r>
              <a:rPr lang="en-US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 140 000 ₽. </a:t>
            </a:r>
            <a:r>
              <a:rPr lang="en-US" dirty="0" err="1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Агентства</a:t>
            </a:r>
            <a:r>
              <a:rPr lang="en-US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 </a:t>
            </a:r>
            <a:r>
              <a:rPr lang="en-US" dirty="0" err="1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берут</a:t>
            </a:r>
            <a:r>
              <a:rPr lang="en-US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 15–25% </a:t>
            </a:r>
            <a:r>
              <a:rPr lang="en-US" dirty="0" err="1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от</a:t>
            </a:r>
            <a:r>
              <a:rPr lang="en-US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 </a:t>
            </a:r>
            <a:r>
              <a:rPr lang="en-US" dirty="0" err="1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годового</a:t>
            </a:r>
            <a:r>
              <a:rPr lang="en-US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 </a:t>
            </a:r>
            <a:r>
              <a:rPr lang="en-US" dirty="0" err="1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дохода</a:t>
            </a:r>
            <a:r>
              <a:rPr lang="en-US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.</a:t>
            </a:r>
            <a:endParaRPr lang="en-US" dirty="0"/>
          </a:p>
        </p:txBody>
      </p:sp>
      <p:sp>
        <p:nvSpPr>
          <p:cNvPr id="25" name="Shape 1">
            <a:extLst>
              <a:ext uri="{FF2B5EF4-FFF2-40B4-BE49-F238E27FC236}">
                <a16:creationId xmlns:a16="http://schemas.microsoft.com/office/drawing/2014/main" id="{DB58DE49-A571-4D33-B50C-63E5959B1E65}"/>
              </a:ext>
            </a:extLst>
          </p:cNvPr>
          <p:cNvSpPr/>
          <p:nvPr/>
        </p:nvSpPr>
        <p:spPr>
          <a:xfrm>
            <a:off x="607458" y="4578053"/>
            <a:ext cx="4993879" cy="1863626"/>
          </a:xfrm>
          <a:prstGeom prst="roundRect">
            <a:avLst>
              <a:gd name="adj" fmla="val 4907"/>
            </a:avLst>
          </a:prstGeom>
          <a:solidFill>
            <a:srgbClr val="09151A">
              <a:alpha val="95000"/>
            </a:srgbClr>
          </a:solidFill>
          <a:ln w="22860">
            <a:solidFill>
              <a:srgbClr val="194A99"/>
            </a:solidFill>
            <a:prstDash val="solid"/>
          </a:ln>
        </p:spPr>
      </p:sp>
      <p:sp>
        <p:nvSpPr>
          <p:cNvPr id="26" name="Shape 2">
            <a:extLst>
              <a:ext uri="{FF2B5EF4-FFF2-40B4-BE49-F238E27FC236}">
                <a16:creationId xmlns:a16="http://schemas.microsoft.com/office/drawing/2014/main" id="{650BC01F-0F92-47A8-B290-2FB63FD674C2}"/>
              </a:ext>
            </a:extLst>
          </p:cNvPr>
          <p:cNvSpPr/>
          <p:nvPr/>
        </p:nvSpPr>
        <p:spPr>
          <a:xfrm>
            <a:off x="588409" y="4578053"/>
            <a:ext cx="76200" cy="1863626"/>
          </a:xfrm>
          <a:prstGeom prst="roundRect">
            <a:avLst>
              <a:gd name="adj" fmla="val 95277"/>
            </a:avLst>
          </a:prstGeom>
          <a:solidFill>
            <a:srgbClr val="609DFF"/>
          </a:solidFill>
          <a:ln/>
        </p:spPr>
      </p:sp>
      <p:sp>
        <p:nvSpPr>
          <p:cNvPr id="27" name="Text 3">
            <a:extLst>
              <a:ext uri="{FF2B5EF4-FFF2-40B4-BE49-F238E27FC236}">
                <a16:creationId xmlns:a16="http://schemas.microsoft.com/office/drawing/2014/main" id="{94BE3DAD-1716-419E-9E5E-23DB3AA95F03}"/>
              </a:ext>
            </a:extLst>
          </p:cNvPr>
          <p:cNvSpPr/>
          <p:nvPr/>
        </p:nvSpPr>
        <p:spPr>
          <a:xfrm>
            <a:off x="856498" y="4769941"/>
            <a:ext cx="2160687" cy="2700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25"/>
              </a:lnSpc>
            </a:pPr>
            <a:r>
              <a:rPr lang="en-US" sz="2800" dirty="0" err="1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Рутина</a:t>
            </a:r>
            <a:r>
              <a:rPr lang="en-US" sz="2800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 и </a:t>
            </a:r>
            <a:r>
              <a:rPr lang="en-US" sz="2800" dirty="0" err="1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предвзятость</a:t>
            </a:r>
            <a:endParaRPr lang="en-US" sz="2800" dirty="0"/>
          </a:p>
        </p:txBody>
      </p:sp>
      <p:sp>
        <p:nvSpPr>
          <p:cNvPr id="28" name="Text 4">
            <a:extLst>
              <a:ext uri="{FF2B5EF4-FFF2-40B4-BE49-F238E27FC236}">
                <a16:creationId xmlns:a16="http://schemas.microsoft.com/office/drawing/2014/main" id="{85578DD6-F3C5-47A5-BC01-4EDF62080D1F}"/>
              </a:ext>
            </a:extLst>
          </p:cNvPr>
          <p:cNvSpPr/>
          <p:nvPr/>
        </p:nvSpPr>
        <p:spPr>
          <a:xfrm>
            <a:off x="856498" y="5143699"/>
            <a:ext cx="4587600" cy="11060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167"/>
              </a:lnSpc>
            </a:pPr>
            <a:r>
              <a:rPr lang="en-US" dirty="0" err="1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Процесс</a:t>
            </a:r>
            <a:r>
              <a:rPr lang="en-US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 </a:t>
            </a:r>
            <a:r>
              <a:rPr lang="en-US" dirty="0" err="1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рекрутинга</a:t>
            </a:r>
            <a:r>
              <a:rPr lang="en-US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 </a:t>
            </a:r>
            <a:r>
              <a:rPr lang="en-US" dirty="0" err="1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остаётся</a:t>
            </a:r>
            <a:r>
              <a:rPr lang="en-US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 </a:t>
            </a:r>
            <a:r>
              <a:rPr lang="en-US" dirty="0" err="1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ручным</a:t>
            </a:r>
            <a:r>
              <a:rPr lang="en-US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, </a:t>
            </a:r>
            <a:r>
              <a:rPr lang="en-US" dirty="0" err="1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что</a:t>
            </a:r>
            <a:r>
              <a:rPr lang="en-US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 </a:t>
            </a:r>
            <a:r>
              <a:rPr lang="en-US" dirty="0" err="1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приводит</a:t>
            </a:r>
            <a:r>
              <a:rPr lang="en-US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 к </a:t>
            </a:r>
            <a:r>
              <a:rPr lang="en-US" dirty="0" err="1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низкой</a:t>
            </a:r>
            <a:r>
              <a:rPr lang="en-US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 </a:t>
            </a:r>
            <a:r>
              <a:rPr lang="en-US" dirty="0" err="1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эффективности</a:t>
            </a:r>
            <a:r>
              <a:rPr lang="en-US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 и </a:t>
            </a:r>
            <a:r>
              <a:rPr lang="en-US" dirty="0" err="1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человеческому</a:t>
            </a:r>
            <a:r>
              <a:rPr lang="en-US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 </a:t>
            </a:r>
            <a:r>
              <a:rPr lang="en-US" dirty="0" err="1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фактору</a:t>
            </a:r>
            <a:r>
              <a:rPr lang="en-US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.</a:t>
            </a:r>
            <a:endParaRPr lang="en-US" dirty="0"/>
          </a:p>
        </p:txBody>
      </p:sp>
      <p:sp>
        <p:nvSpPr>
          <p:cNvPr id="29" name="Shape 1">
            <a:extLst>
              <a:ext uri="{FF2B5EF4-FFF2-40B4-BE49-F238E27FC236}">
                <a16:creationId xmlns:a16="http://schemas.microsoft.com/office/drawing/2014/main" id="{5795E8F8-0920-4AB1-8D6C-AE9252DFDDB9}"/>
              </a:ext>
            </a:extLst>
          </p:cNvPr>
          <p:cNvSpPr/>
          <p:nvPr/>
        </p:nvSpPr>
        <p:spPr>
          <a:xfrm>
            <a:off x="6612234" y="4578053"/>
            <a:ext cx="4993879" cy="1863626"/>
          </a:xfrm>
          <a:prstGeom prst="roundRect">
            <a:avLst>
              <a:gd name="adj" fmla="val 4907"/>
            </a:avLst>
          </a:prstGeom>
          <a:solidFill>
            <a:srgbClr val="09151A">
              <a:alpha val="95000"/>
            </a:srgbClr>
          </a:solidFill>
          <a:ln w="22860">
            <a:solidFill>
              <a:srgbClr val="194A99"/>
            </a:solidFill>
            <a:prstDash val="solid"/>
          </a:ln>
        </p:spPr>
      </p:sp>
      <p:sp>
        <p:nvSpPr>
          <p:cNvPr id="30" name="Shape 2">
            <a:extLst>
              <a:ext uri="{FF2B5EF4-FFF2-40B4-BE49-F238E27FC236}">
                <a16:creationId xmlns:a16="http://schemas.microsoft.com/office/drawing/2014/main" id="{7C8D7706-404A-423E-AABC-22AC45F35BA8}"/>
              </a:ext>
            </a:extLst>
          </p:cNvPr>
          <p:cNvSpPr/>
          <p:nvPr/>
        </p:nvSpPr>
        <p:spPr>
          <a:xfrm>
            <a:off x="6593185" y="4578053"/>
            <a:ext cx="76200" cy="1863626"/>
          </a:xfrm>
          <a:prstGeom prst="roundRect">
            <a:avLst>
              <a:gd name="adj" fmla="val 95277"/>
            </a:avLst>
          </a:prstGeom>
          <a:solidFill>
            <a:srgbClr val="609DFF"/>
          </a:solidFill>
          <a:ln/>
        </p:spPr>
      </p:sp>
      <p:sp>
        <p:nvSpPr>
          <p:cNvPr id="31" name="Text 3">
            <a:extLst>
              <a:ext uri="{FF2B5EF4-FFF2-40B4-BE49-F238E27FC236}">
                <a16:creationId xmlns:a16="http://schemas.microsoft.com/office/drawing/2014/main" id="{42094DC1-C721-4B56-AFF7-F96236E3D387}"/>
              </a:ext>
            </a:extLst>
          </p:cNvPr>
          <p:cNvSpPr/>
          <p:nvPr/>
        </p:nvSpPr>
        <p:spPr>
          <a:xfrm>
            <a:off x="6861274" y="4769941"/>
            <a:ext cx="2160687" cy="2700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2800" dirty="0" err="1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Ограничения</a:t>
            </a:r>
            <a:r>
              <a:rPr lang="en-US" sz="2800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 ATS</a:t>
            </a:r>
            <a:endParaRPr lang="en-US" sz="2800" dirty="0"/>
          </a:p>
          <a:p>
            <a:pPr>
              <a:lnSpc>
                <a:spcPts val="2125"/>
              </a:lnSpc>
            </a:pPr>
            <a:endParaRPr lang="en-US" sz="2800" dirty="0"/>
          </a:p>
        </p:txBody>
      </p:sp>
      <p:sp>
        <p:nvSpPr>
          <p:cNvPr id="32" name="Text 4">
            <a:extLst>
              <a:ext uri="{FF2B5EF4-FFF2-40B4-BE49-F238E27FC236}">
                <a16:creationId xmlns:a16="http://schemas.microsoft.com/office/drawing/2014/main" id="{5C87E563-669B-40A8-BE21-B3D4C3F3C8E4}"/>
              </a:ext>
            </a:extLst>
          </p:cNvPr>
          <p:cNvSpPr/>
          <p:nvPr/>
        </p:nvSpPr>
        <p:spPr>
          <a:xfrm>
            <a:off x="6861274" y="5143699"/>
            <a:ext cx="4587600" cy="11060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dirty="0" err="1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Существующие</a:t>
            </a:r>
            <a:r>
              <a:rPr lang="en-US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 </a:t>
            </a:r>
            <a:r>
              <a:rPr lang="en-US" dirty="0" err="1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системы</a:t>
            </a:r>
            <a:r>
              <a:rPr lang="en-US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 </a:t>
            </a:r>
            <a:r>
              <a:rPr lang="en-US" dirty="0" err="1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не</a:t>
            </a:r>
            <a:r>
              <a:rPr lang="en-US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 </a:t>
            </a:r>
            <a:r>
              <a:rPr lang="en-US" dirty="0" err="1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анализируют</a:t>
            </a:r>
            <a:r>
              <a:rPr lang="en-US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 </a:t>
            </a:r>
            <a:r>
              <a:rPr lang="en-US" dirty="0" err="1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внешние</a:t>
            </a:r>
            <a:r>
              <a:rPr lang="en-US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 </a:t>
            </a:r>
            <a:r>
              <a:rPr lang="en-US" dirty="0" err="1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источники</a:t>
            </a:r>
            <a:r>
              <a:rPr lang="en-US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9832" y="788392"/>
            <a:ext cx="10479187" cy="6427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5041"/>
              </a:lnSpc>
            </a:pPr>
            <a:r>
              <a:rPr lang="en-US" sz="4042" dirty="0">
                <a:solidFill>
                  <a:srgbClr val="F5F0F0"/>
                </a:solidFill>
                <a:ea typeface="Merriweather" pitchFamily="34" charset="-122"/>
                <a:cs typeface="Merriweather" pitchFamily="34" charset="-120"/>
              </a:rPr>
              <a:t>Решение AutoHire: Глубокий ИИ-анализ</a:t>
            </a:r>
            <a:endParaRPr lang="en-US" sz="4042" dirty="0"/>
          </a:p>
        </p:txBody>
      </p:sp>
      <p:sp>
        <p:nvSpPr>
          <p:cNvPr id="3" name="Shape 1"/>
          <p:cNvSpPr/>
          <p:nvPr/>
        </p:nvSpPr>
        <p:spPr>
          <a:xfrm>
            <a:off x="719832" y="1816123"/>
            <a:ext cx="3446958" cy="3020119"/>
          </a:xfrm>
          <a:prstGeom prst="roundRect">
            <a:avLst>
              <a:gd name="adj" fmla="val 2861"/>
            </a:avLst>
          </a:prstGeom>
          <a:solidFill>
            <a:srgbClr val="003180"/>
          </a:solidFill>
          <a:ln w="15240">
            <a:solidFill>
              <a:srgbClr val="194A9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938211" y="2034503"/>
            <a:ext cx="617042" cy="617042"/>
          </a:xfrm>
          <a:prstGeom prst="roundRect">
            <a:avLst>
              <a:gd name="adj" fmla="val 12348012"/>
            </a:avLst>
          </a:prstGeom>
          <a:solidFill>
            <a:srgbClr val="609DFF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7876" y="2204168"/>
            <a:ext cx="277614" cy="27761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38211" y="2741635"/>
            <a:ext cx="2571155" cy="3212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500"/>
              </a:lnSpc>
            </a:pPr>
            <a:r>
              <a:rPr lang="ru-RU" sz="2000" b="1" dirty="0">
                <a:solidFill>
                  <a:srgbClr val="E2E6E9"/>
                </a:solidFill>
              </a:rPr>
              <a:t>Кроссплатформенный поиск</a:t>
            </a:r>
            <a:endParaRPr lang="en-US" sz="2000" b="1" dirty="0"/>
          </a:p>
        </p:txBody>
      </p:sp>
      <p:sp>
        <p:nvSpPr>
          <p:cNvPr id="7" name="Text 4"/>
          <p:cNvSpPr/>
          <p:nvPr/>
        </p:nvSpPr>
        <p:spPr>
          <a:xfrm>
            <a:off x="938212" y="3095847"/>
            <a:ext cx="3010198" cy="13160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583"/>
              </a:lnSpc>
            </a:pPr>
            <a:r>
              <a:rPr lang="ru-RU" sz="2000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А</a:t>
            </a:r>
            <a:r>
              <a:rPr lang="en-US" sz="2000" dirty="0" err="1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нализ</a:t>
            </a:r>
            <a:r>
              <a:rPr lang="en-US" sz="2000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 </a:t>
            </a:r>
            <a:r>
              <a:rPr lang="ru-RU" sz="2000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профессиональных</a:t>
            </a:r>
            <a:r>
              <a:rPr lang="en-US" sz="2000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 источников (GitHub, </a:t>
            </a:r>
            <a:r>
              <a:rPr lang="en-US" sz="2000" dirty="0" err="1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Habr</a:t>
            </a:r>
            <a:r>
              <a:rPr lang="en-US" sz="2000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, Stack Overflow, соцсети).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4385169" y="1827965"/>
            <a:ext cx="3446958" cy="3020119"/>
          </a:xfrm>
          <a:prstGeom prst="roundRect">
            <a:avLst>
              <a:gd name="adj" fmla="val 2861"/>
            </a:avLst>
          </a:prstGeom>
          <a:solidFill>
            <a:srgbClr val="003180"/>
          </a:solidFill>
          <a:ln w="15240">
            <a:solidFill>
              <a:srgbClr val="194A99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4590851" y="2034503"/>
            <a:ext cx="617042" cy="617042"/>
          </a:xfrm>
          <a:prstGeom prst="roundRect">
            <a:avLst>
              <a:gd name="adj" fmla="val 12348012"/>
            </a:avLst>
          </a:prstGeom>
          <a:solidFill>
            <a:srgbClr val="609DFF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60515" y="2204168"/>
            <a:ext cx="277614" cy="277614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4590851" y="2725311"/>
            <a:ext cx="2571155" cy="3212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500"/>
              </a:lnSpc>
            </a:pPr>
            <a:r>
              <a:rPr lang="ru-RU" sz="2200" b="1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360°-профиль</a:t>
            </a:r>
            <a:endParaRPr lang="en-US" sz="2200" b="1" dirty="0"/>
          </a:p>
        </p:txBody>
      </p:sp>
      <p:sp>
        <p:nvSpPr>
          <p:cNvPr id="12" name="Text 8"/>
          <p:cNvSpPr/>
          <p:nvPr/>
        </p:nvSpPr>
        <p:spPr>
          <a:xfrm>
            <a:off x="4590851" y="3095847"/>
            <a:ext cx="3010198" cy="154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583"/>
              </a:lnSpc>
            </a:pPr>
            <a:r>
              <a:rPr lang="ru-RU" sz="2000" dirty="0" err="1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hard</a:t>
            </a:r>
            <a:r>
              <a:rPr lang="ru-RU" sz="2000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/</a:t>
            </a:r>
            <a:r>
              <a:rPr lang="ru-RU" sz="2000" dirty="0" err="1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soft</a:t>
            </a:r>
            <a:r>
              <a:rPr lang="ru-RU" sz="2000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 </a:t>
            </a:r>
            <a:r>
              <a:rPr lang="ru-RU" sz="2000" dirty="0" err="1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skills</a:t>
            </a:r>
            <a:r>
              <a:rPr lang="ru-RU" sz="2000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, экспертиза, мотивация и культурное соответствие.</a:t>
            </a:r>
            <a:endParaRPr lang="en-US" sz="2000" dirty="0"/>
          </a:p>
        </p:txBody>
      </p:sp>
      <p:sp>
        <p:nvSpPr>
          <p:cNvPr id="13" name="Shape 9"/>
          <p:cNvSpPr/>
          <p:nvPr/>
        </p:nvSpPr>
        <p:spPr>
          <a:xfrm>
            <a:off x="8025109" y="1816123"/>
            <a:ext cx="3446958" cy="3020119"/>
          </a:xfrm>
          <a:prstGeom prst="roundRect">
            <a:avLst>
              <a:gd name="adj" fmla="val 2861"/>
            </a:avLst>
          </a:prstGeom>
          <a:solidFill>
            <a:srgbClr val="003180"/>
          </a:solidFill>
          <a:ln w="15240">
            <a:solidFill>
              <a:srgbClr val="194A99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8243490" y="2034503"/>
            <a:ext cx="617042" cy="617042"/>
          </a:xfrm>
          <a:prstGeom prst="roundRect">
            <a:avLst>
              <a:gd name="adj" fmla="val 12348012"/>
            </a:avLst>
          </a:prstGeom>
          <a:solidFill>
            <a:srgbClr val="609DFF"/>
          </a:solidFill>
          <a:ln/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413155" y="2204168"/>
            <a:ext cx="277614" cy="277614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8188820" y="2722537"/>
            <a:ext cx="2571155" cy="3212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500"/>
              </a:lnSpc>
            </a:pPr>
            <a:r>
              <a:rPr lang="en-US" sz="2200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Работа 24/7</a:t>
            </a:r>
            <a:endParaRPr lang="en-US" sz="2200" dirty="0"/>
          </a:p>
        </p:txBody>
      </p:sp>
      <p:sp>
        <p:nvSpPr>
          <p:cNvPr id="17" name="Text 12"/>
          <p:cNvSpPr/>
          <p:nvPr/>
        </p:nvSpPr>
        <p:spPr>
          <a:xfrm>
            <a:off x="8188820" y="3079376"/>
            <a:ext cx="3010198" cy="13160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583"/>
              </a:lnSpc>
            </a:pPr>
            <a:r>
              <a:rPr lang="ru-RU" sz="2000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Активный </a:t>
            </a:r>
            <a:r>
              <a:rPr lang="en-US" sz="2000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target </a:t>
            </a:r>
            <a:r>
              <a:rPr lang="ru-RU" sz="2000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поиск</a:t>
            </a:r>
          </a:p>
          <a:p>
            <a:pPr>
              <a:lnSpc>
                <a:spcPts val="2583"/>
              </a:lnSpc>
            </a:pPr>
            <a:r>
              <a:rPr lang="ru-RU" sz="2000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по платформам</a:t>
            </a:r>
          </a:p>
        </p:txBody>
      </p:sp>
      <p:sp>
        <p:nvSpPr>
          <p:cNvPr id="18" name="Text 13"/>
          <p:cNvSpPr/>
          <p:nvPr/>
        </p:nvSpPr>
        <p:spPr>
          <a:xfrm>
            <a:off x="630186" y="5255624"/>
            <a:ext cx="10752336" cy="1035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583"/>
              </a:lnSpc>
            </a:pPr>
            <a:r>
              <a:rPr lang="en-US" sz="2600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SaaS-</a:t>
            </a:r>
            <a:r>
              <a:rPr lang="ru-RU" sz="2600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платформа </a:t>
            </a:r>
            <a:r>
              <a:rPr lang="en-US" sz="2600" dirty="0" err="1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AutoHire</a:t>
            </a:r>
            <a:r>
              <a:rPr lang="en-US" sz="2600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 сокращает время поиска с 3-4 часов до 30-40 минут, </a:t>
            </a:r>
            <a:endParaRPr lang="ru-RU" sz="2600" dirty="0">
              <a:solidFill>
                <a:srgbClr val="E2E6E9"/>
              </a:solidFill>
              <a:ea typeface="Merriweather" pitchFamily="34" charset="-122"/>
              <a:cs typeface="Merriweather" pitchFamily="34" charset="-120"/>
            </a:endParaRPr>
          </a:p>
          <a:p>
            <a:pPr>
              <a:lnSpc>
                <a:spcPts val="2583"/>
              </a:lnSpc>
            </a:pPr>
            <a:r>
              <a:rPr lang="en-US" sz="2600" dirty="0" err="1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экономия</a:t>
            </a:r>
            <a:r>
              <a:rPr lang="en-US" sz="2600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 до 70% времени рекрутера.</a:t>
            </a:r>
            <a:endParaRPr lang="en-US" sz="2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60078" y="361553"/>
            <a:ext cx="3997821" cy="4108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208"/>
              </a:lnSpc>
            </a:pPr>
            <a:r>
              <a:rPr lang="en-US" sz="4000" dirty="0">
                <a:solidFill>
                  <a:srgbClr val="F5F0F0"/>
                </a:solidFill>
                <a:ea typeface="Merriweather" pitchFamily="34" charset="-122"/>
                <a:cs typeface="Merriweather" pitchFamily="34" charset="-120"/>
              </a:rPr>
              <a:t>Бизнес-модель и рынок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942370" y="1933498"/>
            <a:ext cx="2298945" cy="3286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583"/>
              </a:lnSpc>
            </a:pPr>
            <a:r>
              <a:rPr lang="en-US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280.1 млрд ₽</a:t>
            </a:r>
            <a:endParaRPr lang="en-US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807" y="1137683"/>
            <a:ext cx="1972072" cy="197207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74230" y="3406815"/>
            <a:ext cx="3235226" cy="4326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1625"/>
              </a:lnSpc>
            </a:pPr>
            <a:r>
              <a:rPr lang="en-US" sz="2800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TAM</a:t>
            </a:r>
            <a:endParaRPr lang="en-US" sz="28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9019FE4-765B-4998-B25D-203DB3A28594}"/>
              </a:ext>
            </a:extLst>
          </p:cNvPr>
          <p:cNvSpPr txBox="1"/>
          <p:nvPr/>
        </p:nvSpPr>
        <p:spPr>
          <a:xfrm>
            <a:off x="460078" y="6433685"/>
            <a:ext cx="22923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</a:rPr>
              <a:t>Источник</a:t>
            </a:r>
            <a:r>
              <a:rPr lang="en-US" sz="1400" dirty="0">
                <a:solidFill>
                  <a:schemeClr val="bg1"/>
                </a:solidFill>
              </a:rPr>
              <a:t>: rbc.ru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17" name="Shape 1">
            <a:extLst>
              <a:ext uri="{FF2B5EF4-FFF2-40B4-BE49-F238E27FC236}">
                <a16:creationId xmlns:a16="http://schemas.microsoft.com/office/drawing/2014/main" id="{E0B89228-7E17-41D5-BF71-7C5E50219644}"/>
              </a:ext>
            </a:extLst>
          </p:cNvPr>
          <p:cNvSpPr/>
          <p:nvPr/>
        </p:nvSpPr>
        <p:spPr>
          <a:xfrm>
            <a:off x="6834438" y="2446543"/>
            <a:ext cx="4814088" cy="1982887"/>
          </a:xfrm>
          <a:prstGeom prst="roundRect">
            <a:avLst>
              <a:gd name="adj" fmla="val 6149"/>
            </a:avLst>
          </a:prstGeom>
          <a:solidFill>
            <a:srgbClr val="09151A">
              <a:alpha val="95000"/>
            </a:srgbClr>
          </a:solidFill>
          <a:ln w="30480">
            <a:solidFill>
              <a:srgbClr val="194A99"/>
            </a:solidFill>
            <a:prstDash val="solid"/>
          </a:ln>
        </p:spPr>
      </p:sp>
      <p:sp>
        <p:nvSpPr>
          <p:cNvPr id="18" name="Shape 2">
            <a:extLst>
              <a:ext uri="{FF2B5EF4-FFF2-40B4-BE49-F238E27FC236}">
                <a16:creationId xmlns:a16="http://schemas.microsoft.com/office/drawing/2014/main" id="{8F729D99-5DDE-42A0-ABD9-F9D965F1E622}"/>
              </a:ext>
            </a:extLst>
          </p:cNvPr>
          <p:cNvSpPr/>
          <p:nvPr/>
        </p:nvSpPr>
        <p:spPr>
          <a:xfrm>
            <a:off x="6809037" y="2446543"/>
            <a:ext cx="101600" cy="1982887"/>
          </a:xfrm>
          <a:prstGeom prst="roundRect">
            <a:avLst>
              <a:gd name="adj" fmla="val 75627"/>
            </a:avLst>
          </a:prstGeom>
          <a:solidFill>
            <a:srgbClr val="609DFF"/>
          </a:solidFill>
          <a:ln/>
        </p:spPr>
      </p:sp>
      <p:sp>
        <p:nvSpPr>
          <p:cNvPr id="19" name="Text 3">
            <a:extLst>
              <a:ext uri="{FF2B5EF4-FFF2-40B4-BE49-F238E27FC236}">
                <a16:creationId xmlns:a16="http://schemas.microsoft.com/office/drawing/2014/main" id="{A4A8616C-0155-4B5F-8C85-8964D59E2FBD}"/>
              </a:ext>
            </a:extLst>
          </p:cNvPr>
          <p:cNvSpPr/>
          <p:nvPr/>
        </p:nvSpPr>
        <p:spPr>
          <a:xfrm>
            <a:off x="7118898" y="2654803"/>
            <a:ext cx="4370130" cy="571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917"/>
              </a:lnSpc>
            </a:pPr>
            <a:r>
              <a:rPr lang="en-US" sz="2800" dirty="0" err="1">
                <a:solidFill>
                  <a:srgbClr val="F5F0F0"/>
                </a:solidFill>
                <a:ea typeface="Merriweather" pitchFamily="34" charset="-122"/>
                <a:cs typeface="Merriweather" pitchFamily="34" charset="-120"/>
              </a:rPr>
              <a:t>Модель</a:t>
            </a:r>
            <a:r>
              <a:rPr lang="en-US" sz="2800" dirty="0">
                <a:solidFill>
                  <a:srgbClr val="F5F0F0"/>
                </a:solidFill>
                <a:ea typeface="Merriweather" pitchFamily="34" charset="-122"/>
                <a:cs typeface="Merriweather" pitchFamily="34" charset="-120"/>
              </a:rPr>
              <a:t> </a:t>
            </a:r>
            <a:r>
              <a:rPr lang="en-US" sz="2800" dirty="0" err="1">
                <a:solidFill>
                  <a:srgbClr val="F5F0F0"/>
                </a:solidFill>
                <a:ea typeface="Merriweather" pitchFamily="34" charset="-122"/>
                <a:cs typeface="Merriweather" pitchFamily="34" charset="-120"/>
              </a:rPr>
              <a:t>монетизации</a:t>
            </a:r>
            <a:endParaRPr lang="en-US" sz="2800" dirty="0"/>
          </a:p>
        </p:txBody>
      </p:sp>
      <p:sp>
        <p:nvSpPr>
          <p:cNvPr id="20" name="Text 4">
            <a:extLst>
              <a:ext uri="{FF2B5EF4-FFF2-40B4-BE49-F238E27FC236}">
                <a16:creationId xmlns:a16="http://schemas.microsoft.com/office/drawing/2014/main" id="{A10D8B92-20A8-467F-BC89-D6C453C534D5}"/>
              </a:ext>
            </a:extLst>
          </p:cNvPr>
          <p:cNvSpPr/>
          <p:nvPr/>
        </p:nvSpPr>
        <p:spPr>
          <a:xfrm>
            <a:off x="7118897" y="3336237"/>
            <a:ext cx="4400317" cy="5853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625"/>
              </a:lnSpc>
            </a:pPr>
            <a:r>
              <a:rPr lang="en-US" sz="1800" dirty="0" err="1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Компания</a:t>
            </a:r>
            <a:r>
              <a:rPr lang="en-US" sz="1800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 </a:t>
            </a:r>
            <a:r>
              <a:rPr lang="en-US" sz="1800" dirty="0" err="1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платит</a:t>
            </a:r>
            <a:r>
              <a:rPr lang="en-US" sz="1800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 60 000 ₽ </a:t>
            </a:r>
            <a:r>
              <a:rPr lang="en-US" sz="1800" dirty="0" err="1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только</a:t>
            </a:r>
            <a:r>
              <a:rPr lang="en-US" sz="1800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 </a:t>
            </a:r>
            <a:r>
              <a:rPr lang="en-US" sz="1800" dirty="0" err="1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за</a:t>
            </a:r>
            <a:r>
              <a:rPr lang="en-US" sz="1800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 </a:t>
            </a:r>
            <a:r>
              <a:rPr lang="en-US" sz="1800" dirty="0" err="1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успешное</a:t>
            </a:r>
            <a:r>
              <a:rPr lang="en-US" sz="1800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 </a:t>
            </a:r>
            <a:r>
              <a:rPr lang="en-US" sz="1800" dirty="0" err="1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закрытие</a:t>
            </a:r>
            <a:r>
              <a:rPr lang="en-US" sz="1800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 </a:t>
            </a:r>
            <a:r>
              <a:rPr lang="en-US" sz="1800" dirty="0" err="1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вакансии</a:t>
            </a:r>
            <a:r>
              <a:rPr lang="en-US" sz="1800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.</a:t>
            </a:r>
            <a:endParaRPr lang="ru-RU" sz="1800" dirty="0">
              <a:solidFill>
                <a:srgbClr val="E2E6E9"/>
              </a:solidFill>
              <a:ea typeface="Merriweather" pitchFamily="34" charset="-122"/>
              <a:cs typeface="Merriweather" pitchFamily="34" charset="-120"/>
            </a:endParaRPr>
          </a:p>
          <a:p>
            <a:pPr>
              <a:lnSpc>
                <a:spcPts val="1625"/>
              </a:lnSpc>
            </a:pPr>
            <a:r>
              <a:rPr lang="en-US" sz="1800" dirty="0" err="1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Доступна</a:t>
            </a:r>
            <a:r>
              <a:rPr lang="en-US" sz="1800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 </a:t>
            </a:r>
            <a:r>
              <a:rPr lang="en-US" sz="1800" dirty="0" err="1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подписка</a:t>
            </a:r>
            <a:r>
              <a:rPr lang="en-US" sz="1800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 с </a:t>
            </a:r>
            <a:r>
              <a:rPr lang="en-US" sz="1800" dirty="0" err="1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расширенным</a:t>
            </a:r>
            <a:r>
              <a:rPr lang="en-US" sz="1800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 </a:t>
            </a:r>
            <a:r>
              <a:rPr lang="en-US" sz="1800" dirty="0" err="1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функционалом</a:t>
            </a:r>
            <a:r>
              <a:rPr lang="en-US" sz="1800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.</a:t>
            </a:r>
            <a:endParaRPr lang="en-US" sz="1800" dirty="0"/>
          </a:p>
          <a:p>
            <a:pPr>
              <a:lnSpc>
                <a:spcPts val="1625"/>
              </a:lnSpc>
            </a:pPr>
            <a:endParaRPr lang="en-US" sz="1800" dirty="0"/>
          </a:p>
        </p:txBody>
      </p:sp>
      <p:pic>
        <p:nvPicPr>
          <p:cNvPr id="21" name="Image 0" descr="preencoded.png">
            <a:extLst>
              <a:ext uri="{FF2B5EF4-FFF2-40B4-BE49-F238E27FC236}">
                <a16:creationId xmlns:a16="http://schemas.microsoft.com/office/drawing/2014/main" id="{140E70E1-744F-497C-8CC5-C3F0B610CF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3809" y="1137683"/>
            <a:ext cx="1972072" cy="1972072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8BCF839-B6E9-4312-B294-13FD1871F963}"/>
              </a:ext>
            </a:extLst>
          </p:cNvPr>
          <p:cNvSpPr txBox="1"/>
          <p:nvPr/>
        </p:nvSpPr>
        <p:spPr>
          <a:xfrm>
            <a:off x="2458988" y="3346567"/>
            <a:ext cx="6097604" cy="340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625"/>
              </a:lnSpc>
            </a:pPr>
            <a:r>
              <a:rPr lang="en-US" sz="2800" dirty="0">
                <a:solidFill>
                  <a:srgbClr val="E2E6E9"/>
                </a:solidFill>
              </a:rPr>
              <a:t>SAM</a:t>
            </a:r>
            <a:endParaRPr lang="en-US" sz="28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20C7B5E-AA2F-4E38-9965-DE60FC0EFACC}"/>
              </a:ext>
            </a:extLst>
          </p:cNvPr>
          <p:cNvSpPr txBox="1"/>
          <p:nvPr/>
        </p:nvSpPr>
        <p:spPr>
          <a:xfrm>
            <a:off x="4457899" y="1887958"/>
            <a:ext cx="1972072" cy="4033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583"/>
              </a:lnSpc>
            </a:pPr>
            <a:r>
              <a:rPr lang="en-US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 </a:t>
            </a:r>
            <a:r>
              <a:rPr lang="ru-RU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73</a:t>
            </a:r>
            <a:r>
              <a:rPr lang="en-US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 </a:t>
            </a:r>
            <a:r>
              <a:rPr lang="en-US" dirty="0" err="1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млрд</a:t>
            </a:r>
            <a:r>
              <a:rPr lang="en-US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 ₽</a:t>
            </a:r>
            <a:endParaRPr lang="en-US" dirty="0"/>
          </a:p>
        </p:txBody>
      </p:sp>
      <p:pic>
        <p:nvPicPr>
          <p:cNvPr id="24" name="Image 0" descr="preencoded.png">
            <a:extLst>
              <a:ext uri="{FF2B5EF4-FFF2-40B4-BE49-F238E27FC236}">
                <a16:creationId xmlns:a16="http://schemas.microsoft.com/office/drawing/2014/main" id="{36E14635-48E6-4030-8592-CC2D2DF515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807" y="3831360"/>
            <a:ext cx="1972072" cy="1972072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4A20F2BA-F59B-4D12-9686-D77D9BF5F36E}"/>
              </a:ext>
            </a:extLst>
          </p:cNvPr>
          <p:cNvSpPr txBox="1"/>
          <p:nvPr/>
        </p:nvSpPr>
        <p:spPr>
          <a:xfrm>
            <a:off x="-1041935" y="4616272"/>
            <a:ext cx="6097604" cy="4033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583"/>
              </a:lnSpc>
            </a:pPr>
            <a:r>
              <a:rPr lang="en-US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 16 </a:t>
            </a:r>
            <a:r>
              <a:rPr lang="en-US" dirty="0" err="1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млрд</a:t>
            </a:r>
            <a:r>
              <a:rPr lang="en-US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 ₽</a:t>
            </a:r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5C878C3-614F-420E-BC2E-0C825E77BDAA}"/>
              </a:ext>
            </a:extLst>
          </p:cNvPr>
          <p:cNvSpPr txBox="1"/>
          <p:nvPr/>
        </p:nvSpPr>
        <p:spPr>
          <a:xfrm>
            <a:off x="-1231142" y="5886556"/>
            <a:ext cx="6617368" cy="340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625"/>
              </a:lnSpc>
            </a:pPr>
            <a:r>
              <a:rPr lang="en-US" sz="2800" dirty="0">
                <a:solidFill>
                  <a:srgbClr val="E2E6E9"/>
                </a:solidFill>
              </a:rPr>
              <a:t>SOM</a:t>
            </a:r>
            <a:endParaRPr lang="en-US" sz="2800" dirty="0"/>
          </a:p>
        </p:txBody>
      </p:sp>
      <p:pic>
        <p:nvPicPr>
          <p:cNvPr id="29" name="Image 0" descr="preencoded.png">
            <a:extLst>
              <a:ext uri="{FF2B5EF4-FFF2-40B4-BE49-F238E27FC236}">
                <a16:creationId xmlns:a16="http://schemas.microsoft.com/office/drawing/2014/main" id="{28C9CC80-9070-4AF2-B1E0-0977231A25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3810" y="3826981"/>
            <a:ext cx="1972072" cy="1972072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E977258F-F87E-4A8B-87DC-15E2BB316907}"/>
              </a:ext>
            </a:extLst>
          </p:cNvPr>
          <p:cNvSpPr txBox="1"/>
          <p:nvPr/>
        </p:nvSpPr>
        <p:spPr>
          <a:xfrm>
            <a:off x="4285603" y="4594431"/>
            <a:ext cx="2428483" cy="4371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583"/>
              </a:lnSpc>
            </a:pPr>
            <a:r>
              <a:rPr lang="en-US" sz="2800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 24 </a:t>
            </a:r>
            <a:r>
              <a:rPr lang="en-US" sz="2800" dirty="0" err="1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мл</a:t>
            </a:r>
            <a:r>
              <a:rPr lang="ru-RU" sz="2800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н</a:t>
            </a:r>
            <a:r>
              <a:rPr lang="en-US" sz="2800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 ₽</a:t>
            </a:r>
            <a:endParaRPr lang="en-US" sz="28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2961B26-7AE3-4D13-8C04-16A1DCE2A767}"/>
              </a:ext>
            </a:extLst>
          </p:cNvPr>
          <p:cNvSpPr txBox="1"/>
          <p:nvPr/>
        </p:nvSpPr>
        <p:spPr>
          <a:xfrm>
            <a:off x="3299011" y="5880432"/>
            <a:ext cx="4401671" cy="340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625"/>
              </a:lnSpc>
            </a:pPr>
            <a:r>
              <a:rPr lang="ru-RU" sz="2800" dirty="0">
                <a:solidFill>
                  <a:srgbClr val="09EB54"/>
                </a:solidFill>
              </a:rPr>
              <a:t>Наша цель</a:t>
            </a:r>
            <a:endParaRPr lang="en-US" sz="2800" dirty="0">
              <a:solidFill>
                <a:srgbClr val="09EB54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40259" y="503039"/>
            <a:ext cx="9570541" cy="5716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500"/>
              </a:lnSpc>
            </a:pPr>
            <a:r>
              <a:rPr lang="en-US" sz="3583" dirty="0" err="1">
                <a:solidFill>
                  <a:srgbClr val="F5F0F0"/>
                </a:solidFill>
                <a:ea typeface="Merriweather" pitchFamily="34" charset="-122"/>
                <a:cs typeface="Merriweather" pitchFamily="34" charset="-120"/>
              </a:rPr>
              <a:t>Экономика</a:t>
            </a:r>
            <a:r>
              <a:rPr lang="en-US" sz="3583" dirty="0">
                <a:solidFill>
                  <a:srgbClr val="F5F0F0"/>
                </a:solidFill>
                <a:ea typeface="Merriweather" pitchFamily="34" charset="-122"/>
                <a:cs typeface="Merriweather" pitchFamily="34" charset="-120"/>
              </a:rPr>
              <a:t>, </a:t>
            </a:r>
            <a:r>
              <a:rPr lang="ru-RU" sz="3583" dirty="0">
                <a:solidFill>
                  <a:srgbClr val="F5F0F0"/>
                </a:solidFill>
                <a:ea typeface="Merriweather" pitchFamily="34" charset="-122"/>
                <a:cs typeface="Merriweather" pitchFamily="34" charset="-120"/>
              </a:rPr>
              <a:t>доходы и расходы</a:t>
            </a:r>
            <a:endParaRPr lang="en-US" sz="3583" dirty="0"/>
          </a:p>
        </p:txBody>
      </p:sp>
      <p:sp>
        <p:nvSpPr>
          <p:cNvPr id="4" name="Shape 1"/>
          <p:cNvSpPr/>
          <p:nvPr/>
        </p:nvSpPr>
        <p:spPr>
          <a:xfrm>
            <a:off x="665660" y="1920767"/>
            <a:ext cx="4400317" cy="1982888"/>
          </a:xfrm>
          <a:prstGeom prst="roundRect">
            <a:avLst>
              <a:gd name="adj" fmla="val 6149"/>
            </a:avLst>
          </a:prstGeom>
          <a:solidFill>
            <a:srgbClr val="09151A">
              <a:alpha val="95000"/>
            </a:srgbClr>
          </a:solidFill>
          <a:ln w="30480">
            <a:solidFill>
              <a:srgbClr val="194A99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48000" y="1920772"/>
            <a:ext cx="101600" cy="2024601"/>
          </a:xfrm>
          <a:prstGeom prst="roundRect">
            <a:avLst>
              <a:gd name="adj" fmla="val 75627"/>
            </a:avLst>
          </a:prstGeom>
          <a:solidFill>
            <a:srgbClr val="609DFF"/>
          </a:solidFill>
          <a:ln/>
        </p:spPr>
      </p:sp>
      <p:sp>
        <p:nvSpPr>
          <p:cNvPr id="6" name="Text 3"/>
          <p:cNvSpPr/>
          <p:nvPr/>
        </p:nvSpPr>
        <p:spPr>
          <a:xfrm>
            <a:off x="950120" y="2129036"/>
            <a:ext cx="3919650" cy="571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250"/>
              </a:lnSpc>
            </a:pPr>
            <a:r>
              <a:rPr lang="ru-RU" sz="2400" dirty="0">
                <a:solidFill>
                  <a:srgbClr val="E2E6E9"/>
                </a:solidFill>
              </a:rPr>
              <a:t>Структура расходов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910646" y="2242580"/>
            <a:ext cx="3365520" cy="2018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292"/>
              </a:lnSpc>
            </a:pPr>
            <a:endParaRPr lang="en-US" sz="1600" dirty="0">
              <a:solidFill>
                <a:srgbClr val="E2E6E9"/>
              </a:solidFill>
              <a:ea typeface="Merriweather" pitchFamily="34" charset="-122"/>
              <a:cs typeface="Merriweather" pitchFamily="34" charset="-120"/>
            </a:endParaRPr>
          </a:p>
          <a:p>
            <a:pPr marL="285750" indent="-285750">
              <a:lnSpc>
                <a:spcPts val="2292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ФОТ  66%</a:t>
            </a:r>
          </a:p>
          <a:p>
            <a:pPr marL="285750" indent="-285750">
              <a:lnSpc>
                <a:spcPts val="2292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Инфраструктура  14%</a:t>
            </a:r>
          </a:p>
          <a:p>
            <a:pPr marL="285750" indent="-285750">
              <a:lnSpc>
                <a:spcPts val="2292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Продвижение  10%</a:t>
            </a:r>
          </a:p>
          <a:p>
            <a:pPr marL="285750" indent="-285750">
              <a:lnSpc>
                <a:spcPts val="2292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Прочие  10%</a:t>
            </a:r>
            <a:endParaRPr lang="en-US" sz="2000" dirty="0">
              <a:solidFill>
                <a:srgbClr val="E2E6E9"/>
              </a:solidFill>
              <a:ea typeface="Merriweather" pitchFamily="34" charset="-122"/>
              <a:cs typeface="Merriweather" pitchFamily="34" charset="-120"/>
            </a:endParaRPr>
          </a:p>
          <a:p>
            <a:pPr>
              <a:lnSpc>
                <a:spcPts val="2292"/>
              </a:lnSpc>
            </a:pPr>
            <a:endParaRPr lang="en-US" sz="1600" dirty="0">
              <a:solidFill>
                <a:srgbClr val="E2E6E9"/>
              </a:solidFill>
              <a:ea typeface="Merriweather" pitchFamily="34" charset="-122"/>
              <a:cs typeface="Merriweather" pitchFamily="34" charset="-120"/>
            </a:endParaRPr>
          </a:p>
          <a:p>
            <a:pPr>
              <a:lnSpc>
                <a:spcPts val="2292"/>
              </a:lnSpc>
            </a:pPr>
            <a:r>
              <a:rPr lang="en-US" sz="1600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 </a:t>
            </a:r>
            <a:endParaRPr lang="en-US" sz="1600" dirty="0"/>
          </a:p>
        </p:txBody>
      </p:sp>
      <p:sp>
        <p:nvSpPr>
          <p:cNvPr id="32" name="Shape 1">
            <a:extLst>
              <a:ext uri="{FF2B5EF4-FFF2-40B4-BE49-F238E27FC236}">
                <a16:creationId xmlns:a16="http://schemas.microsoft.com/office/drawing/2014/main" id="{6A2C5B1A-3288-4630-A6C6-9BAD7733A62D}"/>
              </a:ext>
            </a:extLst>
          </p:cNvPr>
          <p:cNvSpPr/>
          <p:nvPr/>
        </p:nvSpPr>
        <p:spPr>
          <a:xfrm>
            <a:off x="6621980" y="2884204"/>
            <a:ext cx="5023173" cy="2156744"/>
          </a:xfrm>
          <a:prstGeom prst="roundRect">
            <a:avLst>
              <a:gd name="adj" fmla="val 6149"/>
            </a:avLst>
          </a:prstGeom>
          <a:solidFill>
            <a:srgbClr val="09151A">
              <a:alpha val="95000"/>
            </a:srgbClr>
          </a:solidFill>
          <a:ln w="30480">
            <a:solidFill>
              <a:srgbClr val="194A99"/>
            </a:solidFill>
            <a:prstDash val="solid"/>
          </a:ln>
        </p:spPr>
      </p:sp>
      <p:sp>
        <p:nvSpPr>
          <p:cNvPr id="33" name="Shape 2">
            <a:extLst>
              <a:ext uri="{FF2B5EF4-FFF2-40B4-BE49-F238E27FC236}">
                <a16:creationId xmlns:a16="http://schemas.microsoft.com/office/drawing/2014/main" id="{3DC1B143-E8BB-4944-8DA0-FEE35ECE1DF5}"/>
              </a:ext>
            </a:extLst>
          </p:cNvPr>
          <p:cNvSpPr/>
          <p:nvPr/>
        </p:nvSpPr>
        <p:spPr>
          <a:xfrm>
            <a:off x="6614942" y="2884209"/>
            <a:ext cx="99623" cy="2156739"/>
          </a:xfrm>
          <a:prstGeom prst="roundRect">
            <a:avLst>
              <a:gd name="adj" fmla="val 75627"/>
            </a:avLst>
          </a:prstGeom>
          <a:solidFill>
            <a:srgbClr val="609DFF"/>
          </a:solidFill>
          <a:ln/>
        </p:spPr>
      </p:sp>
      <p:sp>
        <p:nvSpPr>
          <p:cNvPr id="34" name="Text 3">
            <a:extLst>
              <a:ext uri="{FF2B5EF4-FFF2-40B4-BE49-F238E27FC236}">
                <a16:creationId xmlns:a16="http://schemas.microsoft.com/office/drawing/2014/main" id="{7D0AC72E-55C8-40B4-BFA6-959BA5B87379}"/>
              </a:ext>
            </a:extLst>
          </p:cNvPr>
          <p:cNvSpPr/>
          <p:nvPr/>
        </p:nvSpPr>
        <p:spPr>
          <a:xfrm>
            <a:off x="6906440" y="3092473"/>
            <a:ext cx="3919650" cy="571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250"/>
              </a:lnSpc>
            </a:pPr>
            <a:r>
              <a:rPr lang="ru-RU" sz="2400" dirty="0">
                <a:solidFill>
                  <a:srgbClr val="E2E6E9"/>
                </a:solidFill>
              </a:rPr>
              <a:t>Структура доходов</a:t>
            </a:r>
            <a:endParaRPr lang="en-US" sz="2400" dirty="0"/>
          </a:p>
        </p:txBody>
      </p:sp>
      <p:sp>
        <p:nvSpPr>
          <p:cNvPr id="35" name="Text 4">
            <a:extLst>
              <a:ext uri="{FF2B5EF4-FFF2-40B4-BE49-F238E27FC236}">
                <a16:creationId xmlns:a16="http://schemas.microsoft.com/office/drawing/2014/main" id="{D15ACC59-9951-49A2-BD99-DD92D845AA58}"/>
              </a:ext>
            </a:extLst>
          </p:cNvPr>
          <p:cNvSpPr/>
          <p:nvPr/>
        </p:nvSpPr>
        <p:spPr>
          <a:xfrm>
            <a:off x="6866965" y="3118659"/>
            <a:ext cx="4400317" cy="2906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292"/>
              </a:lnSpc>
            </a:pPr>
            <a:endParaRPr lang="en-US" sz="1600" dirty="0">
              <a:solidFill>
                <a:srgbClr val="E2E6E9"/>
              </a:solidFill>
              <a:ea typeface="Merriweather" pitchFamily="34" charset="-122"/>
              <a:cs typeface="Merriweather" pitchFamily="34" charset="-120"/>
            </a:endParaRPr>
          </a:p>
          <a:p>
            <a:pPr marL="285750" indent="-285750">
              <a:lnSpc>
                <a:spcPts val="2292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Закрытие вакансий (</a:t>
            </a:r>
            <a:r>
              <a:rPr lang="ru-RU" sz="2000" dirty="0" err="1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pay-per-hire</a:t>
            </a:r>
            <a:r>
              <a:rPr lang="ru-RU" sz="2000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) - 44%</a:t>
            </a:r>
          </a:p>
          <a:p>
            <a:pPr marL="285750" indent="-285750">
              <a:lnSpc>
                <a:spcPts val="2292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Подписка PRO - 18%</a:t>
            </a:r>
          </a:p>
          <a:p>
            <a:pPr marL="285750" indent="-285750">
              <a:lnSpc>
                <a:spcPts val="2292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Подписка CORP - 12%</a:t>
            </a:r>
          </a:p>
          <a:p>
            <a:pPr marL="285750" indent="-285750">
              <a:lnSpc>
                <a:spcPts val="2292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Подписка BASIC  - 7%</a:t>
            </a:r>
            <a:r>
              <a:rPr lang="en-US" sz="2000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 </a:t>
            </a:r>
            <a:endParaRPr lang="en-US" sz="2000" dirty="0"/>
          </a:p>
        </p:txBody>
      </p:sp>
      <p:sp>
        <p:nvSpPr>
          <p:cNvPr id="36" name="Shape 1">
            <a:extLst>
              <a:ext uri="{FF2B5EF4-FFF2-40B4-BE49-F238E27FC236}">
                <a16:creationId xmlns:a16="http://schemas.microsoft.com/office/drawing/2014/main" id="{4056D44C-D885-4F45-BC6A-5DA232403668}"/>
              </a:ext>
            </a:extLst>
          </p:cNvPr>
          <p:cNvSpPr/>
          <p:nvPr/>
        </p:nvSpPr>
        <p:spPr>
          <a:xfrm>
            <a:off x="614859" y="4260990"/>
            <a:ext cx="4451118" cy="1764605"/>
          </a:xfrm>
          <a:prstGeom prst="roundRect">
            <a:avLst>
              <a:gd name="adj" fmla="val 6149"/>
            </a:avLst>
          </a:prstGeom>
          <a:solidFill>
            <a:srgbClr val="09151A">
              <a:alpha val="95000"/>
            </a:srgbClr>
          </a:solidFill>
          <a:ln w="30480">
            <a:solidFill>
              <a:srgbClr val="194A99"/>
            </a:solidFill>
            <a:prstDash val="solid"/>
          </a:ln>
        </p:spPr>
      </p:sp>
      <p:sp>
        <p:nvSpPr>
          <p:cNvPr id="37" name="Shape 2">
            <a:extLst>
              <a:ext uri="{FF2B5EF4-FFF2-40B4-BE49-F238E27FC236}">
                <a16:creationId xmlns:a16="http://schemas.microsoft.com/office/drawing/2014/main" id="{131114F5-14EF-44A4-B2CF-D931EA207132}"/>
              </a:ext>
            </a:extLst>
          </p:cNvPr>
          <p:cNvSpPr/>
          <p:nvPr/>
        </p:nvSpPr>
        <p:spPr>
          <a:xfrm>
            <a:off x="614858" y="4260992"/>
            <a:ext cx="134742" cy="1764603"/>
          </a:xfrm>
          <a:prstGeom prst="roundRect">
            <a:avLst>
              <a:gd name="adj" fmla="val 75627"/>
            </a:avLst>
          </a:prstGeom>
          <a:solidFill>
            <a:srgbClr val="609DFF"/>
          </a:solidFill>
          <a:ln/>
        </p:spPr>
      </p:sp>
      <p:sp>
        <p:nvSpPr>
          <p:cNvPr id="38" name="Text 3">
            <a:extLst>
              <a:ext uri="{FF2B5EF4-FFF2-40B4-BE49-F238E27FC236}">
                <a16:creationId xmlns:a16="http://schemas.microsoft.com/office/drawing/2014/main" id="{D994021B-7CEA-4B57-902B-34CBC0A26DB0}"/>
              </a:ext>
            </a:extLst>
          </p:cNvPr>
          <p:cNvSpPr/>
          <p:nvPr/>
        </p:nvSpPr>
        <p:spPr>
          <a:xfrm>
            <a:off x="924718" y="4469250"/>
            <a:ext cx="4400317" cy="571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250"/>
              </a:lnSpc>
            </a:pPr>
            <a:r>
              <a:rPr lang="ru-RU" sz="2400" dirty="0">
                <a:solidFill>
                  <a:srgbClr val="E2E6E9"/>
                </a:solidFill>
              </a:rPr>
              <a:t>Точка безубыточности </a:t>
            </a:r>
            <a:endParaRPr lang="en-US" sz="2400" dirty="0"/>
          </a:p>
        </p:txBody>
      </p:sp>
      <p:sp>
        <p:nvSpPr>
          <p:cNvPr id="39" name="Text 4">
            <a:extLst>
              <a:ext uri="{FF2B5EF4-FFF2-40B4-BE49-F238E27FC236}">
                <a16:creationId xmlns:a16="http://schemas.microsoft.com/office/drawing/2014/main" id="{E88E61DC-87C9-4CCE-BCDE-CE4BF07099A2}"/>
              </a:ext>
            </a:extLst>
          </p:cNvPr>
          <p:cNvSpPr/>
          <p:nvPr/>
        </p:nvSpPr>
        <p:spPr>
          <a:xfrm>
            <a:off x="950121" y="4908810"/>
            <a:ext cx="4034256" cy="5853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292"/>
              </a:lnSpc>
            </a:pPr>
            <a:r>
              <a:rPr lang="ru-RU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Выход в операционный плюс — 3,5–4 года. 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70223" y="529729"/>
            <a:ext cx="5031681" cy="5983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708"/>
              </a:lnSpc>
            </a:pPr>
            <a:r>
              <a:rPr lang="en-US" sz="3750" dirty="0" err="1">
                <a:solidFill>
                  <a:srgbClr val="F5F0F0"/>
                </a:solidFill>
                <a:ea typeface="Merriweather" pitchFamily="34" charset="-122"/>
                <a:cs typeface="Merriweather" pitchFamily="34" charset="-120"/>
              </a:rPr>
              <a:t>Конкурент</a:t>
            </a:r>
            <a:r>
              <a:rPr lang="ru-RU" sz="3750" dirty="0">
                <a:solidFill>
                  <a:srgbClr val="F5F0F0"/>
                </a:solidFill>
                <a:ea typeface="Merriweather" pitchFamily="34" charset="-122"/>
                <a:cs typeface="Merriweather" pitchFamily="34" charset="-120"/>
              </a:rPr>
              <a:t>ы</a:t>
            </a:r>
            <a:endParaRPr lang="en-US" sz="3750" dirty="0"/>
          </a:p>
        </p:txBody>
      </p:sp>
      <p:sp>
        <p:nvSpPr>
          <p:cNvPr id="9" name="Shape 7"/>
          <p:cNvSpPr/>
          <p:nvPr/>
        </p:nvSpPr>
        <p:spPr>
          <a:xfrm>
            <a:off x="676573" y="2372718"/>
            <a:ext cx="10838855" cy="855266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676573" y="4083249"/>
            <a:ext cx="10838855" cy="1161653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8BE85E39-662F-4481-AC6A-D395E8DED1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6676800"/>
              </p:ext>
            </p:extLst>
          </p:nvPr>
        </p:nvGraphicFramePr>
        <p:xfrm>
          <a:off x="670223" y="1332077"/>
          <a:ext cx="11249130" cy="5184223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2249826">
                  <a:extLst>
                    <a:ext uri="{9D8B030D-6E8A-4147-A177-3AD203B41FA5}">
                      <a16:colId xmlns:a16="http://schemas.microsoft.com/office/drawing/2014/main" val="942447924"/>
                    </a:ext>
                  </a:extLst>
                </a:gridCol>
                <a:gridCol w="2249826">
                  <a:extLst>
                    <a:ext uri="{9D8B030D-6E8A-4147-A177-3AD203B41FA5}">
                      <a16:colId xmlns:a16="http://schemas.microsoft.com/office/drawing/2014/main" val="2828193468"/>
                    </a:ext>
                  </a:extLst>
                </a:gridCol>
                <a:gridCol w="2249826">
                  <a:extLst>
                    <a:ext uri="{9D8B030D-6E8A-4147-A177-3AD203B41FA5}">
                      <a16:colId xmlns:a16="http://schemas.microsoft.com/office/drawing/2014/main" val="4108422403"/>
                    </a:ext>
                  </a:extLst>
                </a:gridCol>
                <a:gridCol w="2249826">
                  <a:extLst>
                    <a:ext uri="{9D8B030D-6E8A-4147-A177-3AD203B41FA5}">
                      <a16:colId xmlns:a16="http://schemas.microsoft.com/office/drawing/2014/main" val="4288572013"/>
                    </a:ext>
                  </a:extLst>
                </a:gridCol>
                <a:gridCol w="2249826">
                  <a:extLst>
                    <a:ext uri="{9D8B030D-6E8A-4147-A177-3AD203B41FA5}">
                      <a16:colId xmlns:a16="http://schemas.microsoft.com/office/drawing/2014/main" val="1580982366"/>
                    </a:ext>
                  </a:extLst>
                </a:gridCol>
              </a:tblGrid>
              <a:tr h="1152872">
                <a:tc>
                  <a:txBody>
                    <a:bodyPr/>
                    <a:lstStyle/>
                    <a:p>
                      <a:endParaRPr lang="ru-RU" dirty="0">
                        <a:latin typeface="+mn-lt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latin typeface="+mn-lt"/>
                        </a:rPr>
                        <a:t>Глубокий анализ резюме (откликов)</a:t>
                      </a: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latin typeface="+mn-lt"/>
                        </a:rPr>
                        <a:t>Активный 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latin typeface="+mn-lt"/>
                        </a:rPr>
                        <a:t>target 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  <a:latin typeface="+mn-lt"/>
                        </a:rPr>
                        <a:t>и кроссплатформенный поиск</a:t>
                      </a: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latin typeface="+mn-lt"/>
                        </a:rPr>
                        <a:t>Работа со сложными вакансиями</a:t>
                      </a: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latin typeface="+mn-lt"/>
                        </a:rPr>
                        <a:t>Автоматизация процесса</a:t>
                      </a:r>
                    </a:p>
                    <a:p>
                      <a:endParaRPr lang="ru-RU" dirty="0">
                        <a:latin typeface="+mn-lt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6130143"/>
                  </a:ext>
                </a:extLst>
              </a:tr>
              <a:tr h="500950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09EB54"/>
                          </a:solidFill>
                          <a:latin typeface="+mn-lt"/>
                        </a:rPr>
                        <a:t>AUTOHIRE</a:t>
                      </a:r>
                      <a:endParaRPr lang="ru-RU" sz="2400" b="1" dirty="0">
                        <a:solidFill>
                          <a:srgbClr val="09EB54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+mn-lt"/>
                          <a:ea typeface="Merriweather" pitchFamily="34" charset="-122"/>
                          <a:cs typeface="Merriweather" pitchFamily="34" charset="-120"/>
                        </a:rPr>
                        <a:t>✅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+mn-lt"/>
                          <a:ea typeface="Merriweather" pitchFamily="34" charset="-122"/>
                          <a:cs typeface="Merriweather" pitchFamily="34" charset="-120"/>
                        </a:rPr>
                        <a:t>✅</a:t>
                      </a:r>
                      <a:endParaRPr lang="en-US" sz="1800" b="1" dirty="0">
                        <a:latin typeface="+mn-lt"/>
                      </a:endParaRPr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+mn-lt"/>
                          <a:ea typeface="Merriweather" pitchFamily="34" charset="-122"/>
                          <a:cs typeface="Merriweather" pitchFamily="34" charset="-120"/>
                        </a:rPr>
                        <a:t>✅</a:t>
                      </a:r>
                      <a:endParaRPr lang="en-US" sz="1800" b="1" dirty="0">
                        <a:latin typeface="+mn-lt"/>
                      </a:endParaRPr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+mn-lt"/>
                          <a:ea typeface="Merriweather" pitchFamily="34" charset="-122"/>
                          <a:cs typeface="Merriweather" pitchFamily="34" charset="-120"/>
                        </a:rPr>
                        <a:t>✅</a:t>
                      </a:r>
                      <a:endParaRPr lang="en-US" sz="1800" b="1" dirty="0">
                        <a:latin typeface="+mn-lt"/>
                      </a:endParaRPr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9091901"/>
                  </a:ext>
                </a:extLst>
              </a:tr>
              <a:tr h="52470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/>
                          </a:solidFill>
                          <a:latin typeface="+mn-lt"/>
                        </a:rPr>
                        <a:t>Garmony.ai</a:t>
                      </a:r>
                      <a:endParaRPr lang="ru-RU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+mn-lt"/>
                          <a:ea typeface="Merriweather" pitchFamily="34" charset="-122"/>
                          <a:cs typeface="Merriweather" pitchFamily="34" charset="-120"/>
                        </a:rPr>
                        <a:t>❌</a:t>
                      </a:r>
                      <a:endParaRPr lang="en-US" sz="1800" dirty="0">
                        <a:latin typeface="+mn-lt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+mn-lt"/>
                          <a:ea typeface="Merriweather" pitchFamily="34" charset="-122"/>
                          <a:cs typeface="Merriweather" pitchFamily="34" charset="-120"/>
                        </a:rPr>
                        <a:t>❌</a:t>
                      </a:r>
                      <a:endParaRPr lang="en-US" sz="1800" dirty="0">
                        <a:latin typeface="+mn-lt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+mn-lt"/>
                          <a:ea typeface="Merriweather" pitchFamily="34" charset="-122"/>
                          <a:cs typeface="Merriweather" pitchFamily="34" charset="-120"/>
                        </a:rPr>
                        <a:t>❌</a:t>
                      </a:r>
                      <a:endParaRPr lang="en-US" sz="1800" dirty="0">
                        <a:latin typeface="+mn-lt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+mn-lt"/>
                          <a:ea typeface="Merriweather" pitchFamily="34" charset="-122"/>
                          <a:cs typeface="Merriweather" pitchFamily="34" charset="-120"/>
                        </a:rPr>
                        <a:t>✅</a:t>
                      </a:r>
                      <a:endParaRPr lang="en-US" sz="1800" dirty="0">
                        <a:latin typeface="+mn-lt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2543828"/>
                  </a:ext>
                </a:extLst>
              </a:tr>
              <a:tr h="5009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/>
                          </a:solidFill>
                          <a:latin typeface="+mn-lt"/>
                        </a:rPr>
                        <a:t>Skillaz.ru</a:t>
                      </a:r>
                      <a:endParaRPr lang="ru-RU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+mn-lt"/>
                          <a:ea typeface="Merriweather" pitchFamily="34" charset="-122"/>
                          <a:cs typeface="Merriweather" pitchFamily="34" charset="-120"/>
                        </a:rPr>
                        <a:t>❌</a:t>
                      </a:r>
                      <a:endParaRPr lang="en-US" sz="1800" dirty="0">
                        <a:latin typeface="+mn-lt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+mn-lt"/>
                          <a:ea typeface="Merriweather" pitchFamily="34" charset="-122"/>
                          <a:cs typeface="Merriweather" pitchFamily="34" charset="-120"/>
                        </a:rPr>
                        <a:t>❌</a:t>
                      </a:r>
                      <a:endParaRPr lang="en-US" sz="1800" dirty="0">
                        <a:latin typeface="+mn-lt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+mn-lt"/>
                          <a:ea typeface="Merriweather" pitchFamily="34" charset="-122"/>
                          <a:cs typeface="Merriweather" pitchFamily="34" charset="-120"/>
                        </a:rPr>
                        <a:t>❌</a:t>
                      </a:r>
                      <a:endParaRPr lang="en-US" sz="1800" dirty="0">
                        <a:latin typeface="+mn-lt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+mn-lt"/>
                          <a:ea typeface="Merriweather" pitchFamily="34" charset="-122"/>
                          <a:cs typeface="Merriweather" pitchFamily="34" charset="-120"/>
                        </a:rPr>
                        <a:t>✅</a:t>
                      </a:r>
                      <a:endParaRPr lang="en-US" sz="1800" dirty="0">
                        <a:latin typeface="+mn-lt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0521505"/>
                  </a:ext>
                </a:extLst>
              </a:tr>
              <a:tr h="5009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/>
                          </a:solidFill>
                          <a:latin typeface="+mn-lt"/>
                        </a:rPr>
                        <a:t>Huntflow.ru</a:t>
                      </a:r>
                      <a:endParaRPr lang="ru-RU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+mn-lt"/>
                          <a:ea typeface="Merriweather" pitchFamily="34" charset="-122"/>
                          <a:cs typeface="Merriweather" pitchFamily="34" charset="-120"/>
                        </a:rPr>
                        <a:t>❌</a:t>
                      </a:r>
                      <a:endParaRPr lang="en-US" sz="1800" dirty="0">
                        <a:latin typeface="+mn-lt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+mn-lt"/>
                          <a:ea typeface="Merriweather" pitchFamily="34" charset="-122"/>
                          <a:cs typeface="Merriweather" pitchFamily="34" charset="-120"/>
                        </a:rPr>
                        <a:t>❌</a:t>
                      </a:r>
                      <a:endParaRPr lang="en-US" sz="1800" dirty="0">
                        <a:latin typeface="+mn-lt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+mn-lt"/>
                          <a:ea typeface="Merriweather" pitchFamily="34" charset="-122"/>
                          <a:cs typeface="Merriweather" pitchFamily="34" charset="-120"/>
                        </a:rPr>
                        <a:t>❌</a:t>
                      </a:r>
                      <a:endParaRPr lang="en-US" sz="1800" dirty="0">
                        <a:latin typeface="+mn-lt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+mn-lt"/>
                          <a:ea typeface="Merriweather" pitchFamily="34" charset="-122"/>
                          <a:cs typeface="Merriweather" pitchFamily="34" charset="-120"/>
                        </a:rPr>
                        <a:t>✅</a:t>
                      </a:r>
                      <a:endParaRPr lang="en-US" sz="1800" dirty="0">
                        <a:latin typeface="+mn-lt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4938233"/>
                  </a:ext>
                </a:extLst>
              </a:tr>
              <a:tr h="5009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/>
                          </a:solidFill>
                          <a:latin typeface="+mn-lt"/>
                        </a:rPr>
                        <a:t>Recruzo.ru</a:t>
                      </a:r>
                      <a:endParaRPr lang="ru-RU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+mn-lt"/>
                          <a:ea typeface="Merriweather" pitchFamily="34" charset="-122"/>
                          <a:cs typeface="Merriweather" pitchFamily="34" charset="-120"/>
                        </a:rPr>
                        <a:t>❌</a:t>
                      </a:r>
                      <a:endParaRPr lang="en-US" sz="1800" dirty="0">
                        <a:latin typeface="+mn-lt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+mn-lt"/>
                          <a:ea typeface="Merriweather" pitchFamily="34" charset="-122"/>
                          <a:cs typeface="Merriweather" pitchFamily="34" charset="-120"/>
                        </a:rPr>
                        <a:t>❌</a:t>
                      </a:r>
                      <a:endParaRPr lang="en-US" sz="1800" dirty="0">
                        <a:latin typeface="+mn-lt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+mn-lt"/>
                          <a:ea typeface="Merriweather" pitchFamily="34" charset="-122"/>
                          <a:cs typeface="Merriweather" pitchFamily="34" charset="-120"/>
                        </a:rPr>
                        <a:t>❌</a:t>
                      </a:r>
                      <a:endParaRPr lang="en-US" sz="1800" dirty="0">
                        <a:latin typeface="+mn-lt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+mn-lt"/>
                          <a:ea typeface="Merriweather" pitchFamily="34" charset="-122"/>
                          <a:cs typeface="Merriweather" pitchFamily="34" charset="-120"/>
                        </a:rPr>
                        <a:t>✅</a:t>
                      </a:r>
                      <a:endParaRPr lang="en-US" sz="1800" dirty="0">
                        <a:latin typeface="+mn-lt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8127070"/>
                  </a:ext>
                </a:extLst>
              </a:tr>
              <a:tr h="5009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/>
                          </a:solidFill>
                          <a:latin typeface="+mn-lt"/>
                        </a:rPr>
                        <a:t>Potok.io</a:t>
                      </a:r>
                      <a:endParaRPr lang="ru-RU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+mn-lt"/>
                          <a:ea typeface="Merriweather" pitchFamily="34" charset="-122"/>
                          <a:cs typeface="Merriweather" pitchFamily="34" charset="-120"/>
                        </a:rPr>
                        <a:t>❌</a:t>
                      </a:r>
                      <a:endParaRPr lang="en-US" sz="1800" dirty="0">
                        <a:latin typeface="+mn-lt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+mn-lt"/>
                          <a:ea typeface="Merriweather" pitchFamily="34" charset="-122"/>
                          <a:cs typeface="Merriweather" pitchFamily="34" charset="-120"/>
                        </a:rPr>
                        <a:t>❌</a:t>
                      </a:r>
                      <a:endParaRPr lang="en-US" sz="1800" dirty="0">
                        <a:latin typeface="+mn-lt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+mn-lt"/>
                          <a:ea typeface="Merriweather" pitchFamily="34" charset="-122"/>
                          <a:cs typeface="Merriweather" pitchFamily="34" charset="-120"/>
                        </a:rPr>
                        <a:t>❌</a:t>
                      </a:r>
                      <a:endParaRPr lang="en-US" sz="1800" dirty="0">
                        <a:latin typeface="+mn-lt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+mn-lt"/>
                          <a:ea typeface="Merriweather" pitchFamily="34" charset="-122"/>
                          <a:cs typeface="Merriweather" pitchFamily="34" charset="-120"/>
                        </a:rPr>
                        <a:t>✅</a:t>
                      </a:r>
                      <a:endParaRPr lang="en-US" sz="1800" dirty="0">
                        <a:latin typeface="+mn-lt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8014925"/>
                  </a:ext>
                </a:extLst>
              </a:tr>
              <a:tr h="5009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>
                          <a:solidFill>
                            <a:schemeClr val="bg1"/>
                          </a:solidFill>
                          <a:latin typeface="+mn-lt"/>
                        </a:rPr>
                        <a:t>Harver</a:t>
                      </a:r>
                      <a:endParaRPr lang="ru-RU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+mn-lt"/>
                          <a:ea typeface="Merriweather" pitchFamily="34" charset="-122"/>
                          <a:cs typeface="Merriweather" pitchFamily="34" charset="-120"/>
                        </a:rPr>
                        <a:t>❌</a:t>
                      </a:r>
                      <a:endParaRPr lang="en-US" sz="1800" dirty="0">
                        <a:latin typeface="+mn-lt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+mn-lt"/>
                          <a:ea typeface="Merriweather" pitchFamily="34" charset="-122"/>
                          <a:cs typeface="Merriweather" pitchFamily="34" charset="-120"/>
                        </a:rPr>
                        <a:t>❌</a:t>
                      </a:r>
                      <a:endParaRPr lang="en-US" sz="1800" dirty="0">
                        <a:latin typeface="+mn-lt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+mn-lt"/>
                          <a:ea typeface="Merriweather" pitchFamily="34" charset="-122"/>
                          <a:cs typeface="Merriweather" pitchFamily="34" charset="-120"/>
                        </a:rPr>
                        <a:t>❌</a:t>
                      </a:r>
                      <a:endParaRPr lang="en-US" sz="1800" dirty="0">
                        <a:latin typeface="+mn-lt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+mn-lt"/>
                          <a:ea typeface="Merriweather" pitchFamily="34" charset="-122"/>
                          <a:cs typeface="Merriweather" pitchFamily="34" charset="-120"/>
                        </a:rPr>
                        <a:t>✅</a:t>
                      </a:r>
                      <a:endParaRPr lang="en-US" sz="1800" dirty="0">
                        <a:latin typeface="+mn-lt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505793"/>
                  </a:ext>
                </a:extLst>
              </a:tr>
              <a:tr h="5009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>
                          <a:solidFill>
                            <a:schemeClr val="bg1"/>
                          </a:solidFill>
                          <a:latin typeface="+mn-lt"/>
                        </a:rPr>
                        <a:t>Hirevue</a:t>
                      </a:r>
                      <a:endParaRPr lang="ru-RU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+mn-lt"/>
                          <a:ea typeface="Merriweather" pitchFamily="34" charset="-122"/>
                          <a:cs typeface="Merriweather" pitchFamily="34" charset="-120"/>
                        </a:rPr>
                        <a:t>❌</a:t>
                      </a:r>
                      <a:endParaRPr lang="en-US" sz="1800" dirty="0">
                        <a:latin typeface="+mn-lt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+mn-lt"/>
                          <a:ea typeface="Merriweather" pitchFamily="34" charset="-122"/>
                          <a:cs typeface="Merriweather" pitchFamily="34" charset="-120"/>
                        </a:rPr>
                        <a:t>❌</a:t>
                      </a:r>
                      <a:endParaRPr lang="en-US" sz="1800" dirty="0">
                        <a:latin typeface="+mn-lt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+mn-lt"/>
                          <a:ea typeface="Merriweather" pitchFamily="34" charset="-122"/>
                          <a:cs typeface="Merriweather" pitchFamily="34" charset="-120"/>
                        </a:rPr>
                        <a:t>❌</a:t>
                      </a:r>
                      <a:endParaRPr lang="en-US" sz="1800" dirty="0">
                        <a:latin typeface="+mn-lt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+mn-lt"/>
                          <a:ea typeface="Merriweather" pitchFamily="34" charset="-122"/>
                          <a:cs typeface="Merriweather" pitchFamily="34" charset="-120"/>
                        </a:rPr>
                        <a:t>✅</a:t>
                      </a:r>
                      <a:endParaRPr lang="en-US" sz="1800" dirty="0">
                        <a:latin typeface="+mn-lt"/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727012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70223" y="529729"/>
            <a:ext cx="5031681" cy="5983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708"/>
              </a:lnSpc>
            </a:pPr>
            <a:r>
              <a:rPr lang="ru-RU" sz="3750" dirty="0">
                <a:solidFill>
                  <a:srgbClr val="F5F0F0"/>
                </a:solidFill>
                <a:ea typeface="Merriweather" pitchFamily="34" charset="-122"/>
                <a:cs typeface="Merriweather" pitchFamily="34" charset="-120"/>
              </a:rPr>
              <a:t>Косвенные конкуренты</a:t>
            </a:r>
            <a:endParaRPr lang="en-US" sz="3750" dirty="0"/>
          </a:p>
        </p:txBody>
      </p:sp>
      <p:sp>
        <p:nvSpPr>
          <p:cNvPr id="9" name="Shape 7"/>
          <p:cNvSpPr/>
          <p:nvPr/>
        </p:nvSpPr>
        <p:spPr>
          <a:xfrm>
            <a:off x="676573" y="2372718"/>
            <a:ext cx="10838855" cy="855266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676573" y="4083249"/>
            <a:ext cx="10838855" cy="1161653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id="{253D72E4-866C-4984-BDAA-CF83F77EAD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0054242"/>
              </p:ext>
            </p:extLst>
          </p:nvPr>
        </p:nvGraphicFramePr>
        <p:xfrm>
          <a:off x="670223" y="1512413"/>
          <a:ext cx="11193111" cy="42819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31037">
                  <a:extLst>
                    <a:ext uri="{9D8B030D-6E8A-4147-A177-3AD203B41FA5}">
                      <a16:colId xmlns:a16="http://schemas.microsoft.com/office/drawing/2014/main" val="168538200"/>
                    </a:ext>
                  </a:extLst>
                </a:gridCol>
                <a:gridCol w="3731037">
                  <a:extLst>
                    <a:ext uri="{9D8B030D-6E8A-4147-A177-3AD203B41FA5}">
                      <a16:colId xmlns:a16="http://schemas.microsoft.com/office/drawing/2014/main" val="1916455821"/>
                    </a:ext>
                  </a:extLst>
                </a:gridCol>
                <a:gridCol w="3731037">
                  <a:extLst>
                    <a:ext uri="{9D8B030D-6E8A-4147-A177-3AD203B41FA5}">
                      <a16:colId xmlns:a16="http://schemas.microsoft.com/office/drawing/2014/main" val="1779291231"/>
                    </a:ext>
                  </a:extLst>
                </a:gridCol>
              </a:tblGrid>
              <a:tr h="576915">
                <a:tc>
                  <a:txBody>
                    <a:bodyPr/>
                    <a:lstStyle/>
                    <a:p>
                      <a:r>
                        <a:rPr lang="ru-RU" sz="2400" b="0" dirty="0"/>
                        <a:t>Конкурент</a:t>
                      </a: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0" dirty="0"/>
                        <a:t>Фокус конкурента</a:t>
                      </a: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09EB54"/>
                          </a:solidFill>
                        </a:rPr>
                        <a:t>AUTOHIRE</a:t>
                      </a:r>
                      <a:endParaRPr lang="ru-RU" sz="2400" b="1" dirty="0">
                        <a:solidFill>
                          <a:srgbClr val="09EB54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5694382"/>
                  </a:ext>
                </a:extLst>
              </a:tr>
              <a:tr h="807682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hh.ru (</a:t>
                      </a:r>
                      <a:r>
                        <a:rPr lang="ru-RU" dirty="0" err="1">
                          <a:solidFill>
                            <a:schemeClr val="bg1"/>
                          </a:solidFill>
                        </a:rPr>
                        <a:t>авторазбор</a:t>
                      </a:r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)</a:t>
                      </a: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Пассивная работа с откликами</a:t>
                      </a: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Активный интеллектуальный поиск</a:t>
                      </a: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5838759"/>
                  </a:ext>
                </a:extLst>
              </a:tr>
              <a:tr h="807682">
                <a:tc>
                  <a:txBody>
                    <a:bodyPr/>
                    <a:lstStyle/>
                    <a:p>
                      <a:r>
                        <a:rPr lang="ru-RU" dirty="0" err="1">
                          <a:solidFill>
                            <a:schemeClr val="bg1"/>
                          </a:solidFill>
                        </a:rPr>
                        <a:t>Платфорсы</a:t>
                      </a:r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 тестирования</a:t>
                      </a: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Создание барьера для массовых вакансий</a:t>
                      </a: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Привлечение и анализ для точечных вакансий</a:t>
                      </a: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0650900"/>
                  </a:ext>
                </a:extLst>
              </a:tr>
              <a:tr h="467943">
                <a:tc>
                  <a:txBody>
                    <a:bodyPr/>
                    <a:lstStyle/>
                    <a:p>
                      <a:r>
                        <a:rPr lang="ru-RU" dirty="0" err="1">
                          <a:solidFill>
                            <a:schemeClr val="bg1"/>
                          </a:solidFill>
                        </a:rPr>
                        <a:t>Аутсорс</a:t>
                      </a:r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 (Анкор)</a:t>
                      </a: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Полная передача процесса</a:t>
                      </a: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Усиление своего рекрутера</a:t>
                      </a: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3105243"/>
                  </a:ext>
                </a:extLst>
              </a:tr>
              <a:tr h="467943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Нишевые сервисы</a:t>
                      </a: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Поиск в своей нише </a:t>
                      </a:r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(IT)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Кросс-платформенный поиск</a:t>
                      </a: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7826648"/>
                  </a:ext>
                </a:extLst>
              </a:tr>
              <a:tr h="1153831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Ручной труд рекрутера</a:t>
                      </a: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Качество благодаря медленному экспертному разбору</a:t>
                      </a:r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Сохранение качества при умножении скорости </a:t>
                      </a: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84605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07611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8228" y="469606"/>
            <a:ext cx="5142309" cy="6427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5041"/>
              </a:lnSpc>
            </a:pPr>
            <a:r>
              <a:rPr lang="en-US" sz="4042" dirty="0">
                <a:solidFill>
                  <a:srgbClr val="F5F0F0"/>
                </a:solidFill>
                <a:ea typeface="Merriweather" pitchFamily="34" charset="-122"/>
                <a:cs typeface="Merriweather" pitchFamily="34" charset="-120"/>
              </a:rPr>
              <a:t>Команда AutoHire</a:t>
            </a:r>
            <a:endParaRPr lang="en-US" sz="4042" dirty="0"/>
          </a:p>
        </p:txBody>
      </p:sp>
      <p:sp>
        <p:nvSpPr>
          <p:cNvPr id="5" name="Shape 1">
            <a:extLst>
              <a:ext uri="{FF2B5EF4-FFF2-40B4-BE49-F238E27FC236}">
                <a16:creationId xmlns:a16="http://schemas.microsoft.com/office/drawing/2014/main" id="{3DFBDB7E-99F7-4830-ADD9-BE8EFB7C5450}"/>
              </a:ext>
            </a:extLst>
          </p:cNvPr>
          <p:cNvSpPr/>
          <p:nvPr/>
        </p:nvSpPr>
        <p:spPr>
          <a:xfrm>
            <a:off x="825476" y="1796853"/>
            <a:ext cx="3576657" cy="633956"/>
          </a:xfrm>
          <a:prstGeom prst="roundRect">
            <a:avLst>
              <a:gd name="adj" fmla="val 6149"/>
            </a:avLst>
          </a:prstGeom>
          <a:solidFill>
            <a:srgbClr val="09151A">
              <a:alpha val="95000"/>
            </a:srgbClr>
          </a:solidFill>
          <a:ln w="30480">
            <a:solidFill>
              <a:srgbClr val="194A99"/>
            </a:solidFill>
            <a:prstDash val="solid"/>
          </a:ln>
        </p:spPr>
      </p:sp>
      <p:sp>
        <p:nvSpPr>
          <p:cNvPr id="6" name="Shape 2">
            <a:extLst>
              <a:ext uri="{FF2B5EF4-FFF2-40B4-BE49-F238E27FC236}">
                <a16:creationId xmlns:a16="http://schemas.microsoft.com/office/drawing/2014/main" id="{17C14F25-D45D-477C-9FCB-D5BD9D0D8646}"/>
              </a:ext>
            </a:extLst>
          </p:cNvPr>
          <p:cNvSpPr/>
          <p:nvPr/>
        </p:nvSpPr>
        <p:spPr>
          <a:xfrm>
            <a:off x="760045" y="1797226"/>
            <a:ext cx="65432" cy="648518"/>
          </a:xfrm>
          <a:prstGeom prst="roundRect">
            <a:avLst>
              <a:gd name="adj" fmla="val 75627"/>
            </a:avLst>
          </a:prstGeom>
          <a:solidFill>
            <a:srgbClr val="609DFF"/>
          </a:solidFill>
          <a:ln/>
        </p:spPr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F4E9841E-6F12-4246-AD31-9587C7F01B4B}"/>
              </a:ext>
            </a:extLst>
          </p:cNvPr>
          <p:cNvSpPr/>
          <p:nvPr/>
        </p:nvSpPr>
        <p:spPr>
          <a:xfrm>
            <a:off x="1025590" y="2224247"/>
            <a:ext cx="4312261" cy="229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1" name="Text 4">
            <a:extLst>
              <a:ext uri="{FF2B5EF4-FFF2-40B4-BE49-F238E27FC236}">
                <a16:creationId xmlns:a16="http://schemas.microsoft.com/office/drawing/2014/main" id="{719FFFE6-7FE6-4D8A-BE72-63DBFEAE46DD}"/>
              </a:ext>
            </a:extLst>
          </p:cNvPr>
          <p:cNvSpPr/>
          <p:nvPr/>
        </p:nvSpPr>
        <p:spPr>
          <a:xfrm>
            <a:off x="1127190" y="3775156"/>
            <a:ext cx="4312261" cy="11232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442001-5347-4506-AD0B-BF4D3694C0C3}"/>
              </a:ext>
            </a:extLst>
          </p:cNvPr>
          <p:cNvSpPr txBox="1"/>
          <p:nvPr/>
        </p:nvSpPr>
        <p:spPr>
          <a:xfrm>
            <a:off x="718228" y="1165132"/>
            <a:ext cx="6096000" cy="6680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5041"/>
              </a:lnSpc>
            </a:pPr>
            <a:r>
              <a:rPr lang="en-US" sz="2800" dirty="0">
                <a:solidFill>
                  <a:srgbClr val="F5F0F0"/>
                </a:solidFill>
                <a:ea typeface="Merriweather" pitchFamily="34" charset="-122"/>
                <a:cs typeface="Merriweather" pitchFamily="34" charset="-120"/>
              </a:rPr>
              <a:t>CEO</a:t>
            </a:r>
            <a:endParaRPr lang="en-US" sz="1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F5F9E5E-4640-4DBF-81CE-58546258EF59}"/>
              </a:ext>
            </a:extLst>
          </p:cNvPr>
          <p:cNvSpPr txBox="1"/>
          <p:nvPr/>
        </p:nvSpPr>
        <p:spPr>
          <a:xfrm>
            <a:off x="825476" y="1845555"/>
            <a:ext cx="362745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</a:rPr>
              <a:t>Александр Блохин</a:t>
            </a:r>
          </a:p>
          <a:p>
            <a:endParaRPr lang="ru-RU" sz="2400" dirty="0"/>
          </a:p>
        </p:txBody>
      </p:sp>
      <p:sp>
        <p:nvSpPr>
          <p:cNvPr id="17" name="Shape 1">
            <a:extLst>
              <a:ext uri="{FF2B5EF4-FFF2-40B4-BE49-F238E27FC236}">
                <a16:creationId xmlns:a16="http://schemas.microsoft.com/office/drawing/2014/main" id="{6F4D9135-6E65-45F9-8AB9-2E90575B0B60}"/>
              </a:ext>
            </a:extLst>
          </p:cNvPr>
          <p:cNvSpPr/>
          <p:nvPr/>
        </p:nvSpPr>
        <p:spPr>
          <a:xfrm>
            <a:off x="774677" y="2920779"/>
            <a:ext cx="3627457" cy="1599388"/>
          </a:xfrm>
          <a:prstGeom prst="roundRect">
            <a:avLst>
              <a:gd name="adj" fmla="val 6149"/>
            </a:avLst>
          </a:prstGeom>
          <a:solidFill>
            <a:srgbClr val="09151A">
              <a:alpha val="95000"/>
            </a:srgbClr>
          </a:solidFill>
          <a:ln w="30480">
            <a:solidFill>
              <a:srgbClr val="194A99"/>
            </a:solidFill>
            <a:prstDash val="solid"/>
          </a:ln>
        </p:spPr>
      </p:sp>
      <p:sp>
        <p:nvSpPr>
          <p:cNvPr id="18" name="Shape 2">
            <a:extLst>
              <a:ext uri="{FF2B5EF4-FFF2-40B4-BE49-F238E27FC236}">
                <a16:creationId xmlns:a16="http://schemas.microsoft.com/office/drawing/2014/main" id="{EE406484-6C82-480F-B9AB-D8F00234C65F}"/>
              </a:ext>
            </a:extLst>
          </p:cNvPr>
          <p:cNvSpPr/>
          <p:nvPr/>
        </p:nvSpPr>
        <p:spPr>
          <a:xfrm>
            <a:off x="774677" y="2920782"/>
            <a:ext cx="101600" cy="1612871"/>
          </a:xfrm>
          <a:prstGeom prst="roundRect">
            <a:avLst>
              <a:gd name="adj" fmla="val 75627"/>
            </a:avLst>
          </a:prstGeom>
          <a:solidFill>
            <a:srgbClr val="609DFF"/>
          </a:solidFill>
          <a:ln/>
        </p:spPr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D2B06BF-AD89-40D3-97AF-0E67881E1475}"/>
              </a:ext>
            </a:extLst>
          </p:cNvPr>
          <p:cNvSpPr txBox="1"/>
          <p:nvPr/>
        </p:nvSpPr>
        <p:spPr>
          <a:xfrm>
            <a:off x="716624" y="2306751"/>
            <a:ext cx="6097604" cy="6680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5041"/>
              </a:lnSpc>
            </a:pPr>
            <a:r>
              <a:rPr lang="en-US" sz="2800" dirty="0" err="1">
                <a:solidFill>
                  <a:srgbClr val="F5F0F0"/>
                </a:solidFill>
                <a:ea typeface="Merriweather" pitchFamily="34" charset="-122"/>
                <a:cs typeface="Merriweather" pitchFamily="34" charset="-120"/>
              </a:rPr>
              <a:t>RnD</a:t>
            </a:r>
            <a:r>
              <a:rPr lang="en-US" sz="1800" dirty="0">
                <a:solidFill>
                  <a:srgbClr val="F5F0F0"/>
                </a:solidFill>
                <a:ea typeface="Merriweather" pitchFamily="34" charset="-122"/>
                <a:cs typeface="Merriweather" pitchFamily="34" charset="-120"/>
              </a:rPr>
              <a:t> </a:t>
            </a:r>
            <a:endParaRPr lang="en-US" sz="18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89DEA52-897A-4A97-BD25-C0955DCC18B1}"/>
              </a:ext>
            </a:extLst>
          </p:cNvPr>
          <p:cNvSpPr txBox="1"/>
          <p:nvPr/>
        </p:nvSpPr>
        <p:spPr>
          <a:xfrm>
            <a:off x="825477" y="2901909"/>
            <a:ext cx="3490592" cy="1599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Алексей Рязанов</a:t>
            </a:r>
          </a:p>
          <a:p>
            <a:r>
              <a:rPr lang="ru-RU" sz="2400" dirty="0">
                <a:solidFill>
                  <a:schemeClr val="bg1"/>
                </a:solidFill>
              </a:rPr>
              <a:t>Альберт Гареев</a:t>
            </a:r>
          </a:p>
          <a:p>
            <a:r>
              <a:rPr lang="ru-RU" sz="2400" dirty="0">
                <a:solidFill>
                  <a:schemeClr val="bg1"/>
                </a:solidFill>
              </a:rPr>
              <a:t>Анна </a:t>
            </a:r>
            <a:r>
              <a:rPr lang="ru-RU" sz="2400" dirty="0" err="1">
                <a:solidFill>
                  <a:schemeClr val="bg1"/>
                </a:solidFill>
              </a:rPr>
              <a:t>Ноева</a:t>
            </a:r>
            <a:endParaRPr lang="ru-RU" sz="2400" dirty="0">
              <a:solidFill>
                <a:schemeClr val="bg1"/>
              </a:solidFill>
            </a:endParaRPr>
          </a:p>
          <a:p>
            <a:r>
              <a:rPr lang="ru-RU" sz="2400" dirty="0" err="1">
                <a:solidFill>
                  <a:schemeClr val="bg1"/>
                </a:solidFill>
              </a:rPr>
              <a:t>Эрхан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Оконешников</a:t>
            </a:r>
            <a:endParaRPr lang="ru-RU" sz="24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94D62AB-6DD1-419D-BDCE-726EFD6DE932}"/>
              </a:ext>
            </a:extLst>
          </p:cNvPr>
          <p:cNvSpPr txBox="1"/>
          <p:nvPr/>
        </p:nvSpPr>
        <p:spPr>
          <a:xfrm>
            <a:off x="725691" y="4474336"/>
            <a:ext cx="6097604" cy="6680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5041"/>
              </a:lnSpc>
            </a:pPr>
            <a:r>
              <a:rPr lang="en-US" sz="2800" dirty="0">
                <a:solidFill>
                  <a:srgbClr val="F5F0F0"/>
                </a:solidFill>
                <a:ea typeface="Merriweather" pitchFamily="34" charset="-122"/>
                <a:cs typeface="Merriweather" pitchFamily="34" charset="-120"/>
              </a:rPr>
              <a:t>Business Support</a:t>
            </a:r>
            <a:endParaRPr lang="en-US" sz="2800" dirty="0"/>
          </a:p>
        </p:txBody>
      </p:sp>
      <p:sp>
        <p:nvSpPr>
          <p:cNvPr id="24" name="Shape 1">
            <a:extLst>
              <a:ext uri="{FF2B5EF4-FFF2-40B4-BE49-F238E27FC236}">
                <a16:creationId xmlns:a16="http://schemas.microsoft.com/office/drawing/2014/main" id="{925E3A38-6D3B-417F-96B2-2B31309B619F}"/>
              </a:ext>
            </a:extLst>
          </p:cNvPr>
          <p:cNvSpPr/>
          <p:nvPr/>
        </p:nvSpPr>
        <p:spPr>
          <a:xfrm>
            <a:off x="784259" y="5172114"/>
            <a:ext cx="3627457" cy="1414159"/>
          </a:xfrm>
          <a:prstGeom prst="roundRect">
            <a:avLst>
              <a:gd name="adj" fmla="val 6149"/>
            </a:avLst>
          </a:prstGeom>
          <a:solidFill>
            <a:srgbClr val="09151A">
              <a:alpha val="95000"/>
            </a:srgbClr>
          </a:solidFill>
          <a:ln w="30480">
            <a:solidFill>
              <a:srgbClr val="194A99"/>
            </a:solidFill>
            <a:prstDash val="solid"/>
          </a:ln>
        </p:spPr>
      </p:sp>
      <p:sp>
        <p:nvSpPr>
          <p:cNvPr id="25" name="Shape 2">
            <a:extLst>
              <a:ext uri="{FF2B5EF4-FFF2-40B4-BE49-F238E27FC236}">
                <a16:creationId xmlns:a16="http://schemas.microsoft.com/office/drawing/2014/main" id="{A479D1A5-0FDC-4EC8-959C-8C3D6DE21E8D}"/>
              </a:ext>
            </a:extLst>
          </p:cNvPr>
          <p:cNvSpPr/>
          <p:nvPr/>
        </p:nvSpPr>
        <p:spPr>
          <a:xfrm>
            <a:off x="774677" y="5172114"/>
            <a:ext cx="101600" cy="1414159"/>
          </a:xfrm>
          <a:prstGeom prst="roundRect">
            <a:avLst>
              <a:gd name="adj" fmla="val 75627"/>
            </a:avLst>
          </a:prstGeom>
          <a:solidFill>
            <a:srgbClr val="609DFF"/>
          </a:solidFill>
          <a:ln/>
        </p:spPr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920DAB8-1B49-4E27-AB89-546E15042828}"/>
              </a:ext>
            </a:extLst>
          </p:cNvPr>
          <p:cNvSpPr txBox="1"/>
          <p:nvPr/>
        </p:nvSpPr>
        <p:spPr>
          <a:xfrm>
            <a:off x="825476" y="5210437"/>
            <a:ext cx="357665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Анна Ефремова </a:t>
            </a:r>
            <a:endParaRPr lang="en-US" sz="2400" dirty="0">
              <a:solidFill>
                <a:schemeClr val="bg1"/>
              </a:solidFill>
            </a:endParaRPr>
          </a:p>
          <a:p>
            <a:r>
              <a:rPr lang="ru-RU" sz="2400" dirty="0">
                <a:solidFill>
                  <a:schemeClr val="bg1"/>
                </a:solidFill>
              </a:rPr>
              <a:t>Иван </a:t>
            </a:r>
            <a:r>
              <a:rPr lang="ru-RU" sz="2400" dirty="0" err="1">
                <a:solidFill>
                  <a:schemeClr val="bg1"/>
                </a:solidFill>
              </a:rPr>
              <a:t>Сылка</a:t>
            </a:r>
            <a:endParaRPr lang="ru-RU" sz="2400" dirty="0">
              <a:solidFill>
                <a:schemeClr val="bg1"/>
              </a:solidFill>
            </a:endParaRPr>
          </a:p>
          <a:p>
            <a:r>
              <a:rPr lang="ru-RU" sz="2400" dirty="0">
                <a:solidFill>
                  <a:schemeClr val="bg1"/>
                </a:solidFill>
              </a:rPr>
              <a:t>Виталина Овсянникова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3F81142-09BB-409D-A9AD-719BC5562D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9451" y="884436"/>
            <a:ext cx="5731004" cy="573100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27199" y="495863"/>
            <a:ext cx="3957142" cy="475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708"/>
              </a:lnSpc>
            </a:pPr>
            <a:r>
              <a:rPr lang="en-US" sz="4000" dirty="0">
                <a:solidFill>
                  <a:srgbClr val="F5F0F0"/>
                </a:solidFill>
                <a:ea typeface="Merriweather" pitchFamily="34" charset="-122"/>
                <a:cs typeface="Merriweather" pitchFamily="34" charset="-120"/>
              </a:rPr>
              <a:t>Результаты и планы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532110" y="2986187"/>
            <a:ext cx="11127780" cy="19050"/>
          </a:xfrm>
          <a:prstGeom prst="roundRect">
            <a:avLst>
              <a:gd name="adj" fmla="val 335234"/>
            </a:avLst>
          </a:prstGeom>
          <a:solidFill>
            <a:srgbClr val="194A99"/>
          </a:solidFill>
          <a:ln/>
        </p:spPr>
      </p:sp>
      <p:sp>
        <p:nvSpPr>
          <p:cNvPr id="4" name="Shape 2"/>
          <p:cNvSpPr/>
          <p:nvPr/>
        </p:nvSpPr>
        <p:spPr>
          <a:xfrm>
            <a:off x="3256955" y="2530079"/>
            <a:ext cx="19050" cy="456108"/>
          </a:xfrm>
          <a:prstGeom prst="roundRect">
            <a:avLst>
              <a:gd name="adj" fmla="val 335234"/>
            </a:avLst>
          </a:prstGeom>
          <a:solidFill>
            <a:srgbClr val="194A99"/>
          </a:solidFill>
          <a:ln/>
        </p:spPr>
      </p:sp>
      <p:sp>
        <p:nvSpPr>
          <p:cNvPr id="5" name="Shape 3"/>
          <p:cNvSpPr/>
          <p:nvPr/>
        </p:nvSpPr>
        <p:spPr>
          <a:xfrm>
            <a:off x="3095427" y="2815134"/>
            <a:ext cx="342107" cy="342106"/>
          </a:xfrm>
          <a:prstGeom prst="roundRect">
            <a:avLst>
              <a:gd name="adj" fmla="val 18667"/>
            </a:avLst>
          </a:prstGeom>
          <a:solidFill>
            <a:srgbClr val="003180"/>
          </a:solidFill>
          <a:ln w="7620">
            <a:solidFill>
              <a:srgbClr val="194A9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152478" y="2843660"/>
            <a:ext cx="228005" cy="2850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1792"/>
              </a:lnSpc>
            </a:pPr>
            <a:r>
              <a:rPr lang="en-US" sz="1792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1</a:t>
            </a:r>
            <a:endParaRPr lang="en-US" sz="1792" dirty="0"/>
          </a:p>
        </p:txBody>
      </p:sp>
      <p:sp>
        <p:nvSpPr>
          <p:cNvPr id="7" name="Text 5"/>
          <p:cNvSpPr/>
          <p:nvPr/>
        </p:nvSpPr>
        <p:spPr>
          <a:xfrm>
            <a:off x="2316163" y="1381754"/>
            <a:ext cx="1900634" cy="237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1833"/>
              </a:lnSpc>
            </a:pPr>
            <a:r>
              <a:rPr lang="en-US" sz="2400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1-3 месяца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693739" y="1695104"/>
            <a:ext cx="5164832" cy="4863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1875"/>
              </a:lnSpc>
            </a:pPr>
            <a:r>
              <a:rPr lang="en-US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MVP: базовый интерфейс, short-list, интеграция с ATS. Тестирование на 3-5 пилотных компаниях.</a:t>
            </a:r>
            <a:endParaRPr lang="en-US" dirty="0"/>
          </a:p>
        </p:txBody>
      </p:sp>
      <p:sp>
        <p:nvSpPr>
          <p:cNvPr id="9" name="Shape 7"/>
          <p:cNvSpPr/>
          <p:nvPr/>
        </p:nvSpPr>
        <p:spPr>
          <a:xfrm>
            <a:off x="6086376" y="2986187"/>
            <a:ext cx="19050" cy="456108"/>
          </a:xfrm>
          <a:prstGeom prst="roundRect">
            <a:avLst>
              <a:gd name="adj" fmla="val 335234"/>
            </a:avLst>
          </a:prstGeom>
          <a:solidFill>
            <a:srgbClr val="194A99"/>
          </a:solidFill>
          <a:ln/>
        </p:spPr>
      </p:sp>
      <p:sp>
        <p:nvSpPr>
          <p:cNvPr id="10" name="Shape 8"/>
          <p:cNvSpPr/>
          <p:nvPr/>
        </p:nvSpPr>
        <p:spPr>
          <a:xfrm>
            <a:off x="5924847" y="2815134"/>
            <a:ext cx="342107" cy="342106"/>
          </a:xfrm>
          <a:prstGeom prst="roundRect">
            <a:avLst>
              <a:gd name="adj" fmla="val 18667"/>
            </a:avLst>
          </a:prstGeom>
          <a:solidFill>
            <a:srgbClr val="003180"/>
          </a:solidFill>
          <a:ln w="7620">
            <a:solidFill>
              <a:srgbClr val="194A99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981898" y="2843660"/>
            <a:ext cx="228005" cy="2850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1792"/>
              </a:lnSpc>
            </a:pPr>
            <a:r>
              <a:rPr lang="en-US" sz="1792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2</a:t>
            </a:r>
            <a:endParaRPr lang="en-US" sz="1792" dirty="0"/>
          </a:p>
        </p:txBody>
      </p:sp>
      <p:sp>
        <p:nvSpPr>
          <p:cNvPr id="12" name="Text 10"/>
          <p:cNvSpPr/>
          <p:nvPr/>
        </p:nvSpPr>
        <p:spPr>
          <a:xfrm>
            <a:off x="5145584" y="3594299"/>
            <a:ext cx="1900634" cy="237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1833"/>
              </a:lnSpc>
            </a:pPr>
            <a:r>
              <a:rPr lang="en-US" sz="2400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4-6 месяцев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3513534" y="3923109"/>
            <a:ext cx="5164832" cy="2431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1875"/>
              </a:lnSpc>
            </a:pPr>
            <a:r>
              <a:rPr lang="en-US" sz="2000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Улучшение точности модели. Настройка партнерских каналов</a:t>
            </a:r>
            <a:r>
              <a:rPr lang="en-US" sz="1600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8915896" y="2530079"/>
            <a:ext cx="19050" cy="456108"/>
          </a:xfrm>
          <a:prstGeom prst="roundRect">
            <a:avLst>
              <a:gd name="adj" fmla="val 335234"/>
            </a:avLst>
          </a:prstGeom>
          <a:solidFill>
            <a:srgbClr val="194A99"/>
          </a:solidFill>
          <a:ln/>
        </p:spPr>
      </p:sp>
      <p:sp>
        <p:nvSpPr>
          <p:cNvPr id="15" name="Shape 13"/>
          <p:cNvSpPr/>
          <p:nvPr/>
        </p:nvSpPr>
        <p:spPr>
          <a:xfrm>
            <a:off x="8754368" y="2815134"/>
            <a:ext cx="342107" cy="342106"/>
          </a:xfrm>
          <a:prstGeom prst="roundRect">
            <a:avLst>
              <a:gd name="adj" fmla="val 18667"/>
            </a:avLst>
          </a:prstGeom>
          <a:solidFill>
            <a:srgbClr val="003180"/>
          </a:solidFill>
          <a:ln w="7620">
            <a:solidFill>
              <a:srgbClr val="194A99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811419" y="2843660"/>
            <a:ext cx="228005" cy="2850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1792"/>
              </a:lnSpc>
            </a:pPr>
            <a:r>
              <a:rPr lang="en-US" sz="1792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3</a:t>
            </a:r>
            <a:endParaRPr lang="en-US" sz="1792" dirty="0"/>
          </a:p>
        </p:txBody>
      </p:sp>
      <p:sp>
        <p:nvSpPr>
          <p:cNvPr id="17" name="Text 15"/>
          <p:cNvSpPr/>
          <p:nvPr/>
        </p:nvSpPr>
        <p:spPr>
          <a:xfrm>
            <a:off x="7975104" y="1381755"/>
            <a:ext cx="1900634" cy="237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1833"/>
              </a:lnSpc>
            </a:pPr>
            <a:r>
              <a:rPr lang="en-US" sz="2400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7-12 месяцев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6333430" y="1695104"/>
            <a:ext cx="5164932" cy="4863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1875"/>
              </a:lnSpc>
            </a:pPr>
            <a:r>
              <a:rPr lang="en-US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Масштабирование на рынок. Расширение модели на другие сферы. Интеграции с крупными HR-платформами</a:t>
            </a:r>
            <a:r>
              <a:rPr lang="en-US" sz="1600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.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532110" y="5830888"/>
            <a:ext cx="11127780" cy="2431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875"/>
              </a:lnSpc>
            </a:pPr>
            <a:endParaRPr lang="en-US" sz="1167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BEA4F03-616A-4A8E-8718-D5E052B899AC}"/>
              </a:ext>
            </a:extLst>
          </p:cNvPr>
          <p:cNvSpPr txBox="1"/>
          <p:nvPr/>
        </p:nvSpPr>
        <p:spPr>
          <a:xfrm>
            <a:off x="422721" y="5172505"/>
            <a:ext cx="1111835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2000" b="1" dirty="0" err="1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Фокус</a:t>
            </a:r>
            <a:r>
              <a:rPr lang="en-US" sz="2000" b="1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 </a:t>
            </a:r>
            <a:r>
              <a:rPr lang="en-US" sz="2000" b="1" dirty="0" err="1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на</a:t>
            </a:r>
            <a:r>
              <a:rPr lang="en-US" sz="2000" b="1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 </a:t>
            </a:r>
            <a:r>
              <a:rPr lang="en-US" sz="2000" b="1" dirty="0" err="1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комплексном</a:t>
            </a:r>
            <a:r>
              <a:rPr lang="en-US" sz="2000" b="1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 </a:t>
            </a:r>
            <a:r>
              <a:rPr lang="en-US" sz="2000" b="1" dirty="0" err="1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решении</a:t>
            </a:r>
            <a:r>
              <a:rPr lang="en-US" sz="2000" b="1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: </a:t>
            </a:r>
          </a:p>
          <a:p>
            <a:pPr marL="0" indent="0" algn="l">
              <a:lnSpc>
                <a:spcPts val="2350"/>
              </a:lnSpc>
              <a:buNone/>
            </a:pPr>
            <a:r>
              <a:rPr lang="en-US" sz="2000" b="1" dirty="0" err="1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удержание</a:t>
            </a:r>
            <a:r>
              <a:rPr lang="en-US" sz="2000" b="1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, </a:t>
            </a:r>
            <a:r>
              <a:rPr lang="en-US" sz="2000" b="1" dirty="0" err="1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развитие</a:t>
            </a:r>
            <a:r>
              <a:rPr lang="en-US" sz="2000" b="1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 </a:t>
            </a:r>
            <a:r>
              <a:rPr lang="en-US" sz="2000" b="1" dirty="0" err="1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сотрудников</a:t>
            </a:r>
            <a:r>
              <a:rPr lang="en-US" sz="2000" b="1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 и </a:t>
            </a:r>
            <a:r>
              <a:rPr lang="en-US" sz="2000" b="1" dirty="0" err="1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предиктивная</a:t>
            </a:r>
            <a:r>
              <a:rPr lang="en-US" sz="2000" b="1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 </a:t>
            </a:r>
            <a:r>
              <a:rPr lang="en-US" sz="2000" b="1" dirty="0" err="1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аналитика</a:t>
            </a:r>
            <a:r>
              <a:rPr lang="en-US" sz="1800" b="1" dirty="0">
                <a:solidFill>
                  <a:srgbClr val="E2E6E9"/>
                </a:solidFill>
                <a:ea typeface="Merriweather" pitchFamily="34" charset="-122"/>
                <a:cs typeface="Merriweather" pitchFamily="34" charset="-120"/>
              </a:rPr>
              <a:t>.</a:t>
            </a:r>
            <a:endParaRPr lang="en-US" sz="1800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B412D2D-A4D2-0A9D-8621-68915E9AEE69}"/>
              </a:ext>
            </a:extLst>
          </p:cNvPr>
          <p:cNvSpPr txBox="1"/>
          <p:nvPr/>
        </p:nvSpPr>
        <p:spPr>
          <a:xfrm>
            <a:off x="260497" y="408906"/>
            <a:ext cx="10194970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err="1"/>
              <a:t>AutoHire</a:t>
            </a:r>
            <a:r>
              <a:rPr lang="en-US" sz="4800" b="1" dirty="0"/>
              <a:t> </a:t>
            </a:r>
            <a:r>
              <a:rPr lang="ru-RU" sz="4800" b="0" i="0" dirty="0">
                <a:effectLst/>
              </a:rPr>
              <a:t>—</a:t>
            </a:r>
            <a:r>
              <a:rPr lang="ru-RU" sz="4800" b="0" i="0" u="none" strike="noStrike" dirty="0">
                <a:effectLst/>
              </a:rPr>
              <a:t> </a:t>
            </a:r>
            <a:r>
              <a:rPr lang="ru-RU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ИИ от отклика до </a:t>
            </a:r>
            <a:r>
              <a:rPr lang="ru-RU" sz="4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оффера</a:t>
            </a:r>
            <a:endParaRPr lang="ru-RU" sz="9600" dirty="0"/>
          </a:p>
          <a:p>
            <a:endParaRPr lang="ru-RU" sz="4800" b="1" dirty="0"/>
          </a:p>
          <a:p>
            <a:r>
              <a:rPr lang="en-US" sz="4800" b="1" dirty="0"/>
              <a:t>  </a:t>
            </a:r>
          </a:p>
          <a:p>
            <a:endParaRPr lang="ru-RU" sz="4800" b="1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0FAA727-9FDD-9E16-2FCB-56011383AD53}"/>
              </a:ext>
            </a:extLst>
          </p:cNvPr>
          <p:cNvSpPr/>
          <p:nvPr/>
        </p:nvSpPr>
        <p:spPr>
          <a:xfrm>
            <a:off x="0" y="1589203"/>
            <a:ext cx="778598" cy="18106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8075F23-C39C-5787-DFB9-898E83705759}"/>
              </a:ext>
            </a:extLst>
          </p:cNvPr>
          <p:cNvSpPr/>
          <p:nvPr/>
        </p:nvSpPr>
        <p:spPr>
          <a:xfrm>
            <a:off x="778598" y="1589202"/>
            <a:ext cx="778598" cy="18106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F93AFE5-288E-3067-0ABC-571F3B8CBDB3}"/>
              </a:ext>
            </a:extLst>
          </p:cNvPr>
          <p:cNvSpPr/>
          <p:nvPr/>
        </p:nvSpPr>
        <p:spPr>
          <a:xfrm>
            <a:off x="1557196" y="1589202"/>
            <a:ext cx="778598" cy="18106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D56433A-C4ED-9DBF-95AC-F56F88641473}"/>
              </a:ext>
            </a:extLst>
          </p:cNvPr>
          <p:cNvSpPr/>
          <p:nvPr/>
        </p:nvSpPr>
        <p:spPr>
          <a:xfrm>
            <a:off x="2335794" y="1589202"/>
            <a:ext cx="778598" cy="18106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0ACA046-A9AA-4721-6FEF-21BCE4018850}"/>
              </a:ext>
            </a:extLst>
          </p:cNvPr>
          <p:cNvSpPr/>
          <p:nvPr/>
        </p:nvSpPr>
        <p:spPr>
          <a:xfrm>
            <a:off x="3114392" y="1589202"/>
            <a:ext cx="778598" cy="18106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9E3475E-1F65-609A-2DD0-DE6D59534DDA}"/>
              </a:ext>
            </a:extLst>
          </p:cNvPr>
          <p:cNvSpPr/>
          <p:nvPr/>
        </p:nvSpPr>
        <p:spPr>
          <a:xfrm>
            <a:off x="3892990" y="1589077"/>
            <a:ext cx="778598" cy="18106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9DBA2805-3366-C401-306D-A79728FAD3A1}"/>
              </a:ext>
            </a:extLst>
          </p:cNvPr>
          <p:cNvSpPr/>
          <p:nvPr/>
        </p:nvSpPr>
        <p:spPr>
          <a:xfrm>
            <a:off x="4671588" y="1589076"/>
            <a:ext cx="778598" cy="18106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FAE35806-0B85-0402-88D0-23009304A818}"/>
              </a:ext>
            </a:extLst>
          </p:cNvPr>
          <p:cNvSpPr/>
          <p:nvPr/>
        </p:nvSpPr>
        <p:spPr>
          <a:xfrm>
            <a:off x="5450186" y="1589076"/>
            <a:ext cx="778598" cy="18106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91D2049-6F61-1EFA-A3EF-D3A787324868}"/>
              </a:ext>
            </a:extLst>
          </p:cNvPr>
          <p:cNvSpPr/>
          <p:nvPr/>
        </p:nvSpPr>
        <p:spPr>
          <a:xfrm>
            <a:off x="6228784" y="1589076"/>
            <a:ext cx="778598" cy="18106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CE17F8D-E870-5213-9727-7C8ED2EC55D2}"/>
              </a:ext>
            </a:extLst>
          </p:cNvPr>
          <p:cNvSpPr/>
          <p:nvPr/>
        </p:nvSpPr>
        <p:spPr>
          <a:xfrm>
            <a:off x="7007382" y="1589076"/>
            <a:ext cx="778598" cy="18106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F6BC123-DEC3-F127-A6A0-ABEAD605F24F}"/>
              </a:ext>
            </a:extLst>
          </p:cNvPr>
          <p:cNvSpPr txBox="1"/>
          <p:nvPr/>
        </p:nvSpPr>
        <p:spPr>
          <a:xfrm>
            <a:off x="7918819" y="1999875"/>
            <a:ext cx="37689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КОММЕНТАРИИ И РЕКОМЕНДАЦИИ</a:t>
            </a:r>
          </a:p>
        </p:txBody>
      </p:sp>
      <p:pic>
        <p:nvPicPr>
          <p:cNvPr id="25" name="Picture 6">
            <a:extLst>
              <a:ext uri="{FF2B5EF4-FFF2-40B4-BE49-F238E27FC236}">
                <a16:creationId xmlns:a16="http://schemas.microsoft.com/office/drawing/2014/main" id="{93A799F9-129A-4528-A613-5945CADA71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039" y="2271063"/>
            <a:ext cx="3905250" cy="390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8">
            <a:extLst>
              <a:ext uri="{FF2B5EF4-FFF2-40B4-BE49-F238E27FC236}">
                <a16:creationId xmlns:a16="http://schemas.microsoft.com/office/drawing/2014/main" id="{B017DC33-0FD0-417D-A3D8-0E21647AAE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4985" y="2253495"/>
            <a:ext cx="3905250" cy="390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6AC20A0D-67E3-4093-BF84-99161ECA5C73}"/>
              </a:ext>
            </a:extLst>
          </p:cNvPr>
          <p:cNvSpPr txBox="1"/>
          <p:nvPr/>
        </p:nvSpPr>
        <p:spPr>
          <a:xfrm>
            <a:off x="340304" y="5895013"/>
            <a:ext cx="5109882" cy="3742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ea typeface="Merriweather" pitchFamily="34" charset="-122"/>
                <a:cs typeface="Merriweather" pitchFamily="34" charset="-120"/>
              </a:rPr>
              <a:t>https://pt.2035.university/project/autohire</a:t>
            </a:r>
            <a:endParaRPr lang="en-US" sz="18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321EC4F-B02D-44D6-BDF0-FB04CEDE18D5}"/>
              </a:ext>
            </a:extLst>
          </p:cNvPr>
          <p:cNvSpPr txBox="1"/>
          <p:nvPr/>
        </p:nvSpPr>
        <p:spPr>
          <a:xfrm>
            <a:off x="7918819" y="5899158"/>
            <a:ext cx="6097604" cy="394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ru-RU" sz="2400" dirty="0">
                <a:ea typeface="Merriweather" pitchFamily="34" charset="-122"/>
                <a:cs typeface="Merriweather" pitchFamily="34" charset="-120"/>
              </a:rPr>
              <a:t>Контакты </a:t>
            </a:r>
            <a:r>
              <a:rPr lang="en-US" sz="2400" dirty="0">
                <a:ea typeface="Merriweather" pitchFamily="34" charset="-122"/>
                <a:cs typeface="Merriweather" pitchFamily="34" charset="-120"/>
              </a:rPr>
              <a:t>CEO </a:t>
            </a:r>
            <a:r>
              <a:rPr lang="ru-RU" sz="2400" dirty="0">
                <a:ea typeface="Merriweather" pitchFamily="34" charset="-122"/>
                <a:cs typeface="Merriweather" pitchFamily="34" charset="-120"/>
              </a:rPr>
              <a:t>в </a:t>
            </a:r>
            <a:r>
              <a:rPr lang="en-US" sz="2400" dirty="0">
                <a:ea typeface="Merriweather" pitchFamily="34" charset="-122"/>
                <a:cs typeface="Merriweather" pitchFamily="34" charset="-120"/>
              </a:rPr>
              <a:t>Telegram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962030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AutoHire Dashboard">
            <a:extLst>
              <a:ext uri="{FF2B5EF4-FFF2-40B4-BE49-F238E27FC236}">
                <a16:creationId xmlns:a16="http://schemas.microsoft.com/office/drawing/2014/main" id="{02728845-CF4C-4248-BDB3-CBE9B0DE65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582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D57D315-A609-4807-B708-0FBE5D7385DC}"/>
              </a:ext>
            </a:extLst>
          </p:cNvPr>
          <p:cNvSpPr txBox="1"/>
          <p:nvPr/>
        </p:nvSpPr>
        <p:spPr>
          <a:xfrm>
            <a:off x="115503" y="6068582"/>
            <a:ext cx="120764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0" dirty="0" err="1">
                <a:solidFill>
                  <a:schemeClr val="bg1"/>
                </a:solidFill>
                <a:effectLst/>
              </a:rPr>
              <a:t>Dashboard</a:t>
            </a:r>
            <a:r>
              <a:rPr lang="ru-RU" sz="2400" b="0" i="0" dirty="0">
                <a:solidFill>
                  <a:schemeClr val="bg1"/>
                </a:solidFill>
                <a:effectLst/>
              </a:rPr>
              <a:t> — единая панель управления всеми этапами найма в реальном времени.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85225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Менеджмент вакансий">
            <a:extLst>
              <a:ext uri="{FF2B5EF4-FFF2-40B4-BE49-F238E27FC236}">
                <a16:creationId xmlns:a16="http://schemas.microsoft.com/office/drawing/2014/main" id="{5CCDAAD3-C99D-464C-83B2-DC7A9C9E57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576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0322BD3-5A77-437E-9F38-57851598664C}"/>
              </a:ext>
            </a:extLst>
          </p:cNvPr>
          <p:cNvSpPr txBox="1"/>
          <p:nvPr/>
        </p:nvSpPr>
        <p:spPr>
          <a:xfrm>
            <a:off x="94648" y="5900287"/>
            <a:ext cx="120027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0" dirty="0">
                <a:solidFill>
                  <a:schemeClr val="bg1"/>
                </a:solidFill>
                <a:effectLst/>
              </a:rPr>
              <a:t>Сервис для менеджмента вакансий</a:t>
            </a:r>
            <a:r>
              <a:rPr lang="ru-RU" sz="2400" b="0" i="0" dirty="0">
                <a:solidFill>
                  <a:schemeClr val="bg1"/>
                </a:solidFill>
                <a:effectLst/>
              </a:rPr>
              <a:t> — создание, редактирование и отслеживание статуса каждой вакансии.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1617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Активный поиск кандидатов">
            <a:extLst>
              <a:ext uri="{FF2B5EF4-FFF2-40B4-BE49-F238E27FC236}">
                <a16:creationId xmlns:a16="http://schemas.microsoft.com/office/drawing/2014/main" id="{B908F59D-6C91-439E-9287-A2489E36D8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22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EA38B86-E77E-429A-97A2-103F8E211603}"/>
              </a:ext>
            </a:extLst>
          </p:cNvPr>
          <p:cNvSpPr txBox="1"/>
          <p:nvPr/>
        </p:nvSpPr>
        <p:spPr>
          <a:xfrm>
            <a:off x="152400" y="6150114"/>
            <a:ext cx="1188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0" dirty="0">
                <a:solidFill>
                  <a:schemeClr val="bg1"/>
                </a:solidFill>
                <a:effectLst/>
              </a:rPr>
              <a:t>Активный поиск по различным площадкам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 — автоматический сбор и анализ кандидатов с hh.ru, 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LinkedIn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, </a:t>
            </a:r>
            <a:r>
              <a:rPr lang="ru-RU" sz="2000" b="0" i="0" dirty="0" err="1">
                <a:solidFill>
                  <a:schemeClr val="bg1"/>
                </a:solidFill>
                <a:effectLst/>
              </a:rPr>
              <a:t>GitHub</a:t>
            </a:r>
            <a:r>
              <a:rPr lang="ru-RU" sz="2000" b="0" i="0" dirty="0">
                <a:solidFill>
                  <a:schemeClr val="bg1"/>
                </a:solidFill>
                <a:effectLst/>
              </a:rPr>
              <a:t> и других источников.</a:t>
            </a:r>
            <a:endParaRPr lang="ru-RU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93178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AE8000AC-6333-43E0-A671-8C4C7F40C3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1489" y="788118"/>
            <a:ext cx="5609022" cy="5609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EB0511C-6D8C-4981-84BA-680DE13545BD}"/>
              </a:ext>
            </a:extLst>
          </p:cNvPr>
          <p:cNvSpPr txBox="1"/>
          <p:nvPr/>
        </p:nvSpPr>
        <p:spPr>
          <a:xfrm>
            <a:off x="-2110339" y="196053"/>
            <a:ext cx="60976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0" i="0" u="none" strike="noStrike" dirty="0" err="1">
                <a:solidFill>
                  <a:schemeClr val="bg1"/>
                </a:solidFill>
                <a:effectLst/>
              </a:rPr>
              <a:t>Лендинг</a:t>
            </a:r>
            <a:r>
              <a:rPr lang="en-US" sz="3200" b="0" i="0" u="none" strike="noStrike" dirty="0">
                <a:solidFill>
                  <a:schemeClr val="bg1"/>
                </a:solidFill>
                <a:effectLst/>
              </a:rPr>
              <a:t>:</a:t>
            </a:r>
            <a:endParaRPr lang="ru-RU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40158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637</TotalTime>
  <Words>629</Words>
  <Application>Microsoft Office PowerPoint</Application>
  <PresentationFormat>Широкоэкранный</PresentationFormat>
  <Paragraphs>174</Paragraphs>
  <Slides>15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Aptos</vt:lpstr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Илья Беляев</dc:creator>
  <cp:lastModifiedBy>Секрет Секретов</cp:lastModifiedBy>
  <cp:revision>47</cp:revision>
  <dcterms:created xsi:type="dcterms:W3CDTF">2025-11-25T04:34:07Z</dcterms:created>
  <dcterms:modified xsi:type="dcterms:W3CDTF">2025-12-11T13:10:33Z</dcterms:modified>
</cp:coreProperties>
</file>