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5" r:id="rId3"/>
    <p:sldId id="257" r:id="rId4"/>
    <p:sldId id="258" r:id="rId5"/>
    <p:sldId id="266" r:id="rId6"/>
    <p:sldId id="261" r:id="rId7"/>
    <p:sldId id="267" r:id="rId8"/>
    <p:sldId id="263" r:id="rId9"/>
    <p:sldId id="264" r:id="rId10"/>
    <p:sldId id="259" r:id="rId11"/>
    <p:sldId id="260" r:id="rId12"/>
    <p:sldId id="26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280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19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869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23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558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402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55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159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72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373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416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2627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186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145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864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4848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79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01CFD9A-E6BD-4C7A-B381-6367A198CDC6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04EA5F1-1983-4963-B4BC-D997B15DF9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15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1716AA-A4EE-46ED-9C5F-E04227DCB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112519"/>
            <a:ext cx="8689976" cy="2316481"/>
          </a:xfrm>
        </p:spPr>
        <p:txBody>
          <a:bodyPr/>
          <a:lstStyle/>
          <a:p>
            <a:r>
              <a:rPr lang="ru-RU" dirty="0"/>
              <a:t>Счастливый хвост в каждый дом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57AFA6-CD94-4508-A723-87F34FFC9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8625" y="3611880"/>
            <a:ext cx="8689976" cy="1371599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Участники: </a:t>
            </a:r>
            <a:r>
              <a:rPr lang="ru-RU" dirty="0" err="1">
                <a:solidFill>
                  <a:schemeClr val="tx1"/>
                </a:solidFill>
              </a:rPr>
              <a:t>Габидуллина</a:t>
            </a:r>
            <a:r>
              <a:rPr lang="ru-RU" dirty="0">
                <a:solidFill>
                  <a:schemeClr val="tx1"/>
                </a:solidFill>
              </a:rPr>
              <a:t> виктория, Суворова </a:t>
            </a:r>
            <a:r>
              <a:rPr lang="ru-RU" dirty="0" err="1">
                <a:solidFill>
                  <a:schemeClr val="tx1"/>
                </a:solidFill>
              </a:rPr>
              <a:t>виолетта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86D424-BEF2-4BDD-836F-F393603D1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5" b="98868" l="2535" r="9788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47025" y="3809998"/>
            <a:ext cx="4244975" cy="31687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CAAAD0-420A-4573-BAC3-BE7FDB08B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16317" y="4063695"/>
            <a:ext cx="7212330" cy="320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36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497998-A464-44A5-9A84-E59B2E647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790096-6642-493B-A6A8-CC1A2A2FA92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/>
              <a:t>Габидуллина</a:t>
            </a:r>
            <a:r>
              <a:rPr lang="ru-RU" dirty="0"/>
              <a:t> Виктория: идея, цели и задачи.</a:t>
            </a:r>
          </a:p>
          <a:p>
            <a:r>
              <a:rPr lang="ru-RU" dirty="0"/>
              <a:t>Суворова Виолетта: мероприятия, оформление презентации.</a:t>
            </a:r>
          </a:p>
        </p:txBody>
      </p:sp>
    </p:spTree>
    <p:extLst>
      <p:ext uri="{BB962C8B-B14F-4D97-AF65-F5344CB8AC3E}">
        <p14:creationId xmlns:p14="http://schemas.microsoft.com/office/powerpoint/2010/main" val="1620988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C9458-3D1B-43C7-B1A1-9E4D48004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833118"/>
            <a:ext cx="10364452" cy="711201"/>
          </a:xfrm>
        </p:spPr>
        <p:txBody>
          <a:bodyPr/>
          <a:lstStyle/>
          <a:p>
            <a:r>
              <a:rPr lang="ru-RU" dirty="0"/>
              <a:t>Проблема: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A9C8E0-541D-45F5-A1D0-66E87DD2D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8080" y="1544319"/>
            <a:ext cx="10130147" cy="3708401"/>
          </a:xfrm>
        </p:spPr>
        <p:txBody>
          <a:bodyPr>
            <a:normAutofit/>
          </a:bodyPr>
          <a:lstStyle/>
          <a:p>
            <a:pPr algn="just"/>
            <a:r>
              <a:rPr lang="ru-RU" sz="2000" dirty="0"/>
              <a:t>Основная Проблема: безответственное отношение к домашним животным.</a:t>
            </a:r>
            <a:endParaRPr lang="ru-RU" sz="2000" b="0" i="0" dirty="0">
              <a:solidFill>
                <a:srgbClr val="000000"/>
              </a:solidFill>
              <a:effectLst/>
            </a:endParaRPr>
          </a:p>
          <a:p>
            <a:pPr algn="just"/>
            <a:r>
              <a:rPr lang="ru-RU" sz="2000" b="0" i="0" dirty="0">
                <a:solidFill>
                  <a:srgbClr val="000000"/>
                </a:solidFill>
                <a:effectLst/>
              </a:rPr>
              <a:t>По данным статистики Оказалось, что 26% владельцев собак и кошек пытались каким-то образом избавиться от животного. 6 % кошек и собак в итоге оказываются на улице(4 млн). 12% попадают в приют.</a:t>
            </a:r>
          </a:p>
          <a:p>
            <a:pPr algn="just"/>
            <a:r>
              <a:rPr lang="ru-RU" sz="2000" dirty="0"/>
              <a:t>Число бездомных животных в Пермском крае: 5000 из них количество, которое могут содержать люди - 2600, т.к. в крае 9 приютов,  остается 289 животных.  Конечным числом является 20</a:t>
            </a:r>
          </a:p>
        </p:txBody>
      </p:sp>
    </p:spTree>
    <p:extLst>
      <p:ext uri="{BB962C8B-B14F-4D97-AF65-F5344CB8AC3E}">
        <p14:creationId xmlns:p14="http://schemas.microsoft.com/office/powerpoint/2010/main" val="4242903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B122C8-1761-41CB-A975-A6DDFBDD2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310403"/>
            <a:ext cx="10351752" cy="563357"/>
          </a:xfrm>
        </p:spPr>
        <p:txBody>
          <a:bodyPr>
            <a:normAutofit fontScale="90000"/>
          </a:bodyPr>
          <a:lstStyle/>
          <a:p>
            <a:r>
              <a:rPr lang="ru-RU" dirty="0"/>
              <a:t>Цели и задачи: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D5EB80-92B9-4558-A85E-4ECC4B97D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2320" y="873760"/>
            <a:ext cx="10810240" cy="52832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>
                <a:solidFill>
                  <a:schemeClr val="tx1"/>
                </a:solidFill>
              </a:rPr>
              <a:t>Главной целью нашего проекта является</a:t>
            </a:r>
            <a:r>
              <a:rPr lang="ru-RU" dirty="0">
                <a:solidFill>
                  <a:schemeClr val="tx1"/>
                </a:solidFill>
              </a:rPr>
              <a:t>: повышение ответственности владельцев домашних животных за их жизнь</a:t>
            </a:r>
          </a:p>
          <a:p>
            <a:pPr algn="just"/>
            <a:r>
              <a:rPr lang="ru-RU" b="1" dirty="0">
                <a:solidFill>
                  <a:schemeClr val="tx1"/>
                </a:solidFill>
              </a:rPr>
              <a:t>задача 1</a:t>
            </a:r>
            <a:r>
              <a:rPr lang="ru-RU" dirty="0">
                <a:solidFill>
                  <a:schemeClr val="tx1"/>
                </a:solidFill>
              </a:rPr>
              <a:t>: Помощь приютам</a:t>
            </a:r>
          </a:p>
          <a:p>
            <a:pPr algn="just"/>
            <a:r>
              <a:rPr lang="ru-RU" b="1" dirty="0">
                <a:solidFill>
                  <a:schemeClr val="tx1"/>
                </a:solidFill>
              </a:rPr>
              <a:t>мероприятия</a:t>
            </a:r>
            <a:r>
              <a:rPr lang="ru-RU" dirty="0">
                <a:solidFill>
                  <a:schemeClr val="tx1"/>
                </a:solidFill>
              </a:rPr>
              <a:t>: 1) Привлечение ветеринаров; 2) Закупка корма; 3) Закупка необходимых вещей (17.08.24) </a:t>
            </a:r>
          </a:p>
          <a:p>
            <a:pPr algn="just"/>
            <a:r>
              <a:rPr lang="ru-RU" b="1" dirty="0">
                <a:solidFill>
                  <a:schemeClr val="tx1"/>
                </a:solidFill>
              </a:rPr>
              <a:t>задача 2</a:t>
            </a:r>
            <a:r>
              <a:rPr lang="ru-RU" dirty="0">
                <a:solidFill>
                  <a:schemeClr val="tx1"/>
                </a:solidFill>
              </a:rPr>
              <a:t>: Повышение уровня ответственности хозяев животных</a:t>
            </a:r>
          </a:p>
          <a:p>
            <a:pPr algn="just"/>
            <a:r>
              <a:rPr lang="ru-RU" b="1" dirty="0">
                <a:solidFill>
                  <a:schemeClr val="tx1"/>
                </a:solidFill>
              </a:rPr>
              <a:t>мероприятия</a:t>
            </a:r>
            <a:r>
              <a:rPr lang="ru-RU" dirty="0">
                <a:solidFill>
                  <a:schemeClr val="tx1"/>
                </a:solidFill>
              </a:rPr>
              <a:t>: 1) осведомление покупателей зоомагазинов о программе; 2) предложение принять участие в программе группе людей, заинтересованных в том, чтобы завести животное, но не уверенных в этом; 3) осведомление клиентов ветеринарных клиник о программе (17.08.24) </a:t>
            </a:r>
          </a:p>
          <a:p>
            <a:pPr algn="just"/>
            <a:r>
              <a:rPr lang="ru-RU" b="1" dirty="0">
                <a:solidFill>
                  <a:schemeClr val="tx1"/>
                </a:solidFill>
              </a:rPr>
              <a:t>задача 3</a:t>
            </a:r>
            <a:r>
              <a:rPr lang="ru-RU" dirty="0">
                <a:solidFill>
                  <a:schemeClr val="tx1"/>
                </a:solidFill>
              </a:rPr>
              <a:t>: уменьшение количества бездомных животных</a:t>
            </a:r>
          </a:p>
          <a:p>
            <a:pPr algn="just"/>
            <a:r>
              <a:rPr lang="ru-RU" b="1" dirty="0">
                <a:solidFill>
                  <a:schemeClr val="tx1"/>
                </a:solidFill>
              </a:rPr>
              <a:t>мероприятия</a:t>
            </a:r>
            <a:r>
              <a:rPr lang="ru-RU" dirty="0">
                <a:solidFill>
                  <a:schemeClr val="tx1"/>
                </a:solidFill>
              </a:rPr>
              <a:t>: 1) выбрать приют с которого начнётся программа; (10.08.24) 2) провести все необходимые обследования животных приюта, проверить наличие прививок; 3) создание базы животных, готовых к участию в программе (17.08.24) </a:t>
            </a:r>
          </a:p>
        </p:txBody>
      </p:sp>
    </p:spTree>
    <p:extLst>
      <p:ext uri="{BB962C8B-B14F-4D97-AF65-F5344CB8AC3E}">
        <p14:creationId xmlns:p14="http://schemas.microsoft.com/office/powerpoint/2010/main" val="867525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996E3E-E19A-464C-BE93-90525E1C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095" y="-102843"/>
            <a:ext cx="10364451" cy="1078203"/>
          </a:xfrm>
        </p:spPr>
        <p:txBody>
          <a:bodyPr/>
          <a:lstStyle/>
          <a:p>
            <a:r>
              <a:rPr lang="ru-RU" dirty="0"/>
              <a:t>График мероприятий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B1479741-0967-4FDA-83E1-05CB9DD8624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9704117"/>
              </p:ext>
            </p:extLst>
          </p:nvPr>
        </p:nvGraphicFramePr>
        <p:xfrm>
          <a:off x="680095" y="975360"/>
          <a:ext cx="10831809" cy="5520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1089">
                  <a:extLst>
                    <a:ext uri="{9D8B030D-6E8A-4147-A177-3AD203B41FA5}">
                      <a16:colId xmlns:a16="http://schemas.microsoft.com/office/drawing/2014/main" val="1620465657"/>
                    </a:ext>
                  </a:extLst>
                </a:gridCol>
                <a:gridCol w="4479063">
                  <a:extLst>
                    <a:ext uri="{9D8B030D-6E8A-4147-A177-3AD203B41FA5}">
                      <a16:colId xmlns:a16="http://schemas.microsoft.com/office/drawing/2014/main" val="50110712"/>
                    </a:ext>
                  </a:extLst>
                </a:gridCol>
                <a:gridCol w="2773450">
                  <a:extLst>
                    <a:ext uri="{9D8B030D-6E8A-4147-A177-3AD203B41FA5}">
                      <a16:colId xmlns:a16="http://schemas.microsoft.com/office/drawing/2014/main" val="3287044173"/>
                    </a:ext>
                  </a:extLst>
                </a:gridCol>
                <a:gridCol w="2028207">
                  <a:extLst>
                    <a:ext uri="{9D8B030D-6E8A-4147-A177-3AD203B41FA5}">
                      <a16:colId xmlns:a16="http://schemas.microsoft.com/office/drawing/2014/main" val="4177683206"/>
                    </a:ext>
                  </a:extLst>
                </a:gridCol>
              </a:tblGrid>
              <a:tr h="976479">
                <a:tc>
                  <a:txBody>
                    <a:bodyPr/>
                    <a:lstStyle/>
                    <a:p>
                      <a:r>
                        <a:rPr lang="ru-RU" dirty="0"/>
                        <a:t>Задача1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Привлечение ветеринаров;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Закупка корма;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Закупка необходимых вещей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17.08.24-17.09.24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Габидуллина</a:t>
                      </a:r>
                      <a:r>
                        <a:rPr lang="ru-RU" dirty="0"/>
                        <a:t> В.</a:t>
                      </a:r>
                    </a:p>
                    <a:p>
                      <a:r>
                        <a:rPr lang="ru-RU" dirty="0"/>
                        <a:t>Суворова 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54082"/>
                  </a:ext>
                </a:extLst>
              </a:tr>
              <a:tr h="2532763">
                <a:tc>
                  <a:txBody>
                    <a:bodyPr/>
                    <a:lstStyle/>
                    <a:p>
                      <a:r>
                        <a:rPr lang="ru-RU" dirty="0"/>
                        <a:t>Задача2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1)осведомление покупателей зоомагазинов о программе; </a:t>
                      </a:r>
                    </a:p>
                    <a:p>
                      <a:pPr marL="0" indent="0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2) предложение принять участие в программе группе людей, заинтересованных в том, чтобы завести животное, но не уверенных в этом; </a:t>
                      </a:r>
                    </a:p>
                    <a:p>
                      <a:pPr marL="0" indent="0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3) осведомление клиентов ветеринарных клиник о программе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17.08.24-17.10.24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Габидуллина</a:t>
                      </a:r>
                      <a:r>
                        <a:rPr lang="ru-RU" dirty="0"/>
                        <a:t> В.</a:t>
                      </a:r>
                    </a:p>
                    <a:p>
                      <a:r>
                        <a:rPr lang="ru-RU" dirty="0"/>
                        <a:t>Суворова В.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628412"/>
                  </a:ext>
                </a:extLst>
              </a:tr>
              <a:tr h="1946678">
                <a:tc>
                  <a:txBody>
                    <a:bodyPr/>
                    <a:lstStyle/>
                    <a:p>
                      <a:r>
                        <a:rPr lang="ru-RU" dirty="0"/>
                        <a:t>Задача3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1)выбрать приют с которого начнётся программа; </a:t>
                      </a:r>
                    </a:p>
                    <a:p>
                      <a:pPr marL="0" indent="0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2) провести все необходимые обследования животных приюта, проверить наличие прививок; </a:t>
                      </a:r>
                    </a:p>
                    <a:p>
                      <a:pPr marL="0" indent="0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3) создание базы животных, готовых к участию в программе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10.08.24-17.08.24</a:t>
                      </a:r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17.08.24-24.08.24</a:t>
                      </a:r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24.08.24-27.08.24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Габидуллина</a:t>
                      </a:r>
                      <a:r>
                        <a:rPr lang="ru-RU" dirty="0"/>
                        <a:t> В.</a:t>
                      </a:r>
                    </a:p>
                    <a:p>
                      <a:r>
                        <a:rPr lang="ru-RU" dirty="0"/>
                        <a:t>Суворова В.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Суворова В.</a:t>
                      </a:r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/>
                        <a:t>Габидуллина</a:t>
                      </a:r>
                      <a:r>
                        <a:rPr lang="ru-RU" dirty="0"/>
                        <a:t> В.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36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235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6C4DB0-6586-4ECE-B96A-900168D62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685277"/>
          </a:xfrm>
        </p:spPr>
        <p:txBody>
          <a:bodyPr/>
          <a:lstStyle/>
          <a:p>
            <a:r>
              <a:rPr lang="ru-RU" dirty="0"/>
              <a:t>Смета: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301191-E28E-42C9-B80C-7773FC560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3774" y="1696720"/>
            <a:ext cx="10351752" cy="3982719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Аренда помещения (два варианта: создать приют с нуля или заключить сотрудничество уже с существующим приютом)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Затраты на корм (до начала программы) 50000 р.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Затраты на ветеринара (возможность благотворительного контракта с последующим сотрудничеством) 60000 р.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Расход на различные нужды (лежанки, игрушки и т.д.) 30000 р.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Итог: на начало проекта требуется бюджет </a:t>
            </a:r>
            <a:r>
              <a:rPr lang="en-US" dirty="0">
                <a:solidFill>
                  <a:schemeClr val="tx1"/>
                </a:solidFill>
              </a:rPr>
              <a:t>~ </a:t>
            </a:r>
            <a:r>
              <a:rPr lang="ru-RU" dirty="0">
                <a:solidFill>
                  <a:schemeClr val="tx1"/>
                </a:solidFill>
              </a:rPr>
              <a:t>140000 р.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860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0E617C-0808-4F52-B2B6-2F894FBC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финансирования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FCB468-3EB9-4736-9C8F-A3A63FF9B7A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Варианты финансирования : Преимущественные : личные средства участников проекта, краудфандинг</a:t>
            </a:r>
          </a:p>
          <a:p>
            <a:r>
              <a:rPr lang="ru-RU" dirty="0">
                <a:solidFill>
                  <a:schemeClr val="tx1"/>
                </a:solidFill>
              </a:rPr>
              <a:t>Второстепенные: благотворительные фонды, источники </a:t>
            </a:r>
            <a:r>
              <a:rPr lang="en-US" dirty="0">
                <a:solidFill>
                  <a:schemeClr val="tx1"/>
                </a:solidFill>
              </a:rPr>
              <a:t>3f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5696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6342" y="740664"/>
            <a:ext cx="10351634" cy="1206230"/>
          </a:xfrm>
        </p:spPr>
        <p:txBody>
          <a:bodyPr/>
          <a:lstStyle/>
          <a:p>
            <a:r>
              <a:rPr lang="ru-RU" dirty="0"/>
              <a:t>Показатели прибыли и окупаемости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59494" y="2221849"/>
            <a:ext cx="10369922" cy="413831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Проект благотворительный. Все деньги полученные от участников пойдут на животных, участвующих в программе,  остаток будет пожертвован в приют</a:t>
            </a:r>
          </a:p>
          <a:p>
            <a:r>
              <a:rPr lang="ru-RU" dirty="0">
                <a:solidFill>
                  <a:schemeClr val="tx1"/>
                </a:solidFill>
              </a:rPr>
              <a:t>Первоначальный вклад  140000. количество участников 20 человек. С каждого человека за участие в программе 8000 р.</a:t>
            </a:r>
          </a:p>
          <a:p>
            <a:r>
              <a:rPr lang="ru-RU" dirty="0">
                <a:solidFill>
                  <a:schemeClr val="tx1"/>
                </a:solidFill>
              </a:rPr>
              <a:t>Прибыль: 160 000-140 000=20 000Р</a:t>
            </a:r>
          </a:p>
          <a:p>
            <a:r>
              <a:rPr lang="en-US" dirty="0">
                <a:solidFill>
                  <a:schemeClr val="tx1"/>
                </a:solidFill>
              </a:rPr>
              <a:t>Roi = </a:t>
            </a:r>
            <a:r>
              <a:rPr lang="ru-RU" dirty="0">
                <a:solidFill>
                  <a:schemeClr val="tx1"/>
                </a:solidFill>
              </a:rPr>
              <a:t>20 000/140000=14%</a:t>
            </a:r>
          </a:p>
          <a:p>
            <a:r>
              <a:rPr lang="ru-RU" dirty="0">
                <a:solidFill>
                  <a:schemeClr val="tx1"/>
                </a:solidFill>
              </a:rPr>
              <a:t>Срок окупаемости 140 000/20 000 = 7 лет</a:t>
            </a:r>
          </a:p>
          <a:p>
            <a:r>
              <a:rPr lang="ru-RU" dirty="0">
                <a:solidFill>
                  <a:schemeClr val="tx1"/>
                </a:solidFill>
              </a:rPr>
              <a:t>Хотя Проект коммерческий, инвесторы не будут получать прибыль. Мы просто просим деньги на реализацию проекта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544" y="828563"/>
            <a:ext cx="10341982" cy="917941"/>
          </a:xfrm>
        </p:spPr>
        <p:txBody>
          <a:bodyPr/>
          <a:lstStyle/>
          <a:p>
            <a:r>
              <a:rPr lang="ru-RU" dirty="0"/>
              <a:t>Выявление рисков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9536" y="1682497"/>
            <a:ext cx="10405990" cy="3343144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Возможность отсутствия нужного количества участников, Для снижения нужно сделать больше огласку программы. </a:t>
            </a:r>
          </a:p>
          <a:p>
            <a:r>
              <a:rPr lang="ru-RU" dirty="0">
                <a:solidFill>
                  <a:schemeClr val="tx1"/>
                </a:solidFill>
              </a:rPr>
              <a:t>Недостаток финансирования, для снижения этого риска, в смету закладывается большее количество денег, чем минимально нужно.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FAC857D0-7444-407B-B005-FFF50A25C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758386"/>
              </p:ext>
            </p:extLst>
          </p:nvPr>
        </p:nvGraphicFramePr>
        <p:xfrm>
          <a:off x="1330960" y="3513667"/>
          <a:ext cx="9337041" cy="23659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2347">
                  <a:extLst>
                    <a:ext uri="{9D8B030D-6E8A-4147-A177-3AD203B41FA5}">
                      <a16:colId xmlns:a16="http://schemas.microsoft.com/office/drawing/2014/main" val="3410018478"/>
                    </a:ext>
                  </a:extLst>
                </a:gridCol>
                <a:gridCol w="3112347">
                  <a:extLst>
                    <a:ext uri="{9D8B030D-6E8A-4147-A177-3AD203B41FA5}">
                      <a16:colId xmlns:a16="http://schemas.microsoft.com/office/drawing/2014/main" val="3041063602"/>
                    </a:ext>
                  </a:extLst>
                </a:gridCol>
                <a:gridCol w="3112347">
                  <a:extLst>
                    <a:ext uri="{9D8B030D-6E8A-4147-A177-3AD203B41FA5}">
                      <a16:colId xmlns:a16="http://schemas.microsoft.com/office/drawing/2014/main" val="3484090907"/>
                    </a:ext>
                  </a:extLst>
                </a:gridCol>
              </a:tblGrid>
              <a:tr h="78863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Риски: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Количество участников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Недостаток денег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35783"/>
                  </a:ext>
                </a:extLst>
              </a:tr>
              <a:tr h="78863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Вероятность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Низкая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044162"/>
                  </a:ext>
                </a:extLst>
              </a:tr>
              <a:tr h="78863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Влияние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Высокое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Среднее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75657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F62B35-15DD-470B-9AE4-A72582462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827517"/>
          </a:xfrm>
        </p:spPr>
        <p:txBody>
          <a:bodyPr/>
          <a:lstStyle/>
          <a:p>
            <a:r>
              <a:rPr lang="ru-RU" dirty="0"/>
              <a:t>результаты выполнения проекта: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9C5660-8CE1-49DC-94AF-5E091D882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3774" y="1940560"/>
            <a:ext cx="10351752" cy="3291839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Количественные:</a:t>
            </a:r>
          </a:p>
          <a:p>
            <a:pPr marL="457200" indent="-457200" algn="just">
              <a:buAutoNum type="arabicParenR"/>
            </a:pPr>
            <a:r>
              <a:rPr lang="ru-RU" dirty="0">
                <a:solidFill>
                  <a:schemeClr val="tx1"/>
                </a:solidFill>
              </a:rPr>
              <a:t>Уменьшение количества животных в приюте, за счёт повышения уровня ответственности хозяев и участия животных в программе</a:t>
            </a:r>
          </a:p>
          <a:p>
            <a:pPr marL="457200" indent="-457200" algn="just">
              <a:buAutoNum type="arabicParenR"/>
            </a:pPr>
            <a:r>
              <a:rPr lang="ru-RU" dirty="0">
                <a:solidFill>
                  <a:schemeClr val="tx1"/>
                </a:solidFill>
              </a:rPr>
              <a:t> уменьшение процента смертности в приютах за счёт улучшения качества жизни животных</a:t>
            </a:r>
          </a:p>
        </p:txBody>
      </p:sp>
    </p:spTree>
    <p:extLst>
      <p:ext uri="{BB962C8B-B14F-4D97-AF65-F5344CB8AC3E}">
        <p14:creationId xmlns:p14="http://schemas.microsoft.com/office/powerpoint/2010/main" val="4039489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4EDF2C-479D-47FD-BBB2-0F73E039D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654797"/>
          </a:xfrm>
        </p:spPr>
        <p:txBody>
          <a:bodyPr/>
          <a:lstStyle/>
          <a:p>
            <a:r>
              <a:rPr lang="ru-RU" dirty="0"/>
              <a:t>Качественные показатели: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B840E3-85D3-40D4-9D55-E331998BF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3774" y="1706881"/>
            <a:ext cx="10351752" cy="1229359"/>
          </a:xfrm>
        </p:spPr>
        <p:txBody>
          <a:bodyPr>
            <a:normAutofit/>
          </a:bodyPr>
          <a:lstStyle/>
          <a:p>
            <a:pPr marL="457200" indent="-457200" algn="just">
              <a:buAutoNum type="arabicParenR"/>
            </a:pPr>
            <a:r>
              <a:rPr lang="ru-RU" dirty="0">
                <a:solidFill>
                  <a:schemeClr val="tx1"/>
                </a:solidFill>
              </a:rPr>
              <a:t>Люди стали более ответственно относиться ко взятию животного в семью</a:t>
            </a:r>
          </a:p>
          <a:p>
            <a:pPr marL="457200" indent="-457200" algn="just">
              <a:buAutoNum type="arabicParenR"/>
            </a:pPr>
            <a:r>
              <a:rPr lang="ru-RU" dirty="0">
                <a:solidFill>
                  <a:schemeClr val="tx1"/>
                </a:solidFill>
              </a:rPr>
              <a:t>В приютах достаточно ресурсов для содержания и ухода за животными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2BCC7CF-53A7-4A18-BB9E-6CCAE13895AB}"/>
              </a:ext>
            </a:extLst>
          </p:cNvPr>
          <p:cNvSpPr/>
          <p:nvPr/>
        </p:nvSpPr>
        <p:spPr>
          <a:xfrm>
            <a:off x="732808" y="2967335"/>
            <a:ext cx="103517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cap="none" spc="0" dirty="0">
                <a:ln w="0"/>
                <a:solidFill>
                  <a:schemeClr val="tx1"/>
                </a:solidFill>
                <a:latin typeface="+mj-lt"/>
              </a:rPr>
              <a:t>ЧТО </a:t>
            </a:r>
            <a:r>
              <a:rPr lang="ru-RU" sz="4000" dirty="0">
                <a:ln w="0"/>
                <a:latin typeface="+mj-lt"/>
              </a:rPr>
              <a:t>УЛУЧШИТСЯ</a:t>
            </a:r>
            <a:r>
              <a:rPr lang="ru-RU" sz="4000" cap="none" spc="0" dirty="0">
                <a:ln w="0"/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AF97215-3DD5-440A-8463-EB136DA50E9C}"/>
              </a:ext>
            </a:extLst>
          </p:cNvPr>
          <p:cNvSpPr/>
          <p:nvPr/>
        </p:nvSpPr>
        <p:spPr>
          <a:xfrm>
            <a:off x="913774" y="3958550"/>
            <a:ext cx="10170786" cy="9675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>
                <a:ln w="0"/>
              </a:rPr>
              <a:t>ПОВЫСИТСЯ УРОВЕНЬ ОТВЕТСТВЕННОСТИ ХОЗЯЕВ, УМЕНЬШИТСЯ КОЛИЧЕСТВО БЕЗДОМНЫХ ЖИВОТНЫХ,  УЛУЧШИТСЯ КАЧЕСТВО ПРОЖИВАНИЯ ЖИВОТНЫХ В ПРИЮТАХ </a:t>
            </a:r>
            <a:endParaRPr lang="ru-RU" sz="2000" b="0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868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8A8BE7-314A-415C-A8E9-B00283299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522717"/>
          </a:xfrm>
        </p:spPr>
        <p:txBody>
          <a:bodyPr>
            <a:normAutofit fontScale="90000"/>
          </a:bodyPr>
          <a:lstStyle/>
          <a:p>
            <a:r>
              <a:rPr lang="ru-RU" dirty="0"/>
              <a:t>Итог: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8FF4CC-FECD-4249-990E-CD993DF33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3774" y="1727199"/>
            <a:ext cx="10351752" cy="3298441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Участие в программе примут 10 собак и 10 кошек. Количество животных небольшое, т.к. проект благотворительный и не каждый может позволить себе стать его участником, но от результатов зависит дальнейшая судьба проекта. Это пилотный проект, если он окажется удачным, то получит распространение по другим приютам.</a:t>
            </a:r>
          </a:p>
        </p:txBody>
      </p:sp>
    </p:spTree>
    <p:extLst>
      <p:ext uri="{BB962C8B-B14F-4D97-AF65-F5344CB8AC3E}">
        <p14:creationId xmlns:p14="http://schemas.microsoft.com/office/powerpoint/2010/main" val="316679451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208</TotalTime>
  <Words>732</Words>
  <Application>Microsoft Office PowerPoint</Application>
  <PresentationFormat>Широкоэкранный</PresentationFormat>
  <Paragraphs>87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Tw Cen MT</vt:lpstr>
      <vt:lpstr>Капля</vt:lpstr>
      <vt:lpstr>Счастливый хвост в каждый дом</vt:lpstr>
      <vt:lpstr>Команда проекта:</vt:lpstr>
      <vt:lpstr>Проблема:</vt:lpstr>
      <vt:lpstr>Цели и задачи:</vt:lpstr>
      <vt:lpstr>График мероприятий</vt:lpstr>
      <vt:lpstr>Смета:</vt:lpstr>
      <vt:lpstr>Источники финансирования</vt:lpstr>
      <vt:lpstr>Показатели прибыли и окупаемости</vt:lpstr>
      <vt:lpstr>Выявление рисков</vt:lpstr>
      <vt:lpstr>результаты выполнения проекта:</vt:lpstr>
      <vt:lpstr>Качественные показатели:</vt:lpstr>
      <vt:lpstr>Итог: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Счастливый хвост в каждый дом</dc:title>
  <dc:creator>Виолетта</dc:creator>
  <cp:lastModifiedBy>Виолетта</cp:lastModifiedBy>
  <cp:revision>12</cp:revision>
  <dcterms:created xsi:type="dcterms:W3CDTF">2023-10-25T12:16:43Z</dcterms:created>
  <dcterms:modified xsi:type="dcterms:W3CDTF">2023-12-14T09:32:27Z</dcterms:modified>
</cp:coreProperties>
</file>