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embeddedFontLst>
    <p:embeddedFont>
      <p:font typeface="Cambria" panose="02040503050406030204" pitchFamily="18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Montserrat" panose="00000500000000000000" pitchFamily="2" charset="-52"/>
      <p:regular r:id="rId27"/>
      <p:bold r:id="rId28"/>
      <p:italic r:id="rId29"/>
      <p:boldItalic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Roboto Medium" panose="020000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60">
          <p15:clr>
            <a:srgbClr val="9AA0A6"/>
          </p15:clr>
        </p15:guide>
        <p15:guide id="2" orient="horz" pos="1884">
          <p15:clr>
            <a:srgbClr val="9AA0A6"/>
          </p15:clr>
        </p15:guide>
        <p15:guide id="3" orient="horz" pos="6264">
          <p15:clr>
            <a:srgbClr val="9AA0A6"/>
          </p15:clr>
        </p15:guide>
        <p15:guide id="4" orient="horz" pos="8136">
          <p15:clr>
            <a:srgbClr val="9AA0A6"/>
          </p15:clr>
        </p15:guide>
        <p15:guide id="5" pos="936">
          <p15:clr>
            <a:srgbClr val="9AA0A6"/>
          </p15:clr>
        </p15:guide>
        <p15:guide id="6" pos="7680">
          <p15:clr>
            <a:srgbClr val="9AA0A6"/>
          </p15:clr>
        </p15:guide>
        <p15:guide id="7" orient="horz" pos="2880">
          <p15:clr>
            <a:srgbClr val="9AA0A6"/>
          </p15:clr>
        </p15:guide>
        <p15:guide id="8" orient="horz" pos="5112">
          <p15:clr>
            <a:srgbClr val="9AA0A6"/>
          </p15:clr>
        </p15:guide>
        <p15:guide id="9" pos="10224">
          <p15:clr>
            <a:srgbClr val="9AA0A6"/>
          </p15:clr>
        </p15:guide>
        <p15:guide id="10" pos="8568">
          <p15:clr>
            <a:srgbClr val="9AA0A6"/>
          </p15:clr>
        </p15:guide>
        <p15:guide id="11" orient="horz" pos="2216">
          <p15:clr>
            <a:srgbClr val="9AA0A6"/>
          </p15:clr>
        </p15:guide>
        <p15:guide id="12" orient="horz" pos="5740">
          <p15:clr>
            <a:srgbClr val="9AA0A6"/>
          </p15:clr>
        </p15:guide>
        <p15:guide id="13" pos="5616">
          <p15:clr>
            <a:srgbClr val="9AA0A6"/>
          </p15:clr>
        </p15:guide>
        <p15:guide id="14" orient="horz" pos="1552">
          <p15:clr>
            <a:srgbClr val="9AA0A6"/>
          </p15:clr>
        </p15:guide>
        <p15:guide id="15" pos="5107">
          <p15:clr>
            <a:srgbClr val="9AA0A6"/>
          </p15:clr>
        </p15:guide>
        <p15:guide id="16" orient="horz" pos="4353">
          <p15:clr>
            <a:srgbClr val="9AA0A6"/>
          </p15:clr>
        </p15:guide>
        <p15:guide id="17" orient="horz" pos="3978">
          <p15:clr>
            <a:srgbClr val="9AA0A6"/>
          </p15:clr>
        </p15:guide>
        <p15:guide id="18" pos="9535">
          <p15:clr>
            <a:srgbClr val="9AA0A6"/>
          </p15:clr>
        </p15:guide>
        <p15:guide id="19" pos="10913">
          <p15:clr>
            <a:srgbClr val="9AA0A6"/>
          </p15:clr>
        </p15:guide>
        <p15:guide id="20" orient="horz" pos="5836">
          <p15:clr>
            <a:srgbClr val="9AA0A6"/>
          </p15:clr>
        </p15:guide>
        <p15:guide id="21" pos="3816">
          <p15:clr>
            <a:srgbClr val="9AA0A6"/>
          </p15:clr>
        </p15:guide>
        <p15:guide id="22" pos="6648">
          <p15:clr>
            <a:srgbClr val="9AA0A6"/>
          </p15:clr>
        </p15:guide>
        <p15:guide id="23" pos="12133">
          <p15:clr>
            <a:srgbClr val="9AA0A6"/>
          </p15:clr>
        </p15:guide>
        <p15:guide id="24" pos="7938">
          <p15:clr>
            <a:srgbClr val="9AA0A6"/>
          </p15:clr>
        </p15:guide>
        <p15:guide id="25" pos="1032">
          <p15:clr>
            <a:srgbClr val="9AA0A6"/>
          </p15:clr>
        </p15:guide>
        <p15:guide id="26" pos="1128">
          <p15:clr>
            <a:srgbClr val="9AA0A6"/>
          </p15:clr>
        </p15:guide>
        <p15:guide id="27" orient="horz" pos="37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13396E-9F31-4429-89A8-DE50EDA9518F}">
  <a:tblStyle styleId="{2613396E-9F31-4429-89A8-DE50EDA951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708" y="72"/>
      </p:cViewPr>
      <p:guideLst>
        <p:guide pos="560"/>
        <p:guide orient="horz" pos="1884"/>
        <p:guide orient="horz" pos="6264"/>
        <p:guide orient="horz" pos="8136"/>
        <p:guide pos="936"/>
        <p:guide pos="7680"/>
        <p:guide orient="horz" pos="2880"/>
        <p:guide orient="horz" pos="5112"/>
        <p:guide pos="10224"/>
        <p:guide pos="8568"/>
        <p:guide orient="horz" pos="2216"/>
        <p:guide orient="horz" pos="5740"/>
        <p:guide pos="5616"/>
        <p:guide orient="horz" pos="1552"/>
        <p:guide pos="5107"/>
        <p:guide orient="horz" pos="4353"/>
        <p:guide orient="horz" pos="3978"/>
        <p:guide pos="9535"/>
        <p:guide pos="10913"/>
        <p:guide orient="horz" pos="5836"/>
        <p:guide pos="3816"/>
        <p:guide pos="6648"/>
        <p:guide pos="12133"/>
        <p:guide pos="7938"/>
        <p:guide pos="1032"/>
        <p:guide pos="1128"/>
        <p:guide orient="horz" pos="37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7e95d4e9c_0_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f7e95d4e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7e95d4e9c_0_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f7e95d4e9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7e95d4e9c_0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f7e95d4e9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7e95d4e9c_0_7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f7e95d4e9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7e95d4e9c_0_9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f7e95d4e9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7e95d4e9c_0_10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f7e95d4e9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7e95d4e9c_0_1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f7e95d4e9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f7e95d4e9c_0_1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f7e95d4e9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f5e5583e7f_0_1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f5e5583e7f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f5e5583e7f_0_1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f5e5583e7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5e5583e7f_0_15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f5e5583e7f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f7e95d4e9c_0_19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f7e95d4e9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f7e95d4e9c_0_2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f7e95d4e9c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5e5583e7f_0_2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f5e5583e7f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">
  <p:cSld name="Title &amp;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-1155700" y="-1295400"/>
            <a:ext cx="26746199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3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 Alt">
  <p:cSld name="Title &amp; Photo Al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>
            <a:spLocks noGrp="1"/>
          </p:cNvSpPr>
          <p:nvPr>
            <p:ph type="pic" idx="2"/>
          </p:nvPr>
        </p:nvSpPr>
        <p:spPr>
          <a:xfrm>
            <a:off x="10972800" y="-203200"/>
            <a:ext cx="12144836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>
            <a:spLocks noGrp="1"/>
          </p:cNvSpPr>
          <p:nvPr>
            <p:ph type="pic" idx="3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marL="1371600" lvl="2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marL="1828800" lvl="3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marL="2286000" lvl="4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53" cy="383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>
            <a:spLocks noGrp="1"/>
          </p:cNvSpPr>
          <p:nvPr>
            <p:ph type="pic" idx="2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5"/>
          <p:cNvSpPr>
            <a:spLocks noGrp="1"/>
          </p:cNvSpPr>
          <p:nvPr>
            <p:ph type="pic" idx="3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5"/>
          <p:cNvSpPr>
            <a:spLocks noGrp="1"/>
          </p:cNvSpPr>
          <p:nvPr>
            <p:ph type="pic" idx="4"/>
          </p:nvPr>
        </p:nvSpPr>
        <p:spPr>
          <a:xfrm>
            <a:off x="-139700" y="495300"/>
            <a:ext cx="16611600" cy="1245870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>
            <a:spLocks noGrp="1"/>
          </p:cNvSpPr>
          <p:nvPr>
            <p:ph type="pic" idx="2"/>
          </p:nvPr>
        </p:nvSpPr>
        <p:spPr>
          <a:xfrm>
            <a:off x="-1333500" y="-5524500"/>
            <a:ext cx="27051001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spichkovaira@mail.ru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dinara.alakborova@yandex.r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mailto:chirkovv03@yandex.r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descr="Paper 01.jpeg"/>
          <p:cNvPicPr preferRelativeResize="0"/>
          <p:nvPr/>
        </p:nvPicPr>
        <p:blipFill rotWithShape="1">
          <a:blip r:embed="rId3">
            <a:alphaModFix/>
          </a:blip>
          <a:srcRect t="7709" b="7709"/>
          <a:stretch/>
        </p:blipFill>
        <p:spPr>
          <a:xfrm>
            <a:off x="-68043" y="-71711"/>
            <a:ext cx="24452043" cy="1378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03697" y="512531"/>
            <a:ext cx="3045952" cy="83071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/>
        </p:nvSpPr>
        <p:spPr>
          <a:xfrm>
            <a:off x="634351" y="3694669"/>
            <a:ext cx="12740700" cy="133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«</a:t>
            </a:r>
            <a:r>
              <a:rPr lang="ru-RU" altLang="ru-RU" sz="8000" b="1" dirty="0">
                <a:latin typeface="Cambria" panose="02040503050406030204" pitchFamily="18" charset="0"/>
                <a:cs typeface="Segoe UI" panose="020B0502040204020203" pitchFamily="34" charset="0"/>
              </a:rPr>
              <a:t>Модульная  УЗВ-ферма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»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2128219" y="5912692"/>
            <a:ext cx="8308927" cy="207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программно-аппаратного комплекса  для типового модуля по мелкотоварному выращиванию</a:t>
            </a:r>
            <a:r>
              <a:rPr lang="ru-RU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……………</a:t>
            </a: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африканского </a:t>
            </a:r>
            <a:r>
              <a:rPr lang="ru-RU" sz="3200" dirty="0" err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клариевого</a:t>
            </a: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сома.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6C808F-A9FC-4793-EA53-40CA26026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3408" y="2976933"/>
            <a:ext cx="11116241" cy="79648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descr="Paper 01.jpeg"/>
          <p:cNvPicPr preferRelativeResize="0"/>
          <p:nvPr/>
        </p:nvPicPr>
        <p:blipFill rotWithShape="1">
          <a:blip r:embed="rId3">
            <a:alphaModFix/>
          </a:blip>
          <a:srcRect t="7709" b="7709"/>
          <a:stretch/>
        </p:blipFill>
        <p:spPr>
          <a:xfrm>
            <a:off x="36036" y="0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8"/>
          <p:cNvCxnSpPr/>
          <p:nvPr/>
        </p:nvCxnSpPr>
        <p:spPr>
          <a:xfrm>
            <a:off x="-1" y="1231877"/>
            <a:ext cx="24384001" cy="1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07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87" name="Google Shape;87;p18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8"/>
          <p:cNvGrpSpPr/>
          <p:nvPr/>
        </p:nvGrpSpPr>
        <p:grpSpPr>
          <a:xfrm>
            <a:off x="18708559" y="12132061"/>
            <a:ext cx="5370641" cy="1255428"/>
            <a:chOff x="0" y="0"/>
            <a:chExt cx="5370640" cy="1255427"/>
          </a:xfrm>
        </p:grpSpPr>
        <p:pic>
          <p:nvPicPr>
            <p:cNvPr id="89" name="Google Shape;89;p1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8" descr="Image"/>
            <p:cNvPicPr preferRelativeResize="0"/>
            <p:nvPr/>
          </p:nvPicPr>
          <p:blipFill rotWithShape="1">
            <a:blip r:embed="rId6">
              <a:alphaModFix amt="39976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18"/>
          <p:cNvSpPr txBox="1"/>
          <p:nvPr/>
        </p:nvSpPr>
        <p:spPr>
          <a:xfrm>
            <a:off x="892548" y="2804625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Проблема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которую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решает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проект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449586" y="5371565"/>
            <a:ext cx="10742413" cy="61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Главной проблемой мелких товаропроизводителей при организации УЗВ на местах является необходимость проектирования комплексов исходя из наличия конкретных помещений, профессионализма проектировщиков и доступности специализированного оборудования.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74EC84-3A76-A4AA-B85C-2D4D47D4C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5549" y="4735268"/>
            <a:ext cx="9324191" cy="69931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2" y="-71711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9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99" name="Google Shape;99;p19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9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01" name="Google Shape;101;p19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9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" name="Google Shape;103;p19"/>
          <p:cNvSpPr txBox="1"/>
          <p:nvPr/>
        </p:nvSpPr>
        <p:spPr>
          <a:xfrm>
            <a:off x="1386598" y="2958289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Проблемная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ситуация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1386598" y="5945644"/>
            <a:ext cx="12005004" cy="318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 panose="00000500000000000000" pitchFamily="2" charset="-52"/>
              </a:rPr>
              <a:t>Н</a:t>
            </a:r>
            <a:r>
              <a:rPr lang="ru-RU" sz="4000" b="0" i="0" u="none" strike="noStrike" dirty="0">
                <a:solidFill>
                  <a:srgbClr val="060606"/>
                </a:solidFill>
                <a:effectLst/>
                <a:latin typeface="Montserrat" panose="00000500000000000000" pitchFamily="2" charset="-52"/>
              </a:rPr>
              <a:t>евозможность организации планируемого производства и, как следствие, отсутствию на полках магазинов недорогой отечественной рыбной продукции.</a:t>
            </a:r>
            <a:endParaRPr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5152" y="3757440"/>
            <a:ext cx="9875868" cy="73883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Google Shape;110;p20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11" name="Google Shape;111;p20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20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13" name="Google Shape;113;p20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0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p20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Исследование рынка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1385849" y="4949141"/>
            <a:ext cx="21161329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Норма потребления рыбопродуктов в РФ составляет 22 кг/г.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Фактический уровень потребления  рыбной продукции на 2021 год составило 21,7кг, а  в  2022 году - 22,6 кг. </a:t>
            </a:r>
            <a:endParaRPr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2622404" y="8353294"/>
            <a:ext cx="4636800" cy="11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Источник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данных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: </a:t>
            </a:r>
            <a:endParaRPr sz="36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60606"/>
              </a:solidFill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13820077" y="8353294"/>
            <a:ext cx="67632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Результат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исследования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: </a:t>
            </a:r>
            <a:endParaRPr sz="36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2622404" y="9304505"/>
            <a:ext cx="5859000" cy="256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Исследование Министерства сельского хозяйства Российской Федерации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60606"/>
              </a:solidFill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13820077" y="9274197"/>
            <a:ext cx="5859000" cy="157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dirty="0">
                <a:solidFill>
                  <a:srgbClr val="060606"/>
                </a:solidFill>
                <a:effectLst/>
                <a:latin typeface="Montserrat" panose="00000500000000000000" pitchFamily="2" charset="-52"/>
              </a:rPr>
              <a:t>С каждым годом растет спрос на рыбу и рыбопродукты</a:t>
            </a:r>
            <a:endParaRPr sz="3200" dirty="0">
              <a:solidFill>
                <a:srgbClr val="06060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2" y="-71711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1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27" name="Google Shape;127;p21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21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29" name="Google Shape;129;p21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1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" name="Google Shape;131;p21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Как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ЦА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решает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свою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проблему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сейчас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3577490" y="5686567"/>
            <a:ext cx="2790600" cy="71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Вариант</a:t>
            </a:r>
            <a:r>
              <a:rPr lang="en-US" sz="40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1 </a:t>
            </a:r>
            <a:endParaRPr sz="40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17249942" y="5731430"/>
            <a:ext cx="2790600" cy="71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Вариант</a:t>
            </a:r>
            <a:r>
              <a:rPr lang="en-US" sz="40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2 </a:t>
            </a:r>
            <a:endParaRPr sz="40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611420" y="6708529"/>
            <a:ext cx="5435074" cy="133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 panose="00000500000000000000" pitchFamily="2" charset="-52"/>
              </a:rPr>
              <a:t>Продукт закупается из-за границы</a:t>
            </a:r>
            <a:endParaRPr sz="4000" dirty="0">
              <a:solidFill>
                <a:srgbClr val="060606"/>
              </a:solidFill>
              <a:latin typeface="Montserrat" panose="00000500000000000000" pitchFamily="2" charset="-52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10201752" y="8336035"/>
            <a:ext cx="2790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Вариант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3 </a:t>
            </a:r>
            <a:endParaRPr sz="36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8970573" y="9092209"/>
            <a:ext cx="5252958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Создается малое предприятие с замкнутым циклом</a:t>
            </a:r>
            <a:endParaRPr sz="4000" dirty="0">
              <a:solidFill>
                <a:srgbClr val="060606"/>
              </a:solidFill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16644011" y="6789550"/>
            <a:ext cx="4435600" cy="133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sym typeface="Montserrat"/>
              </a:rPr>
              <a:t>Строят крупные рыбные фермы</a:t>
            </a:r>
            <a:endParaRPr sz="4000" dirty="0">
              <a:solidFill>
                <a:srgbClr val="06060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0" y="0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22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47" name="Google Shape;147;p2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22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49" name="Google Shape;149;p22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2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1" name="Google Shape;151;p22"/>
          <p:cNvSpPr txBox="1"/>
          <p:nvPr/>
        </p:nvSpPr>
        <p:spPr>
          <a:xfrm>
            <a:off x="669153" y="3814178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Описание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твоего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решения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669153" y="5792039"/>
            <a:ext cx="13819551" cy="4780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модуля для мелкотоварного производства рыбы.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Данный модуль будет оснащён автоматическим комплексом.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8F6F13-0CC3-EBB3-9B91-2F564F3993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17452" y="5191748"/>
            <a:ext cx="8037800" cy="58892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3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2" y="-71711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3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59" name="Google Shape;159;p23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23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61" name="Google Shape;161;p23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3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p23"/>
          <p:cNvSpPr txBox="1"/>
          <p:nvPr/>
        </p:nvSpPr>
        <p:spPr>
          <a:xfrm>
            <a:off x="4268099" y="2207482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ru-RU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рототип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1385850" y="5385142"/>
            <a:ext cx="12189900" cy="4411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Предлагается готовый технологический комплекс для разведения и выращивания </a:t>
            </a:r>
            <a:r>
              <a:rPr lang="ru-RU" sz="4000" dirty="0" err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клариевого</a:t>
            </a: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сома, включающий в себя: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Мобильное здание. </a:t>
            </a:r>
          </a:p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Различные цилиндрические емкости.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3) Комплект дополнительного оборудования</a:t>
            </a:r>
            <a:endParaRPr sz="40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434D02-A58A-E303-C070-058D6FDA7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57894" y="2427388"/>
            <a:ext cx="6701330" cy="103269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4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4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72" name="Google Shape;172;p24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4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74" name="Google Shape;174;p24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4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6" name="Google Shape;176;p24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Уникальность решения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1341508" y="4607636"/>
            <a:ext cx="21700981" cy="3500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Будут разработаны методики по выращиванию сома. Стандартное обеспечение позволят без </a:t>
            </a:r>
            <a:r>
              <a:rPr lang="ru-RU" sz="4000" dirty="0" err="1">
                <a:latin typeface="Montserrat"/>
                <a:ea typeface="Montserrat"/>
                <a:cs typeface="Montserrat"/>
                <a:sym typeface="Montserrat"/>
              </a:rPr>
              <a:t>спецзнаний</a:t>
            </a: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 выращивать африканского сома в объёмах до 12 т/год.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4000" dirty="0">
              <a:latin typeface="Montserrat"/>
              <a:ea typeface="Montserrat"/>
              <a:cs typeface="Montserrat"/>
              <a:sym typeface="Montserrat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Реализация проекта снизит нагрузку на окружающую среду.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4316" t="30669" r="1705" b="5273"/>
          <a:stretch/>
        </p:blipFill>
        <p:spPr>
          <a:xfrm>
            <a:off x="5568306" y="7812210"/>
            <a:ext cx="12272210" cy="55752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5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84" name="Google Shape;184;p25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5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86" name="Google Shape;186;p25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5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8" name="Google Shape;188;p25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Модель монетизации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1385850" y="6858000"/>
            <a:ext cx="9781595" cy="222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5715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Гранты</a:t>
            </a:r>
          </a:p>
          <a:p>
            <a:pPr marL="5715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Государственные субсидии</a:t>
            </a:r>
          </a:p>
          <a:p>
            <a:pPr marL="5715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Крупные и мелкие торговые сети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3802" y="3455532"/>
            <a:ext cx="11010504" cy="99319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3BB099-5446-7D56-A38E-FDB88565B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7" y="0"/>
            <a:ext cx="24327406" cy="13716000"/>
          </a:xfrm>
          <a:prstGeom prst="rect">
            <a:avLst/>
          </a:prstGeom>
        </p:spPr>
      </p:pic>
      <p:cxnSp>
        <p:nvCxnSpPr>
          <p:cNvPr id="195" name="Google Shape;195;p26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96" name="Google Shape;196;p26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26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98" name="Google Shape;198;p26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6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0" name="Google Shape;200;p26"/>
          <p:cNvSpPr txBox="1"/>
          <p:nvPr/>
        </p:nvSpPr>
        <p:spPr>
          <a:xfrm>
            <a:off x="648489" y="5168967"/>
            <a:ext cx="8840992" cy="256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Этапы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воронки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продаж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2" name="Google Shape;20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13705" y="2079349"/>
            <a:ext cx="10322002" cy="200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90024" y="4352897"/>
            <a:ext cx="9655270" cy="200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70375" y="6620652"/>
            <a:ext cx="8408662" cy="200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57020" y="8807100"/>
            <a:ext cx="7235372" cy="200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7158" y="11149150"/>
            <a:ext cx="4578600" cy="171937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6"/>
          <p:cNvSpPr txBox="1"/>
          <p:nvPr/>
        </p:nvSpPr>
        <p:spPr>
          <a:xfrm>
            <a:off x="10869124" y="2675886"/>
            <a:ext cx="9297069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algn="ctr">
              <a:lnSpc>
                <a:spcPct val="115000"/>
              </a:lnSpc>
              <a:defRPr sz="3200">
                <a:solidFill>
                  <a:srgbClr val="000000"/>
                </a:solidFill>
              </a:defRPr>
            </a:pPr>
            <a:r>
              <a:rPr lang="ru-RU" sz="4000" dirty="0">
                <a:latin typeface="Montserrat" panose="020B0604020202020204" charset="-52"/>
              </a:rPr>
              <a:t>Рассылка рекламы на почту</a:t>
            </a:r>
          </a:p>
        </p:txBody>
      </p:sp>
      <p:sp>
        <p:nvSpPr>
          <p:cNvPr id="208" name="Google Shape;208;p26"/>
          <p:cNvSpPr txBox="1"/>
          <p:nvPr/>
        </p:nvSpPr>
        <p:spPr>
          <a:xfrm>
            <a:off x="11270375" y="4939947"/>
            <a:ext cx="8716719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1000 человек получили письмо</a:t>
            </a:r>
          </a:p>
        </p:txBody>
      </p:sp>
      <p:sp>
        <p:nvSpPr>
          <p:cNvPr id="209" name="Google Shape;209;p26"/>
          <p:cNvSpPr txBox="1"/>
          <p:nvPr/>
        </p:nvSpPr>
        <p:spPr>
          <a:xfrm>
            <a:off x="12288293" y="6909561"/>
            <a:ext cx="6458732" cy="151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450 человек прочитали письмо</a:t>
            </a:r>
          </a:p>
        </p:txBody>
      </p:sp>
      <p:sp>
        <p:nvSpPr>
          <p:cNvPr id="210" name="Google Shape;210;p26"/>
          <p:cNvSpPr txBox="1"/>
          <p:nvPr/>
        </p:nvSpPr>
        <p:spPr>
          <a:xfrm>
            <a:off x="12024765" y="9124071"/>
            <a:ext cx="6924640" cy="1538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200 человек позвонили в компанию</a:t>
            </a:r>
          </a:p>
        </p:txBody>
      </p:sp>
      <p:sp>
        <p:nvSpPr>
          <p:cNvPr id="211" name="Google Shape;211;p26"/>
          <p:cNvSpPr txBox="1"/>
          <p:nvPr/>
        </p:nvSpPr>
        <p:spPr>
          <a:xfrm>
            <a:off x="13302361" y="11309977"/>
            <a:ext cx="4742105" cy="151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algn="ctr">
              <a:lnSpc>
                <a:spcPct val="115000"/>
              </a:lnSpc>
              <a:defRPr sz="3200">
                <a:solidFill>
                  <a:srgbClr val="060606"/>
                </a:solidFill>
              </a:defRPr>
            </a:pPr>
            <a:r>
              <a:rPr lang="ru-RU" sz="4000" dirty="0">
                <a:latin typeface="Montserrat" panose="020B0604020202020204" charset="-52"/>
              </a:rPr>
              <a:t>80 человек сделали заказ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7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7" name="Google Shape;217;p27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18" name="Google Shape;218;p27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27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20" name="Google Shape;220;p27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27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2" name="Google Shape;222;p27"/>
          <p:cNvSpPr txBox="1"/>
          <p:nvPr/>
        </p:nvSpPr>
        <p:spPr>
          <a:xfrm>
            <a:off x="1487975" y="1462477"/>
            <a:ext cx="211335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Экономика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проекта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24" name="Google Shape;224;p27"/>
          <p:cNvGraphicFramePr/>
          <p:nvPr>
            <p:extLst>
              <p:ext uri="{D42A27DB-BD31-4B8C-83A1-F6EECF244321}">
                <p14:modId xmlns:p14="http://schemas.microsoft.com/office/powerpoint/2010/main" val="2947513528"/>
              </p:ext>
            </p:extLst>
          </p:nvPr>
        </p:nvGraphicFramePr>
        <p:xfrm>
          <a:off x="1032463" y="2889592"/>
          <a:ext cx="21474175" cy="3065121"/>
        </p:xfrm>
        <a:graphic>
          <a:graphicData uri="http://schemas.openxmlformats.org/drawingml/2006/table">
            <a:tbl>
              <a:tblPr>
                <a:noFill/>
                <a:tableStyleId>{2613396E-9F31-4429-89A8-DE50EDA9518F}</a:tableStyleId>
              </a:tblPr>
              <a:tblGrid>
                <a:gridCol w="1155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9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42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err="1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Структура</a:t>
                      </a:r>
                      <a:r>
                        <a:rPr lang="en-US" sz="3200" dirty="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 </a:t>
                      </a:r>
                      <a:r>
                        <a:rPr lang="en-US" sz="3200" dirty="0" err="1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расходов</a:t>
                      </a:r>
                      <a:r>
                        <a:rPr lang="en-US" sz="3200" dirty="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 </a:t>
                      </a:r>
                      <a:endParaRPr sz="3200" dirty="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Потоки выручки</a:t>
                      </a:r>
                      <a:endParaRPr sz="3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75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 dirty="0">
                          <a:latin typeface="Montserrat" panose="020B0604020202020204" charset="-52"/>
                        </a:rPr>
                        <a:t>Мобильное здание с габаритными размерами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 dirty="0">
                          <a:latin typeface="Montserrat" panose="020B0604020202020204" charset="-52"/>
                        </a:rPr>
                        <a:t>Крупные и мелкие торговые сети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2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 dirty="0">
                          <a:latin typeface="Montserrat" panose="020B0604020202020204" charset="-52"/>
                        </a:rPr>
                        <a:t>Компрессор для обеспечения системы кислородом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 dirty="0">
                          <a:latin typeface="Montserrat" panose="020B0604020202020204" charset="-52"/>
                        </a:rPr>
                        <a:t>Продажа в розницу населению </a:t>
                      </a:r>
                      <a:endParaRPr sz="3600" dirty="0">
                        <a:latin typeface="Montserrat" panose="020B0604020202020204" charset="-52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" name="Google Shape;225;p27"/>
          <p:cNvSpPr txBox="1"/>
          <p:nvPr/>
        </p:nvSpPr>
        <p:spPr>
          <a:xfrm>
            <a:off x="2156619" y="11203066"/>
            <a:ext cx="12957300" cy="207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457200" lvl="0" indent="-431800">
              <a:buClr>
                <a:srgbClr val="060606"/>
              </a:buClr>
              <a:buSzPts val="3200"/>
              <a:buFont typeface="Montserrat"/>
              <a:buChar char="๏"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Электричество</a:t>
            </a:r>
          </a:p>
          <a:p>
            <a:pPr marL="457200" lvl="0" indent="-431800">
              <a:buClr>
                <a:srgbClr val="060606"/>
              </a:buClr>
              <a:buSzPts val="3200"/>
              <a:buFont typeface="Montserrat"/>
              <a:buChar char="๏"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Вода</a:t>
            </a:r>
          </a:p>
          <a:p>
            <a:pPr marL="457200" lvl="0" indent="-431800">
              <a:buClr>
                <a:srgbClr val="060606"/>
              </a:buClr>
              <a:buSzPts val="3200"/>
              <a:buFont typeface="Montserrat"/>
              <a:buChar char="๏"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Заработная плата рабочим</a:t>
            </a:r>
          </a:p>
          <a:p>
            <a:pPr marL="457200" lvl="0" indent="-431800">
              <a:buClr>
                <a:srgbClr val="060606"/>
              </a:buClr>
              <a:buSzPts val="3200"/>
              <a:buFont typeface="Montserrat"/>
              <a:buChar char="๏"/>
            </a:pPr>
            <a:r>
              <a:rPr lang="ru-RU" sz="32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Расход сырья</a:t>
            </a:r>
          </a:p>
        </p:txBody>
      </p:sp>
      <p:sp>
        <p:nvSpPr>
          <p:cNvPr id="226" name="Google Shape;226;p27"/>
          <p:cNvSpPr txBox="1"/>
          <p:nvPr/>
        </p:nvSpPr>
        <p:spPr>
          <a:xfrm>
            <a:off x="1487975" y="10427990"/>
            <a:ext cx="211335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Ключевые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показатели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:</a:t>
            </a:r>
            <a:r>
              <a:rPr lang="en-US" sz="3800" b="1" dirty="0"/>
              <a:t> </a:t>
            </a:r>
            <a:endParaRPr sz="38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835708"/>
              </p:ext>
            </p:extLst>
          </p:nvPr>
        </p:nvGraphicFramePr>
        <p:xfrm>
          <a:off x="1032462" y="5954713"/>
          <a:ext cx="21474175" cy="4341671"/>
        </p:xfrm>
        <a:graphic>
          <a:graphicData uri="http://schemas.openxmlformats.org/drawingml/2006/table">
            <a:tbl>
              <a:tblPr firstRow="1" bandRow="1">
                <a:tableStyleId>{2613396E-9F31-4429-89A8-DE50EDA9518F}</a:tableStyleId>
              </a:tblPr>
              <a:tblGrid>
                <a:gridCol w="11554256">
                  <a:extLst>
                    <a:ext uri="{9D8B030D-6E8A-4147-A177-3AD203B41FA5}">
                      <a16:colId xmlns:a16="http://schemas.microsoft.com/office/drawing/2014/main" val="1855733059"/>
                    </a:ext>
                  </a:extLst>
                </a:gridCol>
                <a:gridCol w="9919919">
                  <a:extLst>
                    <a:ext uri="{9D8B030D-6E8A-4147-A177-3AD203B41FA5}">
                      <a16:colId xmlns:a16="http://schemas.microsoft.com/office/drawing/2014/main" val="2565662671"/>
                    </a:ext>
                  </a:extLst>
                </a:gridCol>
              </a:tblGrid>
              <a:tr h="1102687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Montserrat" panose="020B0604020202020204" charset="-52"/>
                        </a:rPr>
                        <a:t>Фильтр Барабанный, в комплекте с блоком электронного управления и насосом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Montserrat" panose="020B0604020202020204" charset="-52"/>
                        </a:rPr>
                        <a:t>Собственная сеть продаж</a:t>
                      </a:r>
                    </a:p>
                    <a:p>
                      <a:endParaRPr lang="ru-RU" sz="3600" dirty="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697850"/>
                  </a:ext>
                </a:extLst>
              </a:tr>
              <a:tr h="1611619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Montserrat" panose="020B0604020202020204" charset="-52"/>
                        </a:rPr>
                        <a:t>Емкости цилиндрические вертикальные с дыхательным клапаном для системы водоподготовки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397229"/>
                  </a:ext>
                </a:extLst>
              </a:tr>
              <a:tr h="1415591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Montserrat" panose="020B0604020202020204" charset="-52"/>
                        </a:rPr>
                        <a:t>Емкости цилиндрические вертикальные для содержания рыбы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26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8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p28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33" name="Google Shape;233;p28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28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35" name="Google Shape;235;p2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8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" name="Google Shape;237;p28"/>
          <p:cNvSpPr txBox="1"/>
          <p:nvPr/>
        </p:nvSpPr>
        <p:spPr>
          <a:xfrm>
            <a:off x="1466300" y="3037225"/>
            <a:ext cx="211335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Дорожная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карта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8" name="Google Shape;238;p28"/>
          <p:cNvCxnSpPr/>
          <p:nvPr/>
        </p:nvCxnSpPr>
        <p:spPr>
          <a:xfrm>
            <a:off x="1496650" y="5619250"/>
            <a:ext cx="23010900" cy="2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28"/>
          <p:cNvCxnSpPr/>
          <p:nvPr/>
        </p:nvCxnSpPr>
        <p:spPr>
          <a:xfrm rot="10800000" flipH="1">
            <a:off x="-139050" y="9083550"/>
            <a:ext cx="22825200" cy="2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28"/>
          <p:cNvSpPr txBox="1"/>
          <p:nvPr/>
        </p:nvSpPr>
        <p:spPr>
          <a:xfrm>
            <a:off x="1496650" y="6048500"/>
            <a:ext cx="32733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Поиск поставщиков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1496650" y="71720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октябрь 2023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5885250" y="6048500"/>
            <a:ext cx="44382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Первые поставки 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на склад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5885250" y="71720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декабрь 2023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10799475" y="6048500"/>
            <a:ext cx="44382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Сборка рабочего прототипа, теста 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10799475" y="7249657"/>
            <a:ext cx="4914225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декабрь -февраль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28"/>
          <p:cNvSpPr txBox="1"/>
          <p:nvPr/>
        </p:nvSpPr>
        <p:spPr>
          <a:xfrm>
            <a:off x="16427925" y="6036900"/>
            <a:ext cx="44382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Запуск краудфандинга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28"/>
          <p:cNvSpPr txBox="1"/>
          <p:nvPr/>
        </p:nvSpPr>
        <p:spPr>
          <a:xfrm>
            <a:off x="16427925" y="72366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март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8"/>
          <p:cNvSpPr txBox="1"/>
          <p:nvPr/>
        </p:nvSpPr>
        <p:spPr>
          <a:xfrm>
            <a:off x="1496650" y="9659625"/>
            <a:ext cx="44382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Сборка рабочего прототипа, теста 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1496650" y="10859409"/>
            <a:ext cx="3273300" cy="10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апрель - май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7745050" y="9732150"/>
            <a:ext cx="7492500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Договорёности с ритейлерами, поставки в розничные сети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28"/>
          <p:cNvSpPr txBox="1"/>
          <p:nvPr/>
        </p:nvSpPr>
        <p:spPr>
          <a:xfrm>
            <a:off x="7795517" y="10854299"/>
            <a:ext cx="3273300" cy="10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июнь - июль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8"/>
          <p:cNvSpPr txBox="1"/>
          <p:nvPr/>
        </p:nvSpPr>
        <p:spPr>
          <a:xfrm>
            <a:off x="15904925" y="9767675"/>
            <a:ext cx="74925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Roboto"/>
                <a:ea typeface="Roboto"/>
                <a:cs typeface="Roboto"/>
                <a:sym typeface="Roboto"/>
              </a:rPr>
              <a:t>Старт продаж</a:t>
            </a: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15904925" y="106062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август 2024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1466300" y="5356825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"/>
          <p:cNvSpPr/>
          <p:nvPr/>
        </p:nvSpPr>
        <p:spPr>
          <a:xfrm>
            <a:off x="5885250" y="5356825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/>
          <p:nvPr/>
        </p:nvSpPr>
        <p:spPr>
          <a:xfrm>
            <a:off x="10799475" y="535226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16427925" y="537001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8"/>
          <p:cNvSpPr/>
          <p:nvPr/>
        </p:nvSpPr>
        <p:spPr>
          <a:xfrm>
            <a:off x="1466300" y="882306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8"/>
          <p:cNvSpPr/>
          <p:nvPr/>
        </p:nvSpPr>
        <p:spPr>
          <a:xfrm>
            <a:off x="7745050" y="8801238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/>
          <p:nvPr/>
        </p:nvSpPr>
        <p:spPr>
          <a:xfrm>
            <a:off x="15904925" y="8801238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240;p28"/>
          <p:cNvSpPr txBox="1"/>
          <p:nvPr/>
        </p:nvSpPr>
        <p:spPr>
          <a:xfrm>
            <a:off x="1411775" y="3576245"/>
            <a:ext cx="211335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240;p28"/>
          <p:cNvSpPr txBox="1"/>
          <p:nvPr/>
        </p:nvSpPr>
        <p:spPr>
          <a:xfrm>
            <a:off x="1564175" y="3728645"/>
            <a:ext cx="211335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9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7" name="Google Shape;267;p29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68" name="Google Shape;268;p29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9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70" name="Google Shape;270;p29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29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29"/>
          <p:cNvSpPr txBox="1"/>
          <p:nvPr/>
        </p:nvSpPr>
        <p:spPr>
          <a:xfrm>
            <a:off x="1396643" y="1956425"/>
            <a:ext cx="211335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Команда проекта</a:t>
            </a:r>
            <a:r>
              <a:rPr lang="en-US" sz="8000" b="1">
                <a:solidFill>
                  <a:srgbClr val="17171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</p:txBody>
      </p:sp>
      <p:sp>
        <p:nvSpPr>
          <p:cNvPr id="278" name="Google Shape;278;p29"/>
          <p:cNvSpPr txBox="1"/>
          <p:nvPr/>
        </p:nvSpPr>
        <p:spPr>
          <a:xfrm>
            <a:off x="7759493" y="9157999"/>
            <a:ext cx="4203900" cy="66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Roboto Medium"/>
                <a:ea typeface="Roboto Medium"/>
                <a:cs typeface="Roboto Medium"/>
                <a:sym typeface="Roboto Medium"/>
              </a:rPr>
              <a:t>Вадим Чирков</a:t>
            </a:r>
            <a:endParaRPr sz="32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1416521" y="9206641"/>
            <a:ext cx="4203900" cy="66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Roboto Medium"/>
                <a:ea typeface="Roboto Medium"/>
                <a:cs typeface="Roboto Medium"/>
                <a:sym typeface="Roboto Medium"/>
              </a:rPr>
              <a:t>Динара </a:t>
            </a:r>
            <a:r>
              <a:rPr lang="ru-RU" sz="3200" dirty="0" err="1">
                <a:latin typeface="Roboto Medium"/>
                <a:ea typeface="Roboto Medium"/>
                <a:cs typeface="Roboto Medium"/>
                <a:sym typeface="Roboto Medium"/>
              </a:rPr>
              <a:t>Алакборова</a:t>
            </a:r>
            <a:endParaRPr sz="32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13280974" y="8984441"/>
            <a:ext cx="4203900" cy="66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Roboto Medium"/>
                <a:ea typeface="Roboto Medium"/>
                <a:cs typeface="Roboto Medium"/>
                <a:sym typeface="Roboto Medium"/>
              </a:rPr>
              <a:t>Ирина </a:t>
            </a:r>
            <a:r>
              <a:rPr lang="ru-RU" sz="3200" dirty="0" err="1">
                <a:latin typeface="Roboto Medium"/>
                <a:ea typeface="Roboto Medium"/>
                <a:cs typeface="Roboto Medium"/>
                <a:sym typeface="Roboto Medium"/>
              </a:rPr>
              <a:t>Спичкова</a:t>
            </a:r>
            <a:endParaRPr sz="32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19557120" y="8984441"/>
            <a:ext cx="4203900" cy="66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Roboto Medium"/>
                <a:ea typeface="Roboto Medium"/>
                <a:cs typeface="Roboto Medium"/>
                <a:sym typeface="Roboto Medium"/>
              </a:rPr>
              <a:t>Ирина Куликова</a:t>
            </a:r>
            <a:endParaRPr sz="32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1396643" y="10192463"/>
            <a:ext cx="4223778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Автор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идеи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7649393" y="10097742"/>
            <a:ext cx="43140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Веб-дизайнер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9"/>
          <p:cNvSpPr txBox="1"/>
          <p:nvPr/>
        </p:nvSpPr>
        <p:spPr>
          <a:xfrm>
            <a:off x="20104020" y="9921069"/>
            <a:ext cx="43140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latin typeface="Montserrat"/>
                <a:ea typeface="Montserrat"/>
                <a:cs typeface="Montserrat"/>
                <a:sym typeface="Montserrat"/>
              </a:rPr>
              <a:t>Финансис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9"/>
          <p:cNvSpPr txBox="1"/>
          <p:nvPr/>
        </p:nvSpPr>
        <p:spPr>
          <a:xfrm>
            <a:off x="13242614" y="9976869"/>
            <a:ext cx="4314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Отвечает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рекламу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и продвижение</a:t>
            </a:r>
          </a:p>
        </p:txBody>
      </p:sp>
      <p:pic>
        <p:nvPicPr>
          <p:cNvPr id="11" name="Google Shape;277;p29">
            <a:extLst>
              <a:ext uri="{FF2B5EF4-FFF2-40B4-BE49-F238E27FC236}">
                <a16:creationId xmlns:a16="http://schemas.microsoft.com/office/drawing/2014/main" id="{FCF01268-5508-C44D-0EBA-8CF0396F350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2869" y="4278773"/>
            <a:ext cx="4872144" cy="470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7;p29">
            <a:extLst>
              <a:ext uri="{FF2B5EF4-FFF2-40B4-BE49-F238E27FC236}">
                <a16:creationId xmlns:a16="http://schemas.microsoft.com/office/drawing/2014/main" id="{7770C279-7CCA-5EFF-4AFA-F52BB608837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12736" y="4202591"/>
            <a:ext cx="4872144" cy="470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7;p29">
            <a:extLst>
              <a:ext uri="{FF2B5EF4-FFF2-40B4-BE49-F238E27FC236}">
                <a16:creationId xmlns:a16="http://schemas.microsoft.com/office/drawing/2014/main" id="{8830DB92-5BA4-67DF-7FDB-22DC6CEF311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9556" y="4278773"/>
            <a:ext cx="4872144" cy="470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7;p29">
            <a:extLst>
              <a:ext uri="{FF2B5EF4-FFF2-40B4-BE49-F238E27FC236}">
                <a16:creationId xmlns:a16="http://schemas.microsoft.com/office/drawing/2014/main" id="{C2F2AE25-DE18-B1FC-D7DB-6700DC2D2FB5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78519" y="4185861"/>
            <a:ext cx="4872144" cy="4705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06D321-CBE1-40F8-1197-9A07BAD52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7" y="0"/>
            <a:ext cx="24327406" cy="13716000"/>
          </a:xfrm>
          <a:prstGeom prst="rect">
            <a:avLst/>
          </a:prstGeom>
        </p:spPr>
      </p:pic>
      <p:cxnSp>
        <p:nvCxnSpPr>
          <p:cNvPr id="291" name="Google Shape;291;p30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92" name="Google Shape;292;p30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3" name="Google Shape;293;p30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94" name="Google Shape;294;p30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30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30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Целевое действие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Google Shape;297;p30"/>
          <p:cNvSpPr txBox="1"/>
          <p:nvPr/>
        </p:nvSpPr>
        <p:spPr>
          <a:xfrm>
            <a:off x="1411775" y="5640313"/>
            <a:ext cx="20309700" cy="2084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На данный проект требуется 3</a:t>
            </a:r>
            <a:r>
              <a:rPr lang="en-US" sz="4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184 </a:t>
            </a:r>
            <a:r>
              <a:rPr lang="ru-RU" sz="4000" dirty="0" err="1">
                <a:latin typeface="Montserrat"/>
                <a:ea typeface="Montserrat"/>
                <a:cs typeface="Montserrat"/>
                <a:sym typeface="Montserrat"/>
              </a:rPr>
              <a:t>тыс.руб</a:t>
            </a: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. ,которые пойдут на закупку необходимых материалов и реализации проект</a:t>
            </a:r>
            <a:r>
              <a:rPr lang="en-US" sz="4000" dirty="0"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1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" name="Google Shape;303;p31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04" name="Google Shape;304;p31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" name="Google Shape;305;p31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306" name="Google Shape;306;p31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31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8" name="Google Shape;308;p31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Напиши, как с тобой связаться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1385850" y="4752098"/>
            <a:ext cx="20309700" cy="2650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Телефон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: 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+7 (905) 866 41 26; +7(951)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761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-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26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-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93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+7(909) 057-19-76</a:t>
            </a: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Электронная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почта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: 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  <a:hlinkClick r:id="rId7"/>
              </a:rPr>
              <a:t>dinara.alakborova@yandex.ru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; 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  <a:hlinkClick r:id="rId8"/>
              </a:rPr>
              <a:t>spichkovaira@mail.ru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; 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  <a:hlinkClick r:id="rId9"/>
              </a:rPr>
              <a:t>chirkovv03@yandex.ru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2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5" name="Google Shape;315;p32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16" name="Google Shape;316;p3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7" name="Google Shape;317;p32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318" name="Google Shape;318;p32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32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32"/>
          <p:cNvSpPr txBox="1"/>
          <p:nvPr/>
        </p:nvSpPr>
        <p:spPr>
          <a:xfrm>
            <a:off x="5307675" y="8643050"/>
            <a:ext cx="13748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Сделано на платформе «Преактум» с помощью PRE.INC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3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4650" y="5779119"/>
            <a:ext cx="7134700" cy="19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484</Words>
  <Application>Microsoft Office PowerPoint</Application>
  <PresentationFormat>Произвольный</PresentationFormat>
  <Paragraphs>95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Roboto Medium</vt:lpstr>
      <vt:lpstr>Cambria</vt:lpstr>
      <vt:lpstr>Montserrat</vt:lpstr>
      <vt:lpstr>Helvetica Neue</vt:lpstr>
      <vt:lpstr>Arial</vt:lpstr>
      <vt:lpstr>Roboto</vt:lpstr>
      <vt:lpstr>Poppins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18</cp:revision>
  <dcterms:modified xsi:type="dcterms:W3CDTF">2023-10-04T19:36:58Z</dcterms:modified>
</cp:coreProperties>
</file>