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Helvetica Neue"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Raleway" panose="020B0604020202020204" charset="0"/>
      <p:regular r:id="rId24"/>
      <p:bold r:id="rId25"/>
      <p:italic r:id="rId26"/>
      <p:boldItalic r:id="rId27"/>
    </p:embeddedFont>
    <p:embeddedFont>
      <p:font typeface="Century Gothic" panose="020B0502020202020204" pitchFamily="34" charset="0"/>
      <p:regular r:id="rId28"/>
      <p:bold r:id="rId29"/>
      <p:italic r:id="rId30"/>
      <p:boldItalic r:id="rId31"/>
    </p:embeddedFont>
    <p:embeddedFont>
      <p:font typeface="Raleway SemiBold"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ioqyUHKdC7SSazffP5JJtoSZNyT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EEA759B-3DBD-4FCD-870D-70419AE07C18}">
  <a:tblStyle styleId="{DEEA759B-3DBD-4FCD-870D-70419AE07C18}"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852"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heme" Target="theme/theme1.xml"/><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1: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2: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9" name="Google Shape;139;p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p4: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7" name="Google Shape;167;p5: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1" name="Google Shape;181;p6: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 name="Google Shape;189;p7: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8: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9" name="Google Shape;239;p11: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4" name="Google Shape;254;p12: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456817" y="1257881"/>
            <a:ext cx="4655700" cy="841800"/>
          </a:xfrm>
          <a:prstGeom prst="rect">
            <a:avLst/>
          </a:prstGeom>
          <a:noFill/>
          <a:ln>
            <a:noFill/>
          </a:ln>
        </p:spPr>
        <p:txBody>
          <a:bodyPr spcFirstLastPara="1" wrap="square" lIns="91425" tIns="91425" rIns="91425" bIns="91425" anchor="ctr" anchorCtr="0">
            <a:spAutoFit/>
          </a:bodyPr>
          <a:lstStyle>
            <a:lvl1pPr lvl="0" algn="l">
              <a:lnSpc>
                <a:spcPct val="100000"/>
              </a:lnSpc>
              <a:spcBef>
                <a:spcPts val="0"/>
              </a:spcBef>
              <a:spcAft>
                <a:spcPts val="0"/>
              </a:spcAft>
              <a:buClr>
                <a:srgbClr val="8F00FF"/>
              </a:buClr>
              <a:buSzPts val="27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a:endParaRPr/>
          </a:p>
        </p:txBody>
      </p:sp>
      <p:sp>
        <p:nvSpPr>
          <p:cNvPr id="11" name="Google Shape;11;p14"/>
          <p:cNvSpPr txBox="1">
            <a:spLocks noGrp="1"/>
          </p:cNvSpPr>
          <p:nvPr>
            <p:ph type="body" idx="1"/>
          </p:nvPr>
        </p:nvSpPr>
        <p:spPr>
          <a:xfrm>
            <a:off x="456818" y="2340281"/>
            <a:ext cx="7993200" cy="20625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guide id="2" orient="horz" pos="80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17"/>
          <p:cNvSpPr txBox="1">
            <a:spLocks noGrp="1"/>
          </p:cNvSpPr>
          <p:nvPr>
            <p:ph type="title"/>
          </p:nvPr>
        </p:nvSpPr>
        <p:spPr>
          <a:xfrm>
            <a:off x="432332" y="445031"/>
            <a:ext cx="79761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700"/>
              <a:buFont typeface="Raleway SemiBold"/>
              <a:buNone/>
              <a:defRPr b="0">
                <a:latin typeface="Raleway SemiBold"/>
                <a:ea typeface="Raleway SemiBold"/>
                <a:cs typeface="Raleway SemiBold"/>
                <a:sym typeface="Raleway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 name="Google Shape;14;p17"/>
          <p:cNvSpPr txBox="1">
            <a:spLocks noGrp="1"/>
          </p:cNvSpPr>
          <p:nvPr>
            <p:ph type="body" idx="1"/>
          </p:nvPr>
        </p:nvSpPr>
        <p:spPr>
          <a:xfrm>
            <a:off x="432332" y="1152469"/>
            <a:ext cx="8400000" cy="34164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Clr>
                <a:schemeClr val="dk1"/>
              </a:buClr>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15:clr>
            <a:srgbClr val="E46962"/>
          </p15:clr>
        </p15:guide>
        <p15:guide id="2" pos="272">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441819" y="1465988"/>
            <a:ext cx="3813600" cy="1173600"/>
          </a:xfrm>
          <a:prstGeom prst="rect">
            <a:avLst/>
          </a:prstGeom>
          <a:noFill/>
          <a:ln>
            <a:noFill/>
          </a:ln>
        </p:spPr>
        <p:txBody>
          <a:bodyPr spcFirstLastPara="1" wrap="square" lIns="91425" tIns="91425" rIns="91425" bIns="91425" anchor="b" anchorCtr="0">
            <a:spAutoFit/>
          </a:bodyPr>
          <a:lstStyle>
            <a:lvl1pPr lvl="0" algn="l">
              <a:lnSpc>
                <a:spcPct val="100000"/>
              </a:lnSpc>
              <a:spcBef>
                <a:spcPts val="0"/>
              </a:spcBef>
              <a:spcAft>
                <a:spcPts val="0"/>
              </a:spcAft>
              <a:buClr>
                <a:srgbClr val="9900FF"/>
              </a:buClr>
              <a:buSzPts val="3000"/>
              <a:buNone/>
              <a:defRPr sz="3000">
                <a:solidFill>
                  <a:srgbClr val="9900FF"/>
                </a:solidFill>
              </a:defRPr>
            </a:lvl1pPr>
            <a:lvl2pPr lvl="1"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2pPr>
            <a:lvl3pPr lvl="2"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3pPr>
            <a:lvl4pPr lvl="3"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4pPr>
            <a:lvl5pPr lvl="4"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5pPr>
            <a:lvl6pPr lvl="5"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6pPr>
            <a:lvl7pPr lvl="6"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7pPr>
            <a:lvl8pPr lvl="7"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8pPr>
            <a:lvl9pPr lvl="8"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9pPr>
          </a:lstStyle>
          <a:p>
            <a:endParaRPr/>
          </a:p>
        </p:txBody>
      </p:sp>
      <p:sp>
        <p:nvSpPr>
          <p:cNvPr id="17" name="Google Shape;17;p29"/>
          <p:cNvSpPr txBox="1">
            <a:spLocks noGrp="1"/>
          </p:cNvSpPr>
          <p:nvPr>
            <p:ph type="subTitle" idx="1"/>
          </p:nvPr>
        </p:nvSpPr>
        <p:spPr>
          <a:xfrm>
            <a:off x="441819" y="2812219"/>
            <a:ext cx="4269300" cy="21858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1700"/>
              <a:buFont typeface="Raleway"/>
              <a:buNone/>
              <a:defRPr sz="1700">
                <a:latin typeface="Raleway"/>
                <a:ea typeface="Raleway"/>
                <a:cs typeface="Raleway"/>
                <a:sym typeface="Raleway"/>
              </a:defRPr>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18" name="Google Shape;18;p29"/>
          <p:cNvSpPr txBox="1">
            <a:spLocks noGrp="1"/>
          </p:cNvSpPr>
          <p:nvPr>
            <p:ph type="sldNum" idx="12"/>
          </p:nvPr>
        </p:nvSpPr>
        <p:spPr>
          <a:xfrm>
            <a:off x="-106904" y="4724286"/>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latin typeface="Raleway"/>
              <a:ea typeface="Raleway"/>
              <a:cs typeface="Raleway"/>
              <a:sym typeface="Raleway"/>
            </a:endParaRPr>
          </a:p>
        </p:txBody>
      </p:sp>
      <p:sp>
        <p:nvSpPr>
          <p:cNvPr id="19" name="Google Shape;19;p29"/>
          <p:cNvSpPr txBox="1"/>
          <p:nvPr/>
        </p:nvSpPr>
        <p:spPr>
          <a:xfrm>
            <a:off x="545478" y="3499856"/>
            <a:ext cx="4044900" cy="2925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Raleway"/>
              <a:ea typeface="Raleway"/>
              <a:cs typeface="Raleway"/>
              <a:sym typeface="Raleway"/>
            </a:endParaRPr>
          </a:p>
        </p:txBody>
      </p:sp>
    </p:spTree>
  </p:cSld>
  <p:clrMapOvr>
    <a:masterClrMapping/>
  </p:clrMapOvr>
  <p:extLst>
    <p:ext uri="{DCECCB84-F9BA-43D5-87BE-67443E8EF086}">
      <p15:sldGuideLst xmlns:p15="http://schemas.microsoft.com/office/powerpoint/2012/main">
        <p15:guide id="1" pos="278">
          <p15:clr>
            <a:srgbClr val="E46962"/>
          </p15:clr>
        </p15:guide>
        <p15:guide id="2" orient="horz" pos="923">
          <p15:clr>
            <a:srgbClr val="E46962"/>
          </p15:clr>
        </p15:guide>
        <p15:guide id="3" pos="296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Ваш макет 1">
  <p:cSld name="CUSTOM">
    <p:spTree>
      <p:nvGrpSpPr>
        <p:cNvPr id="1" name="Shape 20"/>
        <p:cNvGrpSpPr/>
        <p:nvPr/>
      </p:nvGrpSpPr>
      <p:grpSpPr>
        <a:xfrm>
          <a:off x="0" y="0"/>
          <a:ext cx="0" cy="0"/>
          <a:chOff x="0" y="0"/>
          <a:chExt cx="0" cy="0"/>
        </a:xfrm>
      </p:grpSpPr>
      <p:sp>
        <p:nvSpPr>
          <p:cNvPr id="21" name="Google Shape;21;p30"/>
          <p:cNvSpPr txBox="1">
            <a:spLocks noGrp="1"/>
          </p:cNvSpPr>
          <p:nvPr>
            <p:ph type="title"/>
          </p:nvPr>
        </p:nvSpPr>
        <p:spPr>
          <a:xfrm>
            <a:off x="432332" y="1957500"/>
            <a:ext cx="6181800" cy="13974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3000"/>
              <a:buFont typeface="Raleway SemiBold"/>
              <a:buNone/>
              <a:defRPr sz="3000" b="0">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a:endParaRPr/>
          </a:p>
        </p:txBody>
      </p:sp>
      <p:sp>
        <p:nvSpPr>
          <p:cNvPr id="22" name="Google Shape;22;p30"/>
          <p:cNvSpPr/>
          <p:nvPr/>
        </p:nvSpPr>
        <p:spPr>
          <a:xfrm>
            <a:off x="432332" y="1258838"/>
            <a:ext cx="1038900" cy="515100"/>
          </a:xfrm>
          <a:prstGeom prst="rect">
            <a:avLst/>
          </a:prstGeom>
          <a:solidFill>
            <a:srgbClr val="FD493D"/>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aleway"/>
              <a:ea typeface="Raleway"/>
              <a:cs typeface="Raleway"/>
              <a:sym typeface="Raleway"/>
            </a:endParaRPr>
          </a:p>
        </p:txBody>
      </p:sp>
      <p:sp>
        <p:nvSpPr>
          <p:cNvPr id="23" name="Google Shape;23;p30"/>
          <p:cNvSpPr txBox="1">
            <a:spLocks noGrp="1"/>
          </p:cNvSpPr>
          <p:nvPr>
            <p:ph type="title" idx="2"/>
          </p:nvPr>
        </p:nvSpPr>
        <p:spPr>
          <a:xfrm>
            <a:off x="432332" y="1221750"/>
            <a:ext cx="6181800" cy="8439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Clr>
                <a:schemeClr val="lt1"/>
              </a:buClr>
              <a:buSzPts val="2200"/>
              <a:buFont typeface="Raleway SemiBold"/>
              <a:buNone/>
              <a:defRPr sz="2200" b="0">
                <a:solidFill>
                  <a:schemeClr val="lt1"/>
                </a:solidFill>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a:endParaRPr/>
          </a:p>
        </p:txBody>
      </p:sp>
    </p:spTree>
  </p:cSld>
  <p:clrMapOvr>
    <a:masterClrMapping/>
  </p:clrMapOvr>
  <p:extLst>
    <p:ext uri="{DCECCB84-F9BA-43D5-87BE-67443E8EF086}">
      <p15:sldGuideLst xmlns:p15="http://schemas.microsoft.com/office/powerpoint/2012/main">
        <p15:guide id="1" pos="272">
          <p15:clr>
            <a:srgbClr val="E46962"/>
          </p15:clr>
        </p15:guide>
        <p15:guide id="2" orient="horz" pos="79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4"/>
        <p:cNvGrpSpPr/>
        <p:nvPr/>
      </p:nvGrpSpPr>
      <p:grpSpPr>
        <a:xfrm>
          <a:off x="0" y="0"/>
          <a:ext cx="0" cy="0"/>
          <a:chOff x="0" y="0"/>
          <a:chExt cx="0" cy="0"/>
        </a:xfrm>
      </p:grpSpPr>
      <p:sp>
        <p:nvSpPr>
          <p:cNvPr id="25" name="Google Shape;25;p31"/>
          <p:cNvSpPr txBox="1">
            <a:spLocks noGrp="1"/>
          </p:cNvSpPr>
          <p:nvPr>
            <p:ph type="sldNum" idx="12"/>
          </p:nvPr>
        </p:nvSpPr>
        <p:spPr>
          <a:xfrm>
            <a:off x="8556784" y="4749851"/>
            <a:ext cx="548700" cy="384900"/>
          </a:xfrm>
          <a:prstGeom prst="rect">
            <a:avLst/>
          </a:prstGeom>
          <a:noFill/>
          <a:ln>
            <a:noFill/>
          </a:ln>
        </p:spPr>
        <p:txBody>
          <a:bodyPr spcFirstLastPara="1" wrap="square" lIns="91425" tIns="91425" rIns="91425" bIns="91425" anchor="t" anchorCtr="0">
            <a:sp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32"/>
          <p:cNvSpPr txBox="1">
            <a:spLocks noGrp="1"/>
          </p:cNvSpPr>
          <p:nvPr>
            <p:ph type="sldNum" idx="12"/>
          </p:nvPr>
        </p:nvSpPr>
        <p:spPr>
          <a:xfrm>
            <a:off x="8472458" y="4663217"/>
            <a:ext cx="548700" cy="393600"/>
          </a:xfrm>
          <a:prstGeom prst="rect">
            <a:avLst/>
          </a:prstGeom>
          <a:noFill/>
          <a:ln>
            <a:noFill/>
          </a:ln>
        </p:spPr>
        <p:txBody>
          <a:bodyPr spcFirstLastPara="1" wrap="square" lIns="58300" tIns="58300" rIns="58300" bIns="583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311700" y="154338"/>
            <a:ext cx="85206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33"/>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31" name="Google Shape;31;p33"/>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32" name="Google Shape;32;p33" descr="E:\-=Tanya=-\2035 Работа\-=Айдентика 2035=-\лого университета\Univer20_35_RGB.emf"/>
          <p:cNvPicPr preferRelativeResize="0"/>
          <p:nvPr/>
        </p:nvPicPr>
        <p:blipFill rotWithShape="1">
          <a:blip r:embed="rId2">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1_Title and body 2">
    <p:spTree>
      <p:nvGrpSpPr>
        <p:cNvPr id="1" name="Shape 33"/>
        <p:cNvGrpSpPr/>
        <p:nvPr/>
      </p:nvGrpSpPr>
      <p:grpSpPr>
        <a:xfrm>
          <a:off x="0" y="0"/>
          <a:ext cx="0" cy="0"/>
          <a:chOff x="0" y="0"/>
          <a:chExt cx="0" cy="0"/>
        </a:xfrm>
      </p:grpSpPr>
      <p:pic>
        <p:nvPicPr>
          <p:cNvPr id="34" name="Google Shape;34;p34"/>
          <p:cNvPicPr preferRelativeResize="0"/>
          <p:nvPr/>
        </p:nvPicPr>
        <p:blipFill rotWithShape="1">
          <a:blip r:embed="rId2">
            <a:alphaModFix/>
          </a:blip>
          <a:srcRect t="1754" r="2181" b="4320"/>
          <a:stretch/>
        </p:blipFill>
        <p:spPr>
          <a:xfrm>
            <a:off x="5397690" y="0"/>
            <a:ext cx="3746309" cy="5143971"/>
          </a:xfrm>
          <a:prstGeom prst="rect">
            <a:avLst/>
          </a:prstGeom>
          <a:noFill/>
          <a:ln>
            <a:noFill/>
          </a:ln>
        </p:spPr>
      </p:pic>
      <p:pic>
        <p:nvPicPr>
          <p:cNvPr id="35" name="Google Shape;35;p34"/>
          <p:cNvPicPr preferRelativeResize="0"/>
          <p:nvPr/>
        </p:nvPicPr>
        <p:blipFill rotWithShape="1">
          <a:blip r:embed="rId3">
            <a:alphaModFix amt="32000"/>
          </a:blip>
          <a:srcRect/>
          <a:stretch/>
        </p:blipFill>
        <p:spPr>
          <a:xfrm>
            <a:off x="132603" y="4283434"/>
            <a:ext cx="1314430" cy="797924"/>
          </a:xfrm>
          <a:prstGeom prst="rect">
            <a:avLst/>
          </a:prstGeom>
          <a:noFill/>
          <a:ln>
            <a:noFill/>
          </a:ln>
        </p:spPr>
      </p:pic>
      <p:sp>
        <p:nvSpPr>
          <p:cNvPr id="36" name="Google Shape;36;p34"/>
          <p:cNvSpPr txBox="1">
            <a:spLocks noGrp="1"/>
          </p:cNvSpPr>
          <p:nvPr>
            <p:ph type="title"/>
          </p:nvPr>
        </p:nvSpPr>
        <p:spPr>
          <a:xfrm>
            <a:off x="311700" y="154338"/>
            <a:ext cx="64848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7" name="Google Shape;37;p34"/>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38" name="Google Shape;38;p34"/>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39" name="Google Shape;39;p34" descr="E:\-=Tanya=-\2035 Работа\-=Айдентика 2035=-\лого университета\Univer20_35_RGB.emf"/>
          <p:cNvPicPr preferRelativeResize="0"/>
          <p:nvPr/>
        </p:nvPicPr>
        <p:blipFill rotWithShape="1">
          <a:blip r:embed="rId4">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2">
  <p:cSld name="1_Title and body 3">
    <p:spTree>
      <p:nvGrpSpPr>
        <p:cNvPr id="1" name="Shape 40"/>
        <p:cNvGrpSpPr/>
        <p:nvPr/>
      </p:nvGrpSpPr>
      <p:grpSpPr>
        <a:xfrm>
          <a:off x="0" y="0"/>
          <a:ext cx="0" cy="0"/>
          <a:chOff x="0" y="0"/>
          <a:chExt cx="0" cy="0"/>
        </a:xfrm>
      </p:grpSpPr>
      <p:pic>
        <p:nvPicPr>
          <p:cNvPr id="41" name="Google Shape;41;p35"/>
          <p:cNvPicPr preferRelativeResize="0"/>
          <p:nvPr/>
        </p:nvPicPr>
        <p:blipFill rotWithShape="1">
          <a:blip r:embed="rId2">
            <a:alphaModFix/>
          </a:blip>
          <a:srcRect/>
          <a:stretch/>
        </p:blipFill>
        <p:spPr>
          <a:xfrm rot="-5400000">
            <a:off x="391827" y="-157074"/>
            <a:ext cx="1277952" cy="1827647"/>
          </a:xfrm>
          <a:prstGeom prst="rect">
            <a:avLst/>
          </a:prstGeom>
          <a:noFill/>
          <a:ln>
            <a:noFill/>
          </a:ln>
        </p:spPr>
      </p:pic>
      <p:sp>
        <p:nvSpPr>
          <p:cNvPr id="42" name="Google Shape;42;p35"/>
          <p:cNvSpPr txBox="1">
            <a:spLocks noGrp="1"/>
          </p:cNvSpPr>
          <p:nvPr>
            <p:ph type="title"/>
          </p:nvPr>
        </p:nvSpPr>
        <p:spPr>
          <a:xfrm>
            <a:off x="311700" y="154338"/>
            <a:ext cx="85206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3" name="Google Shape;43;p35"/>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44" name="Google Shape;44;p35"/>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45" name="Google Shape;45;p35" descr="E:\-=Tanya=-\2035 Работа\-=Айдентика 2035=-\лого университета\Univer20_35_RGB.emf"/>
          <p:cNvPicPr preferRelativeResize="0"/>
          <p:nvPr/>
        </p:nvPicPr>
        <p:blipFill rotWithShape="1">
          <a:blip r:embed="rId3">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6"/>
        <p:cNvGrpSpPr/>
        <p:nvPr/>
      </p:nvGrpSpPr>
      <p:grpSpPr>
        <a:xfrm>
          <a:off x="0" y="0"/>
          <a:ext cx="0" cy="0"/>
          <a:chOff x="0" y="0"/>
          <a:chExt cx="0" cy="0"/>
        </a:xfrm>
      </p:grpSpPr>
      <p:sp>
        <p:nvSpPr>
          <p:cNvPr id="47" name="Google Shape;47;p36"/>
          <p:cNvSpPr txBox="1">
            <a:spLocks noGrp="1"/>
          </p:cNvSpPr>
          <p:nvPr>
            <p:ph type="title"/>
          </p:nvPr>
        </p:nvSpPr>
        <p:spPr>
          <a:xfrm>
            <a:off x="311700" y="445025"/>
            <a:ext cx="8520600" cy="5727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8" name="Google Shape;48;p36"/>
          <p:cNvSpPr txBox="1">
            <a:spLocks noGrp="1"/>
          </p:cNvSpPr>
          <p:nvPr>
            <p:ph type="body" idx="1"/>
          </p:nvPr>
        </p:nvSpPr>
        <p:spPr>
          <a:xfrm>
            <a:off x="311700" y="1152475"/>
            <a:ext cx="3999900" cy="3416400"/>
          </a:xfrm>
          <a:prstGeom prst="rect">
            <a:avLst/>
          </a:prstGeom>
          <a:noFill/>
          <a:ln>
            <a:noFill/>
          </a:ln>
        </p:spPr>
        <p:txBody>
          <a:bodyPr spcFirstLastPara="1" wrap="square" lIns="58300" tIns="58300" rIns="58300" bIns="58300" anchor="t" anchorCtr="0">
            <a:noAutofit/>
          </a:bodyPr>
          <a:lstStyle>
            <a:lvl1pPr marL="457200" lvl="0" indent="-317500" algn="l">
              <a:lnSpc>
                <a:spcPct val="115000"/>
              </a:lnSpc>
              <a:spcBef>
                <a:spcPts val="0"/>
              </a:spcBef>
              <a:spcAft>
                <a:spcPts val="0"/>
              </a:spcAft>
              <a:buSzPts val="1400"/>
              <a:buChar char="●"/>
              <a:defRPr sz="1200"/>
            </a:lvl1pPr>
            <a:lvl2pPr marL="914400" lvl="1" indent="-304800" algn="l">
              <a:lnSpc>
                <a:spcPct val="115000"/>
              </a:lnSpc>
              <a:spcBef>
                <a:spcPts val="1400"/>
              </a:spcBef>
              <a:spcAft>
                <a:spcPts val="0"/>
              </a:spcAft>
              <a:buSzPts val="1200"/>
              <a:buChar char="○"/>
              <a:defRPr sz="1100"/>
            </a:lvl2pPr>
            <a:lvl3pPr marL="1371600" lvl="2" indent="-304800" algn="l">
              <a:lnSpc>
                <a:spcPct val="115000"/>
              </a:lnSpc>
              <a:spcBef>
                <a:spcPts val="1400"/>
              </a:spcBef>
              <a:spcAft>
                <a:spcPts val="0"/>
              </a:spcAft>
              <a:buSzPts val="1200"/>
              <a:buChar char="■"/>
              <a:defRPr sz="1100"/>
            </a:lvl3pPr>
            <a:lvl4pPr marL="1828800" lvl="3" indent="-304800" algn="l">
              <a:lnSpc>
                <a:spcPct val="115000"/>
              </a:lnSpc>
              <a:spcBef>
                <a:spcPts val="1400"/>
              </a:spcBef>
              <a:spcAft>
                <a:spcPts val="0"/>
              </a:spcAft>
              <a:buSzPts val="1200"/>
              <a:buChar char="●"/>
              <a:defRPr sz="1100"/>
            </a:lvl4pPr>
            <a:lvl5pPr marL="2286000" lvl="4" indent="-304800" algn="l">
              <a:lnSpc>
                <a:spcPct val="115000"/>
              </a:lnSpc>
              <a:spcBef>
                <a:spcPts val="1400"/>
              </a:spcBef>
              <a:spcAft>
                <a:spcPts val="0"/>
              </a:spcAft>
              <a:buSzPts val="1200"/>
              <a:buChar char="○"/>
              <a:defRPr sz="1100"/>
            </a:lvl5pPr>
            <a:lvl6pPr marL="2743200" lvl="5" indent="-304800" algn="l">
              <a:lnSpc>
                <a:spcPct val="115000"/>
              </a:lnSpc>
              <a:spcBef>
                <a:spcPts val="1400"/>
              </a:spcBef>
              <a:spcAft>
                <a:spcPts val="0"/>
              </a:spcAft>
              <a:buSzPts val="1200"/>
              <a:buChar char="■"/>
              <a:defRPr sz="1100"/>
            </a:lvl6pPr>
            <a:lvl7pPr marL="3200400" lvl="6" indent="-304800" algn="l">
              <a:lnSpc>
                <a:spcPct val="115000"/>
              </a:lnSpc>
              <a:spcBef>
                <a:spcPts val="1400"/>
              </a:spcBef>
              <a:spcAft>
                <a:spcPts val="0"/>
              </a:spcAft>
              <a:buSzPts val="1200"/>
              <a:buChar char="●"/>
              <a:defRPr sz="1100"/>
            </a:lvl7pPr>
            <a:lvl8pPr marL="3657600" lvl="7" indent="-304800" algn="l">
              <a:lnSpc>
                <a:spcPct val="115000"/>
              </a:lnSpc>
              <a:spcBef>
                <a:spcPts val="1400"/>
              </a:spcBef>
              <a:spcAft>
                <a:spcPts val="0"/>
              </a:spcAft>
              <a:buSzPts val="1200"/>
              <a:buChar char="○"/>
              <a:defRPr sz="1100"/>
            </a:lvl8pPr>
            <a:lvl9pPr marL="4114800" lvl="8" indent="-304800" algn="l">
              <a:lnSpc>
                <a:spcPct val="115000"/>
              </a:lnSpc>
              <a:spcBef>
                <a:spcPts val="1400"/>
              </a:spcBef>
              <a:spcAft>
                <a:spcPts val="1400"/>
              </a:spcAft>
              <a:buSzPts val="1200"/>
              <a:buChar char="■"/>
              <a:defRPr sz="1100"/>
            </a:lvl9pPr>
          </a:lstStyle>
          <a:p>
            <a:endParaRPr/>
          </a:p>
        </p:txBody>
      </p:sp>
      <p:sp>
        <p:nvSpPr>
          <p:cNvPr id="49" name="Google Shape;49;p36"/>
          <p:cNvSpPr txBox="1">
            <a:spLocks noGrp="1"/>
          </p:cNvSpPr>
          <p:nvPr>
            <p:ph type="body" idx="2"/>
          </p:nvPr>
        </p:nvSpPr>
        <p:spPr>
          <a:xfrm>
            <a:off x="4832400" y="1152475"/>
            <a:ext cx="3999900" cy="3416400"/>
          </a:xfrm>
          <a:prstGeom prst="rect">
            <a:avLst/>
          </a:prstGeom>
          <a:noFill/>
          <a:ln>
            <a:noFill/>
          </a:ln>
        </p:spPr>
        <p:txBody>
          <a:bodyPr spcFirstLastPara="1" wrap="square" lIns="58300" tIns="58300" rIns="58300" bIns="58300" anchor="t" anchorCtr="0">
            <a:noAutofit/>
          </a:bodyPr>
          <a:lstStyle>
            <a:lvl1pPr marL="457200" lvl="0" indent="-317500" algn="l">
              <a:lnSpc>
                <a:spcPct val="115000"/>
              </a:lnSpc>
              <a:spcBef>
                <a:spcPts val="0"/>
              </a:spcBef>
              <a:spcAft>
                <a:spcPts val="0"/>
              </a:spcAft>
              <a:buSzPts val="1400"/>
              <a:buChar char="●"/>
              <a:defRPr sz="1200"/>
            </a:lvl1pPr>
            <a:lvl2pPr marL="914400" lvl="1" indent="-304800" algn="l">
              <a:lnSpc>
                <a:spcPct val="115000"/>
              </a:lnSpc>
              <a:spcBef>
                <a:spcPts val="1400"/>
              </a:spcBef>
              <a:spcAft>
                <a:spcPts val="0"/>
              </a:spcAft>
              <a:buSzPts val="1200"/>
              <a:buChar char="○"/>
              <a:defRPr sz="1100"/>
            </a:lvl2pPr>
            <a:lvl3pPr marL="1371600" lvl="2" indent="-304800" algn="l">
              <a:lnSpc>
                <a:spcPct val="115000"/>
              </a:lnSpc>
              <a:spcBef>
                <a:spcPts val="1400"/>
              </a:spcBef>
              <a:spcAft>
                <a:spcPts val="0"/>
              </a:spcAft>
              <a:buSzPts val="1200"/>
              <a:buChar char="■"/>
              <a:defRPr sz="1100"/>
            </a:lvl3pPr>
            <a:lvl4pPr marL="1828800" lvl="3" indent="-304800" algn="l">
              <a:lnSpc>
                <a:spcPct val="115000"/>
              </a:lnSpc>
              <a:spcBef>
                <a:spcPts val="1400"/>
              </a:spcBef>
              <a:spcAft>
                <a:spcPts val="0"/>
              </a:spcAft>
              <a:buSzPts val="1200"/>
              <a:buChar char="●"/>
              <a:defRPr sz="1100"/>
            </a:lvl4pPr>
            <a:lvl5pPr marL="2286000" lvl="4" indent="-304800" algn="l">
              <a:lnSpc>
                <a:spcPct val="115000"/>
              </a:lnSpc>
              <a:spcBef>
                <a:spcPts val="1400"/>
              </a:spcBef>
              <a:spcAft>
                <a:spcPts val="0"/>
              </a:spcAft>
              <a:buSzPts val="1200"/>
              <a:buChar char="○"/>
              <a:defRPr sz="1100"/>
            </a:lvl5pPr>
            <a:lvl6pPr marL="2743200" lvl="5" indent="-304800" algn="l">
              <a:lnSpc>
                <a:spcPct val="115000"/>
              </a:lnSpc>
              <a:spcBef>
                <a:spcPts val="1400"/>
              </a:spcBef>
              <a:spcAft>
                <a:spcPts val="0"/>
              </a:spcAft>
              <a:buSzPts val="1200"/>
              <a:buChar char="■"/>
              <a:defRPr sz="1100"/>
            </a:lvl6pPr>
            <a:lvl7pPr marL="3200400" lvl="6" indent="-304800" algn="l">
              <a:lnSpc>
                <a:spcPct val="115000"/>
              </a:lnSpc>
              <a:spcBef>
                <a:spcPts val="1400"/>
              </a:spcBef>
              <a:spcAft>
                <a:spcPts val="0"/>
              </a:spcAft>
              <a:buSzPts val="1200"/>
              <a:buChar char="●"/>
              <a:defRPr sz="1100"/>
            </a:lvl7pPr>
            <a:lvl8pPr marL="3657600" lvl="7" indent="-304800" algn="l">
              <a:lnSpc>
                <a:spcPct val="115000"/>
              </a:lnSpc>
              <a:spcBef>
                <a:spcPts val="1400"/>
              </a:spcBef>
              <a:spcAft>
                <a:spcPts val="0"/>
              </a:spcAft>
              <a:buSzPts val="1200"/>
              <a:buChar char="○"/>
              <a:defRPr sz="1100"/>
            </a:lvl8pPr>
            <a:lvl9pPr marL="4114800" lvl="8" indent="-304800" algn="l">
              <a:lnSpc>
                <a:spcPct val="115000"/>
              </a:lnSpc>
              <a:spcBef>
                <a:spcPts val="1400"/>
              </a:spcBef>
              <a:spcAft>
                <a:spcPts val="1400"/>
              </a:spcAft>
              <a:buSzPts val="1200"/>
              <a:buChar char="■"/>
              <a:defRPr sz="1100"/>
            </a:lvl9pPr>
          </a:lstStyle>
          <a:p>
            <a:endParaRPr/>
          </a:p>
        </p:txBody>
      </p:sp>
      <p:sp>
        <p:nvSpPr>
          <p:cNvPr id="50" name="Google Shape;50;p36"/>
          <p:cNvSpPr txBox="1">
            <a:spLocks noGrp="1"/>
          </p:cNvSpPr>
          <p:nvPr>
            <p:ph type="sldNum" idx="12"/>
          </p:nvPr>
        </p:nvSpPr>
        <p:spPr>
          <a:xfrm>
            <a:off x="8472458" y="4663217"/>
            <a:ext cx="548700" cy="393600"/>
          </a:xfrm>
          <a:prstGeom prst="rect">
            <a:avLst/>
          </a:prstGeom>
          <a:noFill/>
          <a:ln>
            <a:noFill/>
          </a:ln>
        </p:spPr>
        <p:txBody>
          <a:bodyPr spcFirstLastPara="1" wrap="square" lIns="58300" tIns="58300" rIns="58300" bIns="583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51" name="Google Shape;51;p36" descr="E:\-=Tanya=-\2035 Работа\-=Айдентика 2035=-\лого университета\Univer20_35_RGB.emf"/>
          <p:cNvPicPr preferRelativeResize="0"/>
          <p:nvPr/>
        </p:nvPicPr>
        <p:blipFill rotWithShape="1">
          <a:blip r:embed="rId2">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Название раздела 1">
  <p:cSld name="SECTION_HEADER_1">
    <p:spTree>
      <p:nvGrpSpPr>
        <p:cNvPr id="1" name="Shape 56"/>
        <p:cNvGrpSpPr/>
        <p:nvPr/>
      </p:nvGrpSpPr>
      <p:grpSpPr>
        <a:xfrm>
          <a:off x="0" y="0"/>
          <a:ext cx="0" cy="0"/>
          <a:chOff x="0" y="0"/>
          <a:chExt cx="0" cy="0"/>
        </a:xfrm>
      </p:grpSpPr>
      <p:sp>
        <p:nvSpPr>
          <p:cNvPr id="57" name="Google Shape;57;p16"/>
          <p:cNvSpPr txBox="1">
            <a:spLocks noGrp="1"/>
          </p:cNvSpPr>
          <p:nvPr>
            <p:ph type="title"/>
          </p:nvPr>
        </p:nvSpPr>
        <p:spPr>
          <a:xfrm>
            <a:off x="456817" y="1257881"/>
            <a:ext cx="4655700" cy="841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rgbClr val="8F00FF"/>
              </a:buClr>
              <a:buSzPts val="28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a:endParaRPr/>
          </a:p>
        </p:txBody>
      </p:sp>
      <p:sp>
        <p:nvSpPr>
          <p:cNvPr id="58" name="Google Shape;58;p16"/>
          <p:cNvSpPr txBox="1">
            <a:spLocks noGrp="1"/>
          </p:cNvSpPr>
          <p:nvPr>
            <p:ph type="body" idx="1"/>
          </p:nvPr>
        </p:nvSpPr>
        <p:spPr>
          <a:xfrm>
            <a:off x="456818" y="2340281"/>
            <a:ext cx="7993200" cy="20625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guide id="2" orient="horz" pos="800">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9"/>
        <p:cNvGrpSpPr/>
        <p:nvPr/>
      </p:nvGrpSpPr>
      <p:grpSpPr>
        <a:xfrm>
          <a:off x="0" y="0"/>
          <a:ext cx="0" cy="0"/>
          <a:chOff x="0" y="0"/>
          <a:chExt cx="0" cy="0"/>
        </a:xfrm>
      </p:grpSpPr>
      <p:sp>
        <p:nvSpPr>
          <p:cNvPr id="60" name="Google Shape;60;p1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1" name="Google Shape;61;p1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2" name="Google Shape;62;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9"/>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65" name="Google Shape;65;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6"/>
        <p:cNvGrpSpPr/>
        <p:nvPr/>
      </p:nvGrpSpPr>
      <p:grpSpPr>
        <a:xfrm>
          <a:off x="0" y="0"/>
          <a:ext cx="0" cy="0"/>
          <a:chOff x="0" y="0"/>
          <a:chExt cx="0" cy="0"/>
        </a:xfrm>
      </p:grpSpPr>
      <p:sp>
        <p:nvSpPr>
          <p:cNvPr id="67" name="Google Shape;67;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8" name="Google Shape;68;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9" name="Google Shape;69;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sp>
        <p:nvSpPr>
          <p:cNvPr id="71" name="Google Shape;71;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2" name="Google Shape;72;p2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3" name="Google Shape;73;p2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4" name="Google Shape;74;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7" name="Google Shape;77;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80" name="Google Shape;80;p2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1" name="Google Shape;81;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2"/>
        <p:cNvGrpSpPr/>
        <p:nvPr/>
      </p:nvGrpSpPr>
      <p:grpSpPr>
        <a:xfrm>
          <a:off x="0" y="0"/>
          <a:ext cx="0" cy="0"/>
          <a:chOff x="0" y="0"/>
          <a:chExt cx="0" cy="0"/>
        </a:xfrm>
      </p:grpSpPr>
      <p:sp>
        <p:nvSpPr>
          <p:cNvPr id="83" name="Google Shape;83;p2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84" name="Google Shape;84;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5"/>
        <p:cNvGrpSpPr/>
        <p:nvPr/>
      </p:nvGrpSpPr>
      <p:grpSpPr>
        <a:xfrm>
          <a:off x="0" y="0"/>
          <a:ext cx="0" cy="0"/>
          <a:chOff x="0" y="0"/>
          <a:chExt cx="0" cy="0"/>
        </a:xfrm>
      </p:grpSpPr>
      <p:sp>
        <p:nvSpPr>
          <p:cNvPr id="86" name="Google Shape;86;p2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2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88" name="Google Shape;88;p2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9" name="Google Shape;89;p2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0" name="Google Shape;90;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93" name="Google Shape;93;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6" name="Google Shape;96;p2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97" name="Google Shape;97;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marR="0" lvl="0" algn="l" rtl="0">
              <a:lnSpc>
                <a:spcPct val="100000"/>
              </a:lnSpc>
              <a:spcBef>
                <a:spcPts val="0"/>
              </a:spcBef>
              <a:spcAft>
                <a:spcPts val="0"/>
              </a:spcAft>
              <a:buClr>
                <a:srgbClr val="8F00FF"/>
              </a:buClr>
              <a:buSzPts val="2700"/>
              <a:buFont typeface="Raleway"/>
              <a:buNone/>
              <a:defRPr sz="2700" b="1" i="0" u="none" strike="noStrike" cap="none">
                <a:solidFill>
                  <a:srgbClr val="8F00FF"/>
                </a:solidFill>
                <a:latin typeface="Raleway"/>
                <a:ea typeface="Raleway"/>
                <a:cs typeface="Raleway"/>
                <a:sym typeface="Ralew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marR="0" lvl="0"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1pPr>
            <a:lvl2pPr marL="914400" marR="0" lvl="1"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2pPr>
            <a:lvl3pPr marL="1371600" marR="0" lvl="2"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3pPr>
            <a:lvl4pPr marL="1828800" marR="0" lvl="3"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4pPr>
            <a:lvl5pPr marL="2286000" marR="0" lvl="4"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5pPr>
            <a:lvl6pPr marL="2743200" marR="0" lvl="5"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6pPr>
            <a:lvl7pPr marL="3200400" marR="0" lvl="6"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7pPr>
            <a:lvl8pPr marL="3657600" marR="0" lvl="7"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8pPr>
            <a:lvl9pPr marL="4114800" marR="0" lvl="8"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9pPr>
          </a:lstStyle>
          <a:p>
            <a:endParaRPr/>
          </a:p>
        </p:txBody>
      </p:sp>
      <p:sp>
        <p:nvSpPr>
          <p:cNvPr id="8" name="Google Shape;8;p1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
        <p:cNvGrpSpPr/>
        <p:nvPr/>
      </p:nvGrpSpPr>
      <p:grpSpPr>
        <a:xfrm>
          <a:off x="0" y="0"/>
          <a:ext cx="0" cy="0"/>
          <a:chOff x="0" y="0"/>
          <a:chExt cx="0" cy="0"/>
        </a:xfrm>
      </p:grpSpPr>
      <p:sp>
        <p:nvSpPr>
          <p:cNvPr id="53" name="Google Shape;53;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4" name="Google Shape;54;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5" name="Google Shape;5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1"/>
          <p:cNvPicPr preferRelativeResize="0"/>
          <p:nvPr/>
        </p:nvPicPr>
        <p:blipFill rotWithShape="1">
          <a:blip r:embed="rId3">
            <a:alphaModFix/>
          </a:blip>
          <a:srcRect/>
          <a:stretch/>
        </p:blipFill>
        <p:spPr>
          <a:xfrm>
            <a:off x="1371497" y="4393987"/>
            <a:ext cx="512349" cy="379987"/>
          </a:xfrm>
          <a:prstGeom prst="rect">
            <a:avLst/>
          </a:prstGeom>
          <a:noFill/>
          <a:ln>
            <a:noFill/>
          </a:ln>
        </p:spPr>
      </p:pic>
      <p:pic>
        <p:nvPicPr>
          <p:cNvPr id="105" name="Google Shape;105;p1" descr="E:\-=Tanya=-\2035 Работа\-=Айдентика 2035=-\лого университета\Univer20_35_RGB_white.emf"/>
          <p:cNvPicPr preferRelativeResize="0"/>
          <p:nvPr/>
        </p:nvPicPr>
        <p:blipFill rotWithShape="1">
          <a:blip r:embed="rId4">
            <a:alphaModFix/>
          </a:blip>
          <a:srcRect/>
          <a:stretch/>
        </p:blipFill>
        <p:spPr>
          <a:xfrm>
            <a:off x="456817" y="4395438"/>
            <a:ext cx="750522" cy="371391"/>
          </a:xfrm>
          <a:prstGeom prst="rect">
            <a:avLst/>
          </a:prstGeom>
          <a:noFill/>
          <a:ln>
            <a:noFill/>
          </a:ln>
        </p:spPr>
      </p:pic>
      <p:sp>
        <p:nvSpPr>
          <p:cNvPr id="106" name="Google Shape;106;p1"/>
          <p:cNvSpPr txBox="1">
            <a:spLocks noGrp="1"/>
          </p:cNvSpPr>
          <p:nvPr>
            <p:ph type="title"/>
          </p:nvPr>
        </p:nvSpPr>
        <p:spPr>
          <a:xfrm>
            <a:off x="456817" y="1257881"/>
            <a:ext cx="4655700" cy="9852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sz="3100">
                <a:solidFill>
                  <a:schemeClr val="dk1"/>
                </a:solidFill>
              </a:rPr>
              <a:t>СТП </a:t>
            </a:r>
            <a:r>
              <a:rPr lang="ru" sz="2100">
                <a:solidFill>
                  <a:schemeClr val="dk1"/>
                </a:solidFill>
              </a:rPr>
              <a:t>(СТУДЕНЧЕСКОЕ ТРАНСПОРТНОЕ ПРЕДПРИЯТИЕ)</a:t>
            </a:r>
            <a:endParaRPr sz="2100"/>
          </a:p>
        </p:txBody>
      </p:sp>
      <p:pic>
        <p:nvPicPr>
          <p:cNvPr id="107" name="Google Shape;107;p1"/>
          <p:cNvPicPr preferRelativeResize="0"/>
          <p:nvPr/>
        </p:nvPicPr>
        <p:blipFill rotWithShape="1">
          <a:blip r:embed="rId5">
            <a:alphaModFix/>
          </a:blip>
          <a:srcRect l="48519"/>
          <a:stretch/>
        </p:blipFill>
        <p:spPr>
          <a:xfrm>
            <a:off x="5224606" y="669600"/>
            <a:ext cx="2832753" cy="4473901"/>
          </a:xfrm>
          <a:prstGeom prst="rect">
            <a:avLst/>
          </a:prstGeom>
          <a:noFill/>
          <a:ln>
            <a:noFill/>
          </a:ln>
        </p:spPr>
      </p:pic>
      <p:sp>
        <p:nvSpPr>
          <p:cNvPr id="108" name="Google Shape;108;p1"/>
          <p:cNvSpPr/>
          <p:nvPr/>
        </p:nvSpPr>
        <p:spPr>
          <a:xfrm>
            <a:off x="5224661" y="0"/>
            <a:ext cx="2832600" cy="1098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
          <p:cNvSpPr/>
          <p:nvPr/>
        </p:nvSpPr>
        <p:spPr>
          <a:xfrm>
            <a:off x="8057357" y="1098450"/>
            <a:ext cx="1086600" cy="2379000"/>
          </a:xfrm>
          <a:prstGeom prst="rect">
            <a:avLst/>
          </a:prstGeom>
          <a:solidFill>
            <a:schemeClr val="accent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1"/>
          <p:cNvSpPr/>
          <p:nvPr/>
        </p:nvSpPr>
        <p:spPr>
          <a:xfrm rot="10800000" flipH="1">
            <a:off x="8057357" y="3469800"/>
            <a:ext cx="1086600" cy="16737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1"/>
          <p:cNvSpPr/>
          <p:nvPr/>
        </p:nvSpPr>
        <p:spPr>
          <a:xfrm>
            <a:off x="8057499" y="0"/>
            <a:ext cx="1086600" cy="10986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2" name="Google Shape;112;p1"/>
          <p:cNvPicPr preferRelativeResize="0"/>
          <p:nvPr/>
        </p:nvPicPr>
        <p:blipFill rotWithShape="1">
          <a:blip r:embed="rId6">
            <a:alphaModFix/>
          </a:blip>
          <a:srcRect/>
          <a:stretch/>
        </p:blipFill>
        <p:spPr>
          <a:xfrm>
            <a:off x="6829111" y="363937"/>
            <a:ext cx="1086643" cy="370740"/>
          </a:xfrm>
          <a:prstGeom prst="rect">
            <a:avLst/>
          </a:prstGeom>
          <a:noFill/>
          <a:ln>
            <a:noFill/>
          </a:ln>
        </p:spPr>
      </p:pic>
      <p:pic>
        <p:nvPicPr>
          <p:cNvPr id="113" name="Google Shape;113;p1"/>
          <p:cNvPicPr preferRelativeResize="0"/>
          <p:nvPr/>
        </p:nvPicPr>
        <p:blipFill rotWithShape="1">
          <a:blip r:embed="rId7">
            <a:alphaModFix/>
          </a:blip>
          <a:srcRect/>
          <a:stretch/>
        </p:blipFill>
        <p:spPr>
          <a:xfrm>
            <a:off x="8222402" y="252469"/>
            <a:ext cx="756788" cy="593679"/>
          </a:xfrm>
          <a:prstGeom prst="rect">
            <a:avLst/>
          </a:prstGeom>
          <a:noFill/>
          <a:ln>
            <a:noFill/>
          </a:ln>
        </p:spPr>
      </p:pic>
      <p:sp>
        <p:nvSpPr>
          <p:cNvPr id="114" name="Google Shape;114;p1"/>
          <p:cNvSpPr/>
          <p:nvPr/>
        </p:nvSpPr>
        <p:spPr>
          <a:xfrm>
            <a:off x="-5084" y="4774004"/>
            <a:ext cx="406800" cy="380100"/>
          </a:xfrm>
          <a:prstGeom prst="rect">
            <a:avLst/>
          </a:prstGeom>
          <a:solidFill>
            <a:schemeClr val="accent2"/>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15" name="Google Shape;115;p1"/>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a:t>
            </a:fld>
            <a:endParaRPr sz="1000" b="0" i="0" u="none" strike="noStrike" cap="none">
              <a:solidFill>
                <a:schemeClr val="lt1"/>
              </a:solidFill>
              <a:latin typeface="Arial"/>
              <a:ea typeface="Arial"/>
              <a:cs typeface="Arial"/>
              <a:sym typeface="Arial"/>
            </a:endParaRPr>
          </a:p>
        </p:txBody>
      </p:sp>
      <p:pic>
        <p:nvPicPr>
          <p:cNvPr id="116" name="Google Shape;116;p1"/>
          <p:cNvPicPr preferRelativeResize="0"/>
          <p:nvPr/>
        </p:nvPicPr>
        <p:blipFill rotWithShape="1">
          <a:blip r:embed="rId8">
            <a:alphaModFix/>
          </a:blip>
          <a:srcRect/>
          <a:stretch/>
        </p:blipFill>
        <p:spPr>
          <a:xfrm>
            <a:off x="5331778" y="304197"/>
            <a:ext cx="1355574" cy="541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
          <p:cNvSpPr txBox="1"/>
          <p:nvPr/>
        </p:nvSpPr>
        <p:spPr>
          <a:xfrm>
            <a:off x="7440246" y="312615"/>
            <a:ext cx="184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2"/>
          <p:cNvSpPr/>
          <p:nvPr/>
        </p:nvSpPr>
        <p:spPr>
          <a:xfrm>
            <a:off x="7229232" y="0"/>
            <a:ext cx="1914000" cy="369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23" name="Google Shape;123;p2"/>
          <p:cNvSpPr/>
          <p:nvPr/>
        </p:nvSpPr>
        <p:spPr>
          <a:xfrm>
            <a:off x="7494444" y="3461532"/>
            <a:ext cx="1648500" cy="16938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24" name="Google Shape;124;p2"/>
          <p:cNvSpPr/>
          <p:nvPr/>
        </p:nvSpPr>
        <p:spPr>
          <a:xfrm>
            <a:off x="7494443" y="321818"/>
            <a:ext cx="1648500" cy="15699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25" name="Google Shape;125;p2"/>
          <p:cNvSpPr/>
          <p:nvPr/>
        </p:nvSpPr>
        <p:spPr>
          <a:xfrm>
            <a:off x="7494443" y="1891712"/>
            <a:ext cx="1648500" cy="15699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26" name="Google Shape;126;p2"/>
          <p:cNvPicPr preferRelativeResize="0"/>
          <p:nvPr/>
        </p:nvPicPr>
        <p:blipFill rotWithShape="1">
          <a:blip r:embed="rId3">
            <a:alphaModFix/>
          </a:blip>
          <a:srcRect/>
          <a:stretch/>
        </p:blipFill>
        <p:spPr>
          <a:xfrm>
            <a:off x="7884182" y="3916831"/>
            <a:ext cx="869415" cy="869414"/>
          </a:xfrm>
          <a:prstGeom prst="rect">
            <a:avLst/>
          </a:prstGeom>
          <a:noFill/>
          <a:ln>
            <a:noFill/>
          </a:ln>
        </p:spPr>
      </p:pic>
      <p:pic>
        <p:nvPicPr>
          <p:cNvPr id="127" name="Google Shape;127;p2"/>
          <p:cNvPicPr preferRelativeResize="0"/>
          <p:nvPr/>
        </p:nvPicPr>
        <p:blipFill rotWithShape="1">
          <a:blip r:embed="rId4">
            <a:alphaModFix/>
          </a:blip>
          <a:srcRect/>
          <a:stretch/>
        </p:blipFill>
        <p:spPr>
          <a:xfrm>
            <a:off x="7884189" y="671990"/>
            <a:ext cx="869415" cy="869414"/>
          </a:xfrm>
          <a:prstGeom prst="rect">
            <a:avLst/>
          </a:prstGeom>
          <a:noFill/>
          <a:ln>
            <a:noFill/>
          </a:ln>
        </p:spPr>
      </p:pic>
      <p:sp>
        <p:nvSpPr>
          <p:cNvPr id="128" name="Google Shape;128;p2"/>
          <p:cNvSpPr/>
          <p:nvPr/>
        </p:nvSpPr>
        <p:spPr>
          <a:xfrm>
            <a:off x="7229232" y="309844"/>
            <a:ext cx="265500" cy="48336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29" name="Google Shape;129;p2"/>
          <p:cNvSpPr txBox="1"/>
          <p:nvPr/>
        </p:nvSpPr>
        <p:spPr>
          <a:xfrm>
            <a:off x="0" y="1795475"/>
            <a:ext cx="7229100" cy="1569900"/>
          </a:xfrm>
          <a:prstGeom prst="rect">
            <a:avLst/>
          </a:prstGeom>
          <a:noFill/>
          <a:ln>
            <a:noFill/>
          </a:ln>
        </p:spPr>
        <p:txBody>
          <a:bodyPr spcFirstLastPara="1" wrap="square" lIns="91425" tIns="91425" rIns="91425" bIns="91425" anchor="t" anchorCtr="0">
            <a:spAutoFit/>
          </a:bodyPr>
          <a:lstStyle/>
          <a:p>
            <a:pPr marL="609600" marR="0" lvl="0" indent="0" algn="l" rtl="0">
              <a:lnSpc>
                <a:spcPct val="100000"/>
              </a:lnSpc>
              <a:spcBef>
                <a:spcPts val="0"/>
              </a:spcBef>
              <a:spcAft>
                <a:spcPts val="0"/>
              </a:spcAft>
              <a:buClr>
                <a:srgbClr val="000000"/>
              </a:buClr>
              <a:buSzPts val="1200"/>
              <a:buFont typeface="Arial"/>
              <a:buNone/>
            </a:pPr>
            <a:r>
              <a:rPr lang="ru" sz="1800" b="0" i="0" u="none" strike="noStrike" cap="none">
                <a:solidFill>
                  <a:srgbClr val="132C40"/>
                </a:solidFill>
                <a:latin typeface="Raleway"/>
                <a:ea typeface="Raleway"/>
                <a:cs typeface="Raleway"/>
                <a:sym typeface="Raleway"/>
              </a:rPr>
              <a:t>Актуальнос</a:t>
            </a:r>
            <a:r>
              <a:rPr lang="ru" sz="1800">
                <a:solidFill>
                  <a:srgbClr val="132C40"/>
                </a:solidFill>
                <a:latin typeface="Raleway"/>
                <a:ea typeface="Raleway"/>
                <a:cs typeface="Raleway"/>
                <a:sym typeface="Raleway"/>
              </a:rPr>
              <a:t>тью проекта является проблема студентов, живущих в общежитии. В связи с тем, что учебные корпуса находятся в достаточном отдалении от общежитий, студенты страдают из-за того. что им сложно добраться до места учёбы.</a:t>
            </a:r>
            <a:endParaRPr sz="1800" b="0" i="0" u="none" strike="noStrike" cap="none">
              <a:solidFill>
                <a:srgbClr val="132C40"/>
              </a:solidFill>
              <a:latin typeface="Raleway"/>
              <a:ea typeface="Raleway"/>
              <a:cs typeface="Raleway"/>
              <a:sym typeface="Raleway"/>
            </a:endParaRPr>
          </a:p>
        </p:txBody>
      </p:sp>
      <p:sp>
        <p:nvSpPr>
          <p:cNvPr id="130" name="Google Shape;130;p2"/>
          <p:cNvSpPr txBox="1"/>
          <p:nvPr/>
        </p:nvSpPr>
        <p:spPr>
          <a:xfrm>
            <a:off x="532950" y="915175"/>
            <a:ext cx="6208200" cy="618900"/>
          </a:xfrm>
          <a:prstGeom prst="rect">
            <a:avLst/>
          </a:prstGeom>
          <a:noFill/>
          <a:ln>
            <a:noFill/>
          </a:ln>
        </p:spPr>
        <p:txBody>
          <a:bodyPr spcFirstLastPara="1" wrap="square" lIns="77750" tIns="77750" rIns="77750" bIns="7775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ru" sz="3000" b="0" i="0" u="none" strike="noStrike" cap="none">
                <a:solidFill>
                  <a:srgbClr val="8F00FF"/>
                </a:solidFill>
                <a:latin typeface="Raleway SemiBold"/>
                <a:ea typeface="Raleway SemiBold"/>
                <a:cs typeface="Raleway SemiBold"/>
                <a:sym typeface="Raleway SemiBold"/>
              </a:rPr>
              <a:t>АКТУАЛЬНОСТЬ ПРОЕКТА</a:t>
            </a:r>
            <a:endParaRPr sz="3000" b="0" i="0" u="none" strike="noStrike" cap="none">
              <a:solidFill>
                <a:srgbClr val="8F00FF"/>
              </a:solidFill>
              <a:latin typeface="Raleway SemiBold"/>
              <a:ea typeface="Raleway SemiBold"/>
              <a:cs typeface="Raleway SemiBold"/>
              <a:sym typeface="Raleway SemiBold"/>
            </a:endParaRPr>
          </a:p>
        </p:txBody>
      </p:sp>
      <p:grpSp>
        <p:nvGrpSpPr>
          <p:cNvPr id="131" name="Google Shape;131;p2"/>
          <p:cNvGrpSpPr/>
          <p:nvPr/>
        </p:nvGrpSpPr>
        <p:grpSpPr>
          <a:xfrm>
            <a:off x="0" y="681925"/>
            <a:ext cx="4728304" cy="97200"/>
            <a:chOff x="0" y="692501"/>
            <a:chExt cx="2624940" cy="97200"/>
          </a:xfrm>
        </p:grpSpPr>
        <p:sp>
          <p:nvSpPr>
            <p:cNvPr id="132" name="Google Shape;132;p2"/>
            <p:cNvSpPr/>
            <p:nvPr/>
          </p:nvSpPr>
          <p:spPr>
            <a:xfrm>
              <a:off x="0" y="692501"/>
              <a:ext cx="1294500" cy="97200"/>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3" name="Google Shape;133;p2"/>
            <p:cNvSpPr/>
            <p:nvPr/>
          </p:nvSpPr>
          <p:spPr>
            <a:xfrm>
              <a:off x="336583" y="692501"/>
              <a:ext cx="1294500" cy="97200"/>
            </a:xfrm>
            <a:prstGeom prst="rect">
              <a:avLst/>
            </a:prstGeom>
            <a:solidFill>
              <a:srgbClr val="9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4" name="Google Shape;134;p2"/>
            <p:cNvSpPr/>
            <p:nvPr/>
          </p:nvSpPr>
          <p:spPr>
            <a:xfrm>
              <a:off x="673166" y="692501"/>
              <a:ext cx="1294500" cy="97200"/>
            </a:xfrm>
            <a:prstGeom prst="rect">
              <a:avLst/>
            </a:prstGeom>
            <a:solidFill>
              <a:srgbClr val="FD49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5" name="Google Shape;135;p2"/>
            <p:cNvSpPr/>
            <p:nvPr/>
          </p:nvSpPr>
          <p:spPr>
            <a:xfrm>
              <a:off x="993857" y="692501"/>
              <a:ext cx="1294500" cy="97200"/>
            </a:xfrm>
            <a:prstGeom prst="rect">
              <a:avLst/>
            </a:prstGeom>
            <a:solidFill>
              <a:srgbClr val="FCAF17"/>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6" name="Google Shape;136;p2"/>
            <p:cNvSpPr/>
            <p:nvPr/>
          </p:nvSpPr>
          <p:spPr>
            <a:xfrm>
              <a:off x="1330440" y="692501"/>
              <a:ext cx="1294500" cy="97200"/>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
          <p:cNvSpPr txBox="1">
            <a:spLocks noGrp="1"/>
          </p:cNvSpPr>
          <p:nvPr>
            <p:ph type="title"/>
          </p:nvPr>
        </p:nvSpPr>
        <p:spPr>
          <a:xfrm>
            <a:off x="456817" y="1543631"/>
            <a:ext cx="4655700" cy="5796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 sz="3000">
                <a:solidFill>
                  <a:schemeClr val="dk1"/>
                </a:solidFill>
              </a:rPr>
              <a:t>ЦЕЛЕВАЯ АУДИТОРИЯ</a:t>
            </a:r>
            <a:endParaRPr sz="3000">
              <a:solidFill>
                <a:schemeClr val="dk1"/>
              </a:solidFill>
            </a:endParaRPr>
          </a:p>
        </p:txBody>
      </p:sp>
      <p:sp>
        <p:nvSpPr>
          <p:cNvPr id="142" name="Google Shape;142;p3"/>
          <p:cNvSpPr txBox="1">
            <a:spLocks noGrp="1"/>
          </p:cNvSpPr>
          <p:nvPr>
            <p:ph type="body" idx="1"/>
          </p:nvPr>
        </p:nvSpPr>
        <p:spPr>
          <a:xfrm>
            <a:off x="456818" y="2321231"/>
            <a:ext cx="7993200" cy="2062500"/>
          </a:xfrm>
          <a:prstGeom prst="rect">
            <a:avLst/>
          </a:prstGeom>
          <a:noFill/>
          <a:ln>
            <a:noFill/>
          </a:ln>
        </p:spPr>
        <p:txBody>
          <a:bodyPr spcFirstLastPara="1" wrap="square" lIns="58300" tIns="58300" rIns="58300" bIns="58300" anchor="t" anchorCtr="0">
            <a:noAutofit/>
          </a:bodyPr>
          <a:lstStyle/>
          <a:p>
            <a:pPr marL="406400" lvl="0" indent="-304800" algn="l" rtl="0">
              <a:lnSpc>
                <a:spcPct val="115000"/>
              </a:lnSpc>
              <a:spcBef>
                <a:spcPts val="0"/>
              </a:spcBef>
              <a:spcAft>
                <a:spcPts val="0"/>
              </a:spcAft>
              <a:buClr>
                <a:schemeClr val="dk1"/>
              </a:buClr>
              <a:buSzPts val="1800"/>
              <a:buChar char="●"/>
            </a:pPr>
            <a:r>
              <a:rPr lang="ru" sz="1800">
                <a:solidFill>
                  <a:srgbClr val="132C40"/>
                </a:solidFill>
              </a:rPr>
              <a:t>студенты очной формы обучения, живущие в общежитии</a:t>
            </a:r>
            <a:endParaRPr sz="1800">
              <a:solidFill>
                <a:srgbClr val="132C40"/>
              </a:solidFill>
            </a:endParaRPr>
          </a:p>
          <a:p>
            <a:pPr marL="101600" lvl="0" indent="0" algn="l" rtl="0">
              <a:lnSpc>
                <a:spcPct val="115000"/>
              </a:lnSpc>
              <a:spcBef>
                <a:spcPts val="0"/>
              </a:spcBef>
              <a:spcAft>
                <a:spcPts val="0"/>
              </a:spcAft>
              <a:buSzPts val="1800"/>
              <a:buNone/>
            </a:pPr>
            <a:endParaRPr sz="1900">
              <a:solidFill>
                <a:srgbClr val="132C40"/>
              </a:solidFill>
            </a:endParaRPr>
          </a:p>
        </p:txBody>
      </p:sp>
      <p:sp>
        <p:nvSpPr>
          <p:cNvPr id="143" name="Google Shape;143;p3"/>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44" name="Google Shape;144;p3"/>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3</a:t>
            </a:fld>
            <a:endParaRPr sz="1000" b="0" i="0" u="none" strike="noStrike" cap="none">
              <a:solidFill>
                <a:schemeClr val="lt1"/>
              </a:solidFill>
              <a:latin typeface="Arial"/>
              <a:ea typeface="Arial"/>
              <a:cs typeface="Arial"/>
              <a:sym typeface="Arial"/>
            </a:endParaRPr>
          </a:p>
        </p:txBody>
      </p:sp>
      <p:sp>
        <p:nvSpPr>
          <p:cNvPr id="145" name="Google Shape;145;p3"/>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3"/>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47" name="Google Shape;147;p3"/>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48" name="Google Shape;148;p3"/>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49" name="Google Shape;149;p3"/>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50" name="Google Shape;150;p3"/>
          <p:cNvPicPr preferRelativeResize="0"/>
          <p:nvPr/>
        </p:nvPicPr>
        <p:blipFill rotWithShape="1">
          <a:blip r:embed="rId3">
            <a:alphaModFix/>
          </a:blip>
          <a:srcRect/>
          <a:stretch/>
        </p:blipFill>
        <p:spPr>
          <a:xfrm>
            <a:off x="530730" y="656240"/>
            <a:ext cx="539947" cy="5399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4"/>
          <p:cNvSpPr txBox="1">
            <a:spLocks noGrp="1"/>
          </p:cNvSpPr>
          <p:nvPr>
            <p:ph type="title"/>
          </p:nvPr>
        </p:nvSpPr>
        <p:spPr>
          <a:xfrm>
            <a:off x="456817" y="1486481"/>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 sz="3000">
                <a:solidFill>
                  <a:schemeClr val="dk1"/>
                </a:solidFill>
              </a:rPr>
              <a:t>ПРОБЛЕМА</a:t>
            </a:r>
            <a:endParaRPr sz="3000">
              <a:solidFill>
                <a:schemeClr val="dk1"/>
              </a:solidFill>
            </a:endParaRPr>
          </a:p>
        </p:txBody>
      </p:sp>
      <p:sp>
        <p:nvSpPr>
          <p:cNvPr id="156" name="Google Shape;156;p4"/>
          <p:cNvSpPr txBox="1">
            <a:spLocks noGrp="1"/>
          </p:cNvSpPr>
          <p:nvPr>
            <p:ph type="body" idx="1"/>
          </p:nvPr>
        </p:nvSpPr>
        <p:spPr>
          <a:xfrm>
            <a:off x="456818" y="2187881"/>
            <a:ext cx="6568200" cy="961200"/>
          </a:xfrm>
          <a:prstGeom prst="rect">
            <a:avLst/>
          </a:prstGeom>
          <a:noFill/>
          <a:ln>
            <a:noFill/>
          </a:ln>
        </p:spPr>
        <p:txBody>
          <a:bodyPr spcFirstLastPara="1" wrap="square" lIns="58300" tIns="58300" rIns="58300" bIns="58300" anchor="t" anchorCtr="0">
            <a:spAutoFit/>
          </a:bodyPr>
          <a:lstStyle/>
          <a:p>
            <a:pPr marL="406400" lvl="0" indent="-292100" algn="l" rtl="0">
              <a:lnSpc>
                <a:spcPct val="115000"/>
              </a:lnSpc>
              <a:spcBef>
                <a:spcPts val="0"/>
              </a:spcBef>
              <a:spcAft>
                <a:spcPts val="0"/>
              </a:spcAft>
              <a:buClr>
                <a:schemeClr val="dk1"/>
              </a:buClr>
              <a:buSzPts val="1600"/>
              <a:buChar char="●"/>
            </a:pPr>
            <a:r>
              <a:rPr lang="ru" sz="1600">
                <a:solidFill>
                  <a:srgbClr val="132C40"/>
                </a:solidFill>
              </a:rPr>
              <a:t>сложно добраться до места учёбы из-за того, что отсутствуют удобные транспортные средства</a:t>
            </a:r>
            <a:endParaRPr sz="1800">
              <a:solidFill>
                <a:srgbClr val="132C40"/>
              </a:solidFill>
            </a:endParaRPr>
          </a:p>
          <a:p>
            <a:pPr marL="101600" lvl="0" indent="0" algn="l" rtl="0">
              <a:lnSpc>
                <a:spcPct val="115000"/>
              </a:lnSpc>
              <a:spcBef>
                <a:spcPts val="0"/>
              </a:spcBef>
              <a:spcAft>
                <a:spcPts val="0"/>
              </a:spcAft>
              <a:buSzPts val="1800"/>
              <a:buNone/>
            </a:pPr>
            <a:endParaRPr sz="1800">
              <a:solidFill>
                <a:srgbClr val="132C40"/>
              </a:solidFill>
            </a:endParaRPr>
          </a:p>
        </p:txBody>
      </p:sp>
      <p:sp>
        <p:nvSpPr>
          <p:cNvPr id="157" name="Google Shape;157;p4"/>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58" name="Google Shape;158;p4"/>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4</a:t>
            </a:fld>
            <a:endParaRPr sz="1000" b="0" i="0" u="none" strike="noStrike" cap="none">
              <a:solidFill>
                <a:schemeClr val="lt1"/>
              </a:solidFill>
              <a:latin typeface="Arial"/>
              <a:ea typeface="Arial"/>
              <a:cs typeface="Arial"/>
              <a:sym typeface="Arial"/>
            </a:endParaRPr>
          </a:p>
        </p:txBody>
      </p:sp>
      <p:sp>
        <p:nvSpPr>
          <p:cNvPr id="159" name="Google Shape;159;p4"/>
          <p:cNvSpPr/>
          <p:nvPr/>
        </p:nvSpPr>
        <p:spPr>
          <a:xfrm>
            <a:off x="456818" y="582319"/>
            <a:ext cx="687900" cy="6879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4"/>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61" name="Google Shape;161;p4"/>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62" name="Google Shape;162;p4"/>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63" name="Google Shape;163;p4"/>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64" name="Google Shape;164;p4"/>
          <p:cNvPicPr preferRelativeResize="0"/>
          <p:nvPr/>
        </p:nvPicPr>
        <p:blipFill rotWithShape="1">
          <a:blip r:embed="rId3">
            <a:alphaModFix/>
          </a:blip>
          <a:srcRect/>
          <a:stretch/>
        </p:blipFill>
        <p:spPr>
          <a:xfrm>
            <a:off x="530725" y="656236"/>
            <a:ext cx="539947" cy="53994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5"/>
          <p:cNvSpPr txBox="1">
            <a:spLocks noGrp="1"/>
          </p:cNvSpPr>
          <p:nvPr>
            <p:ph type="title"/>
          </p:nvPr>
        </p:nvSpPr>
        <p:spPr>
          <a:xfrm>
            <a:off x="456817" y="1543631"/>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 sz="3000">
                <a:solidFill>
                  <a:schemeClr val="dk1"/>
                </a:solidFill>
              </a:rPr>
              <a:t>РЕШЕНИЕ</a:t>
            </a:r>
            <a:endParaRPr sz="3000">
              <a:solidFill>
                <a:schemeClr val="dk1"/>
              </a:solidFill>
            </a:endParaRPr>
          </a:p>
        </p:txBody>
      </p:sp>
      <p:sp>
        <p:nvSpPr>
          <p:cNvPr id="170" name="Google Shape;170;p5"/>
          <p:cNvSpPr txBox="1">
            <a:spLocks noGrp="1"/>
          </p:cNvSpPr>
          <p:nvPr>
            <p:ph type="body" idx="1"/>
          </p:nvPr>
        </p:nvSpPr>
        <p:spPr>
          <a:xfrm>
            <a:off x="456818" y="2092631"/>
            <a:ext cx="7993200" cy="2802300"/>
          </a:xfrm>
          <a:prstGeom prst="rect">
            <a:avLst/>
          </a:prstGeom>
          <a:noFill/>
          <a:ln>
            <a:noFill/>
          </a:ln>
        </p:spPr>
        <p:txBody>
          <a:bodyPr spcFirstLastPara="1" wrap="square" lIns="58300" tIns="58300" rIns="58300" bIns="58300" anchor="t" anchorCtr="0">
            <a:spAutoFit/>
          </a:bodyPr>
          <a:lstStyle/>
          <a:p>
            <a:pPr marL="406400" lvl="0" indent="-298450" algn="l" rtl="0">
              <a:lnSpc>
                <a:spcPct val="115000"/>
              </a:lnSpc>
              <a:spcBef>
                <a:spcPts val="0"/>
              </a:spcBef>
              <a:spcAft>
                <a:spcPts val="0"/>
              </a:spcAft>
              <a:buClr>
                <a:schemeClr val="dk1"/>
              </a:buClr>
              <a:buSzPts val="1700"/>
              <a:buChar char="●"/>
            </a:pPr>
            <a:r>
              <a:rPr lang="ru" sz="1700">
                <a:solidFill>
                  <a:srgbClr val="132C40"/>
                </a:solidFill>
              </a:rPr>
              <a:t>создание общественного транспорта для студентов, проживающих в общежитии</a:t>
            </a:r>
            <a:endParaRPr sz="1700">
              <a:solidFill>
                <a:srgbClr val="132C40"/>
              </a:solidFill>
            </a:endParaRPr>
          </a:p>
          <a:p>
            <a:pPr marL="406400" lvl="0" indent="-298450" algn="l" rtl="0">
              <a:lnSpc>
                <a:spcPct val="115000"/>
              </a:lnSpc>
              <a:spcBef>
                <a:spcPts val="0"/>
              </a:spcBef>
              <a:spcAft>
                <a:spcPts val="0"/>
              </a:spcAft>
              <a:buClr>
                <a:schemeClr val="dk1"/>
              </a:buClr>
              <a:buSzPts val="1700"/>
              <a:buChar char="●"/>
            </a:pPr>
            <a:r>
              <a:rPr lang="ru" sz="1700">
                <a:solidFill>
                  <a:srgbClr val="132C40"/>
                </a:solidFill>
              </a:rPr>
              <a:t>подобрать график транспорта, подходящий под расписание</a:t>
            </a:r>
            <a:endParaRPr sz="1700">
              <a:solidFill>
                <a:srgbClr val="132C40"/>
              </a:solidFill>
            </a:endParaRPr>
          </a:p>
          <a:p>
            <a:pPr marL="406400" lvl="0" indent="-298450" algn="l" rtl="0">
              <a:lnSpc>
                <a:spcPct val="115000"/>
              </a:lnSpc>
              <a:spcBef>
                <a:spcPts val="0"/>
              </a:spcBef>
              <a:spcAft>
                <a:spcPts val="0"/>
              </a:spcAft>
              <a:buClr>
                <a:schemeClr val="dk1"/>
              </a:buClr>
              <a:buSzPts val="1700"/>
              <a:buChar char="●"/>
            </a:pPr>
            <a:r>
              <a:rPr lang="ru" sz="1700">
                <a:solidFill>
                  <a:srgbClr val="132C40"/>
                </a:solidFill>
              </a:rPr>
              <a:t>бесконтактная оплата транспорта при входе с помощью студенческого билета</a:t>
            </a:r>
            <a:endParaRPr sz="1700">
              <a:solidFill>
                <a:srgbClr val="132C40"/>
              </a:solidFill>
            </a:endParaRPr>
          </a:p>
          <a:p>
            <a:pPr marL="406400" lvl="0" indent="-298450" algn="l" rtl="0">
              <a:lnSpc>
                <a:spcPct val="115000"/>
              </a:lnSpc>
              <a:spcBef>
                <a:spcPts val="0"/>
              </a:spcBef>
              <a:spcAft>
                <a:spcPts val="0"/>
              </a:spcAft>
              <a:buClr>
                <a:srgbClr val="132C40"/>
              </a:buClr>
              <a:buSzPts val="1700"/>
              <a:buChar char="●"/>
            </a:pPr>
            <a:r>
              <a:rPr lang="ru" sz="1700">
                <a:solidFill>
                  <a:srgbClr val="132C40"/>
                </a:solidFill>
              </a:rPr>
              <a:t>маршрут “общежитие-учебный корпус”, “учебный корпус-общежитие”. Остальные остановки не учитываются, что делает скорость передвижения выше.</a:t>
            </a:r>
            <a:endParaRPr sz="1700">
              <a:solidFill>
                <a:srgbClr val="132C40"/>
              </a:solidFill>
            </a:endParaRPr>
          </a:p>
          <a:p>
            <a:pPr marL="0" lvl="0" indent="0" algn="l" rtl="0">
              <a:lnSpc>
                <a:spcPct val="115000"/>
              </a:lnSpc>
              <a:spcBef>
                <a:spcPts val="0"/>
              </a:spcBef>
              <a:spcAft>
                <a:spcPts val="0"/>
              </a:spcAft>
              <a:buSzPts val="1200"/>
              <a:buNone/>
            </a:pPr>
            <a:endParaRPr sz="1800">
              <a:solidFill>
                <a:srgbClr val="132C40"/>
              </a:solidFill>
            </a:endParaRPr>
          </a:p>
        </p:txBody>
      </p:sp>
      <p:sp>
        <p:nvSpPr>
          <p:cNvPr id="171" name="Google Shape;171;p5"/>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72" name="Google Shape;172;p5"/>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5</a:t>
            </a:fld>
            <a:endParaRPr sz="1000" b="0" i="0" u="none" strike="noStrike" cap="none">
              <a:solidFill>
                <a:schemeClr val="lt1"/>
              </a:solidFill>
              <a:latin typeface="Arial"/>
              <a:ea typeface="Arial"/>
              <a:cs typeface="Arial"/>
              <a:sym typeface="Arial"/>
            </a:endParaRPr>
          </a:p>
        </p:txBody>
      </p:sp>
      <p:sp>
        <p:nvSpPr>
          <p:cNvPr id="173" name="Google Shape;173;p5"/>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5"/>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75" name="Google Shape;175;p5"/>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76" name="Google Shape;176;p5"/>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77" name="Google Shape;177;p5"/>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78" name="Google Shape;178;p5"/>
          <p:cNvPicPr preferRelativeResize="0"/>
          <p:nvPr/>
        </p:nvPicPr>
        <p:blipFill rotWithShape="1">
          <a:blip r:embed="rId3">
            <a:alphaModFix/>
          </a:blip>
          <a:srcRect/>
          <a:stretch/>
        </p:blipFill>
        <p:spPr>
          <a:xfrm>
            <a:off x="530721" y="656236"/>
            <a:ext cx="539947" cy="5399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6"/>
          <p:cNvSpPr txBox="1">
            <a:spLocks noGrp="1"/>
          </p:cNvSpPr>
          <p:nvPr>
            <p:ph type="title"/>
          </p:nvPr>
        </p:nvSpPr>
        <p:spPr>
          <a:xfrm>
            <a:off x="432332" y="445031"/>
            <a:ext cx="7976100" cy="10413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 sz="3000">
                <a:solidFill>
                  <a:schemeClr val="dk1"/>
                </a:solidFill>
              </a:rPr>
              <a:t>ЦЕННОСТЬ, ЦЕННОСТНОЕ ПРЕДЛОЖЕНИЕ</a:t>
            </a:r>
            <a:endParaRPr sz="3000">
              <a:solidFill>
                <a:schemeClr val="dk1"/>
              </a:solidFill>
            </a:endParaRPr>
          </a:p>
        </p:txBody>
      </p:sp>
      <p:sp>
        <p:nvSpPr>
          <p:cNvPr id="184" name="Google Shape;184;p6"/>
          <p:cNvSpPr txBox="1">
            <a:spLocks noGrp="1"/>
          </p:cNvSpPr>
          <p:nvPr>
            <p:ph type="body" idx="1"/>
          </p:nvPr>
        </p:nvSpPr>
        <p:spPr>
          <a:xfrm>
            <a:off x="356132" y="1481081"/>
            <a:ext cx="7743900" cy="1755600"/>
          </a:xfrm>
          <a:prstGeom prst="rect">
            <a:avLst/>
          </a:prstGeom>
          <a:noFill/>
          <a:ln>
            <a:noFill/>
          </a:ln>
        </p:spPr>
        <p:txBody>
          <a:bodyPr spcFirstLastPara="1" wrap="square" lIns="58300" tIns="58300" rIns="58300" bIns="58300" anchor="t" anchorCtr="0">
            <a:spAutoFit/>
          </a:bodyPr>
          <a:lstStyle/>
          <a:p>
            <a:pPr marL="457200" lvl="0" indent="0" algn="l" rtl="0">
              <a:lnSpc>
                <a:spcPct val="115000"/>
              </a:lnSpc>
              <a:spcBef>
                <a:spcPts val="0"/>
              </a:spcBef>
              <a:spcAft>
                <a:spcPts val="0"/>
              </a:spcAft>
              <a:buSzPts val="1200"/>
              <a:buNone/>
            </a:pPr>
            <a:r>
              <a:rPr lang="ru" sz="1900">
                <a:solidFill>
                  <a:srgbClr val="132C40"/>
                </a:solidFill>
              </a:rPr>
              <a:t>Студенческое транспортное предприятие предлагает студентам уникальную возможность комфортного и быстрого передвижения до места учебы и обратно. Это поможет студентам оптимизировать свое время и снизить уровень переживаний из-за возможности не успеть на пары.</a:t>
            </a:r>
            <a:endParaRPr sz="2000">
              <a:solidFill>
                <a:srgbClr val="132C40"/>
              </a:solidFill>
            </a:endParaRPr>
          </a:p>
        </p:txBody>
      </p:sp>
      <p:sp>
        <p:nvSpPr>
          <p:cNvPr id="185" name="Google Shape;185;p6"/>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86" name="Google Shape;186;p6"/>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6</a:t>
            </a:fld>
            <a:endParaRPr sz="1000" b="0"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7"/>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92" name="Google Shape;192;p7"/>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7</a:t>
            </a:fld>
            <a:endParaRPr sz="1000" b="0" i="0" u="none" strike="noStrike" cap="none">
              <a:solidFill>
                <a:schemeClr val="lt1"/>
              </a:solidFill>
              <a:latin typeface="Arial"/>
              <a:ea typeface="Arial"/>
              <a:cs typeface="Arial"/>
              <a:sym typeface="Arial"/>
            </a:endParaRPr>
          </a:p>
        </p:txBody>
      </p:sp>
      <p:sp>
        <p:nvSpPr>
          <p:cNvPr id="193" name="Google Shape;193;p7"/>
          <p:cNvSpPr/>
          <p:nvPr/>
        </p:nvSpPr>
        <p:spPr>
          <a:xfrm>
            <a:off x="456818" y="1270144"/>
            <a:ext cx="1568400" cy="510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7"/>
          <p:cNvSpPr txBox="1"/>
          <p:nvPr/>
        </p:nvSpPr>
        <p:spPr>
          <a:xfrm>
            <a:off x="488944" y="2340288"/>
            <a:ext cx="6936600" cy="1280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200"/>
              <a:buFont typeface="Arial"/>
              <a:buNone/>
            </a:pPr>
            <a:r>
              <a:rPr lang="ru" sz="1600" b="0" i="0" u="none" strike="noStrike" cap="none">
                <a:solidFill>
                  <a:schemeClr val="dk1"/>
                </a:solidFill>
                <a:latin typeface="Raleway SemiBold"/>
                <a:ea typeface="Raleway SemiBold"/>
                <a:cs typeface="Raleway SemiBold"/>
                <a:sym typeface="Raleway SemiBold"/>
              </a:rPr>
              <a:t>РЫНОК, </a:t>
            </a:r>
            <a:r>
              <a:rPr lang="ru" sz="1600">
                <a:solidFill>
                  <a:srgbClr val="132C40"/>
                </a:solidFill>
                <a:latin typeface="Raleway"/>
                <a:ea typeface="Raleway"/>
                <a:cs typeface="Raleway"/>
                <a:sym typeface="Raleway"/>
              </a:rPr>
              <a:t>на котором мы работаем не предлагает подобных услуг, поэтому конкуренция будет небольшой. Обычный общественный транспорт обслуживает широкую группу потребителей, а наш продукт нацелен на узкую. </a:t>
            </a:r>
            <a:endParaRPr sz="1600" b="0" i="0" u="none" strike="noStrike" cap="none">
              <a:solidFill>
                <a:schemeClr val="dk1"/>
              </a:solidFill>
              <a:latin typeface="Raleway SemiBold"/>
              <a:ea typeface="Raleway SemiBold"/>
              <a:cs typeface="Raleway SemiBold"/>
              <a:sym typeface="Raleway SemiBold"/>
            </a:endParaRPr>
          </a:p>
        </p:txBody>
      </p:sp>
      <p:sp>
        <p:nvSpPr>
          <p:cNvPr id="195" name="Google Shape;195;p7"/>
          <p:cNvSpPr txBox="1">
            <a:spLocks noGrp="1"/>
          </p:cNvSpPr>
          <p:nvPr>
            <p:ph type="title"/>
          </p:nvPr>
        </p:nvSpPr>
        <p:spPr>
          <a:xfrm>
            <a:off x="456817" y="1257881"/>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700"/>
              <a:buNone/>
            </a:pPr>
            <a:r>
              <a:rPr lang="ru" sz="3000">
                <a:solidFill>
                  <a:schemeClr val="lt1"/>
                </a:solidFill>
              </a:rPr>
              <a:t>РЫНОК</a:t>
            </a:r>
            <a:endParaRPr sz="3000">
              <a:solidFill>
                <a:schemeClr val="lt1"/>
              </a:solidFill>
            </a:endParaRPr>
          </a:p>
        </p:txBody>
      </p:sp>
      <p:sp>
        <p:nvSpPr>
          <p:cNvPr id="196" name="Google Shape;196;p7"/>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97" name="Google Shape;197;p7"/>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98" name="Google Shape;198;p7"/>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99" name="Google Shape;199;p7"/>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03"/>
        <p:cNvGrpSpPr/>
        <p:nvPr/>
      </p:nvGrpSpPr>
      <p:grpSpPr>
        <a:xfrm>
          <a:off x="0" y="0"/>
          <a:ext cx="0" cy="0"/>
          <a:chOff x="0" y="0"/>
          <a:chExt cx="0" cy="0"/>
        </a:xfrm>
      </p:grpSpPr>
      <p:sp>
        <p:nvSpPr>
          <p:cNvPr id="204" name="Google Shape;204;p8"/>
          <p:cNvSpPr txBox="1"/>
          <p:nvPr/>
        </p:nvSpPr>
        <p:spPr>
          <a:xfrm>
            <a:off x="488944" y="2345556"/>
            <a:ext cx="6936600" cy="1218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200"/>
              <a:buFont typeface="Arial"/>
              <a:buNone/>
            </a:pPr>
            <a:r>
              <a:rPr lang="ru" sz="1200" b="0" i="0" u="none" strike="noStrike" cap="none">
                <a:solidFill>
                  <a:schemeClr val="dk1"/>
                </a:solidFill>
                <a:latin typeface="Raleway SemiBold"/>
                <a:ea typeface="Raleway SemiBold"/>
                <a:cs typeface="Raleway SemiBold"/>
                <a:sym typeface="Raleway SemiBold"/>
              </a:rPr>
              <a:t>БИЗНЕС-МОДЕЛЬ </a:t>
            </a:r>
            <a:r>
              <a:rPr lang="ru" sz="1200" b="0" i="0" u="none" strike="noStrike" cap="none">
                <a:solidFill>
                  <a:srgbClr val="132C40"/>
                </a:solidFill>
                <a:latin typeface="Raleway"/>
                <a:ea typeface="Raleway"/>
                <a:cs typeface="Raleway"/>
                <a:sym typeface="Raleway"/>
              </a:rPr>
              <a:t>– </a:t>
            </a:r>
            <a:r>
              <a:rPr lang="ru" sz="1200">
                <a:solidFill>
                  <a:srgbClr val="132C40"/>
                </a:solidFill>
                <a:latin typeface="Raleway"/>
                <a:ea typeface="Raleway"/>
                <a:cs typeface="Raleway"/>
                <a:sym typeface="Raleway"/>
              </a:rPr>
              <a:t>“транспортная подписка” - каждый месяц у студентов будет списываться с карты определенная сумма. из-за чего им больше не нужно будет переживать. если они забудут карту. подписка будет продлеваться автоматически. до тех пор пока ее не решат отменить. На студенческие билеты будут прикрепляться чипы, которые нужно будет сканировать на входе в транспорт.</a:t>
            </a:r>
            <a:endParaRPr sz="1200" b="0" i="0" u="none" strike="noStrike" cap="none">
              <a:solidFill>
                <a:srgbClr val="132C40"/>
              </a:solidFill>
              <a:latin typeface="Raleway"/>
              <a:ea typeface="Raleway"/>
              <a:cs typeface="Raleway"/>
              <a:sym typeface="Raleway"/>
            </a:endParaRPr>
          </a:p>
        </p:txBody>
      </p:sp>
      <p:sp>
        <p:nvSpPr>
          <p:cNvPr id="205" name="Google Shape;205;p8"/>
          <p:cNvSpPr/>
          <p:nvPr/>
        </p:nvSpPr>
        <p:spPr>
          <a:xfrm>
            <a:off x="-5084" y="4774004"/>
            <a:ext cx="406800" cy="380100"/>
          </a:xfrm>
          <a:prstGeom prst="rect">
            <a:avLst/>
          </a:prstGeom>
          <a:solidFill>
            <a:schemeClr val="dk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06" name="Google Shape;206;p8"/>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8</a:t>
            </a:fld>
            <a:endParaRPr sz="1000" b="0" i="0" u="none" strike="noStrike" cap="none">
              <a:solidFill>
                <a:schemeClr val="lt1"/>
              </a:solidFill>
              <a:latin typeface="Arial"/>
              <a:ea typeface="Arial"/>
              <a:cs typeface="Arial"/>
              <a:sym typeface="Arial"/>
            </a:endParaRPr>
          </a:p>
        </p:txBody>
      </p:sp>
      <p:sp>
        <p:nvSpPr>
          <p:cNvPr id="207" name="Google Shape;207;p8"/>
          <p:cNvSpPr/>
          <p:nvPr/>
        </p:nvSpPr>
        <p:spPr>
          <a:xfrm>
            <a:off x="456826" y="1270150"/>
            <a:ext cx="3954900" cy="594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8"/>
          <p:cNvSpPr txBox="1">
            <a:spLocks noGrp="1"/>
          </p:cNvSpPr>
          <p:nvPr>
            <p:ph type="title"/>
          </p:nvPr>
        </p:nvSpPr>
        <p:spPr>
          <a:xfrm>
            <a:off x="456826" y="1257875"/>
            <a:ext cx="4604100" cy="6465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sz="3000">
                <a:solidFill>
                  <a:schemeClr val="lt1"/>
                </a:solidFill>
              </a:rPr>
              <a:t>БИЗНЕС-МОДЕЛЬ*</a:t>
            </a:r>
            <a:endParaRPr sz="3000">
              <a:solidFill>
                <a:schemeClr val="lt1"/>
              </a:solidFill>
            </a:endParaRPr>
          </a:p>
        </p:txBody>
      </p:sp>
      <p:sp>
        <p:nvSpPr>
          <p:cNvPr id="209" name="Google Shape;209;p8"/>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10" name="Google Shape;210;p8"/>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11" name="Google Shape;211;p8"/>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12" name="Google Shape;212;p8"/>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13" name="Google Shape;213;p8"/>
          <p:cNvSpPr txBox="1"/>
          <p:nvPr/>
        </p:nvSpPr>
        <p:spPr>
          <a:xfrm>
            <a:off x="407625" y="4527900"/>
            <a:ext cx="8091600" cy="600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0000"/>
                </a:solidFill>
                <a:latin typeface="Arial"/>
                <a:ea typeface="Arial"/>
                <a:cs typeface="Arial"/>
                <a:sym typeface="Arial"/>
              </a:rPr>
              <a:t>* </a:t>
            </a:r>
            <a:r>
              <a:rPr lang="ru" sz="1300" b="0" i="0" u="none" strike="noStrike" cap="none">
                <a:solidFill>
                  <a:srgbClr val="132C40"/>
                </a:solidFill>
                <a:latin typeface="Raleway"/>
                <a:ea typeface="Raleway"/>
                <a:cs typeface="Raleway"/>
                <a:sym typeface="Raleway"/>
              </a:rPr>
              <a:t>Примеры: шеринг (аренда вместо покупки), подписка, freemium, lock-in (бритва и лезвие), самообслуживание, лицензия,  комиссия и другие</a:t>
            </a: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p:cNvSpPr txBox="1">
            <a:spLocks noGrp="1"/>
          </p:cNvSpPr>
          <p:nvPr>
            <p:ph type="title"/>
          </p:nvPr>
        </p:nvSpPr>
        <p:spPr>
          <a:xfrm>
            <a:off x="456817" y="1257881"/>
            <a:ext cx="4655700" cy="6003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b="1">
                <a:latin typeface="Raleway"/>
                <a:ea typeface="Raleway"/>
                <a:cs typeface="Raleway"/>
                <a:sym typeface="Raleway"/>
              </a:rPr>
              <a:t>ТЕКУЩИЕ РЕЗУЛЬТАТЫ</a:t>
            </a:r>
            <a:endParaRPr b="1">
              <a:latin typeface="Raleway"/>
              <a:ea typeface="Raleway"/>
              <a:cs typeface="Raleway"/>
              <a:sym typeface="Raleway"/>
            </a:endParaRPr>
          </a:p>
        </p:txBody>
      </p:sp>
      <p:sp>
        <p:nvSpPr>
          <p:cNvPr id="219" name="Google Shape;219;p9"/>
          <p:cNvSpPr txBox="1">
            <a:spLocks noGrp="1"/>
          </p:cNvSpPr>
          <p:nvPr>
            <p:ph type="body" idx="1"/>
          </p:nvPr>
        </p:nvSpPr>
        <p:spPr>
          <a:xfrm>
            <a:off x="456818" y="2340281"/>
            <a:ext cx="7993200" cy="73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SzPts val="1200"/>
              <a:buNone/>
            </a:pPr>
            <a:r>
              <a:rPr lang="ru"/>
              <a:t>нет</a:t>
            </a:r>
            <a:endParaRPr/>
          </a:p>
          <a:p>
            <a:pPr marL="0" lvl="0" indent="0" algn="l" rtl="0">
              <a:lnSpc>
                <a:spcPct val="115000"/>
              </a:lnSpc>
              <a:spcBef>
                <a:spcPts val="1200"/>
              </a:spcBef>
              <a:spcAft>
                <a:spcPts val="1200"/>
              </a:spcAft>
              <a:buSzPts val="1200"/>
              <a:buNone/>
            </a:pPr>
            <a:endParaRPr/>
          </a:p>
        </p:txBody>
      </p:sp>
      <p:sp>
        <p:nvSpPr>
          <p:cNvPr id="220" name="Google Shape;220;p9"/>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21" name="Google Shape;221;p9"/>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22" name="Google Shape;222;p9"/>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23" name="Google Shape;223;p9"/>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0"/>
          <p:cNvSpPr txBox="1">
            <a:spLocks noGrp="1"/>
          </p:cNvSpPr>
          <p:nvPr>
            <p:ph type="title"/>
          </p:nvPr>
        </p:nvSpPr>
        <p:spPr>
          <a:xfrm>
            <a:off x="456817" y="278156"/>
            <a:ext cx="4655700" cy="6465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sz="3000">
                <a:solidFill>
                  <a:schemeClr val="dk1"/>
                </a:solidFill>
              </a:rPr>
              <a:t>КОМАНДА СТАРТАПА</a:t>
            </a:r>
            <a:endParaRPr sz="3000">
              <a:solidFill>
                <a:schemeClr val="dk1"/>
              </a:solidFill>
            </a:endParaRPr>
          </a:p>
        </p:txBody>
      </p:sp>
      <p:graphicFrame>
        <p:nvGraphicFramePr>
          <p:cNvPr id="229" name="Google Shape;229;p10"/>
          <p:cNvGraphicFramePr/>
          <p:nvPr>
            <p:extLst>
              <p:ext uri="{D42A27DB-BD31-4B8C-83A1-F6EECF244321}">
                <p14:modId xmlns:p14="http://schemas.microsoft.com/office/powerpoint/2010/main" val="3514684035"/>
              </p:ext>
            </p:extLst>
          </p:nvPr>
        </p:nvGraphicFramePr>
        <p:xfrm>
          <a:off x="456810" y="921625"/>
          <a:ext cx="7532025" cy="2941230"/>
        </p:xfrm>
        <a:graphic>
          <a:graphicData uri="http://schemas.openxmlformats.org/drawingml/2006/table">
            <a:tbl>
              <a:tblPr>
                <a:noFill/>
                <a:tableStyleId>{DEEA759B-3DBD-4FCD-870D-70419AE07C18}</a:tableStyleId>
              </a:tblPr>
              <a:tblGrid>
                <a:gridCol w="2510675">
                  <a:extLst>
                    <a:ext uri="{9D8B030D-6E8A-4147-A177-3AD203B41FA5}">
                      <a16:colId xmlns:a16="http://schemas.microsoft.com/office/drawing/2014/main" val="20000"/>
                    </a:ext>
                  </a:extLst>
                </a:gridCol>
                <a:gridCol w="2853452">
                  <a:extLst>
                    <a:ext uri="{9D8B030D-6E8A-4147-A177-3AD203B41FA5}">
                      <a16:colId xmlns:a16="http://schemas.microsoft.com/office/drawing/2014/main" val="20001"/>
                    </a:ext>
                  </a:extLst>
                </a:gridCol>
                <a:gridCol w="2167898">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РОЛЬ</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ФАМИЛИЯ ИМЯ</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ФОТО</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439675">
                <a:tc>
                  <a:txBody>
                    <a:bodyPr/>
                    <a:lstStyle/>
                    <a:p>
                      <a:pPr marL="0" marR="0" lvl="0" indent="0" algn="l" rtl="0">
                        <a:lnSpc>
                          <a:spcPct val="115000"/>
                        </a:lnSpc>
                        <a:spcBef>
                          <a:spcPts val="0"/>
                        </a:spcBef>
                        <a:spcAft>
                          <a:spcPts val="0"/>
                        </a:spcAft>
                        <a:buClr>
                          <a:schemeClr val="dk1"/>
                        </a:buClr>
                        <a:buSzPts val="1100"/>
                        <a:buFont typeface="Arial"/>
                        <a:buNone/>
                      </a:pPr>
                      <a:r>
                        <a:rPr lang="ru" sz="1100" u="none" strike="noStrike" cap="none">
                          <a:solidFill>
                            <a:srgbClr val="132C40"/>
                          </a:solidFill>
                          <a:latin typeface="Raleway SemiBold"/>
                          <a:ea typeface="Raleway SemiBold"/>
                          <a:cs typeface="Raleway SemiBold"/>
                          <a:sym typeface="Raleway SemiBold"/>
                        </a:rPr>
                        <a:t>ЛИДЕР (CEO)</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Чижикова Елизавета </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extLst>
                  <a:ext uri="{0D108BD9-81ED-4DB2-BD59-A6C34878D82A}">
                    <a16:rowId xmlns:a16="http://schemas.microsoft.com/office/drawing/2014/main" val="10001"/>
                  </a:ext>
                </a:extLst>
              </a:tr>
              <a:tr h="439675">
                <a:tc>
                  <a:txBody>
                    <a:bodyPr/>
                    <a:lstStyle/>
                    <a:p>
                      <a:pPr marL="0" marR="0" lvl="0" indent="0" algn="l" rtl="0">
                        <a:lnSpc>
                          <a:spcPct val="115000"/>
                        </a:lnSpc>
                        <a:spcBef>
                          <a:spcPts val="0"/>
                        </a:spcBef>
                        <a:spcAft>
                          <a:spcPts val="0"/>
                        </a:spcAft>
                        <a:buClr>
                          <a:schemeClr val="dk1"/>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ТЕХНОЛОГ, РАЗРАБОТЧИК (CTO)</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dirty="0">
                          <a:solidFill>
                            <a:srgbClr val="132C40"/>
                          </a:solidFill>
                          <a:latin typeface="Raleway SemiBold"/>
                          <a:ea typeface="Raleway SemiBold"/>
                          <a:cs typeface="Raleway SemiBold"/>
                          <a:sym typeface="Raleway SemiBold"/>
                        </a:rPr>
                        <a:t>Фалалеева </a:t>
                      </a:r>
                      <a:r>
                        <a:rPr lang="ru" sz="1100" dirty="0" smtClean="0">
                          <a:solidFill>
                            <a:srgbClr val="132C40"/>
                          </a:solidFill>
                          <a:latin typeface="Raleway SemiBold"/>
                          <a:ea typeface="Raleway SemiBold"/>
                          <a:cs typeface="Raleway SemiBold"/>
                          <a:sym typeface="Raleway SemiBold"/>
                        </a:rPr>
                        <a:t>Юлия, </a:t>
                      </a:r>
                      <a:r>
                        <a:rPr lang="ru-RU" sz="1100" dirty="0" smtClean="0">
                          <a:solidFill>
                            <a:srgbClr val="132C40"/>
                          </a:solidFill>
                          <a:latin typeface="Raleway SemiBold"/>
                          <a:ea typeface="Raleway SemiBold"/>
                          <a:cs typeface="Raleway SemiBold"/>
                          <a:sym typeface="Raleway SemiBold"/>
                        </a:rPr>
                        <a:t>Сидорова Арина </a:t>
                      </a:r>
                      <a:endParaRPr sz="1100" u="none" strike="noStrike" cap="none" dirty="0">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extLst>
                  <a:ext uri="{0D108BD9-81ED-4DB2-BD59-A6C34878D82A}">
                    <a16:rowId xmlns:a16="http://schemas.microsoft.com/office/drawing/2014/main" val="10002"/>
                  </a:ext>
                </a:extLst>
              </a:tr>
              <a:tr h="439675">
                <a:tc>
                  <a:txBody>
                    <a:bodyPr/>
                    <a:lstStyle/>
                    <a:p>
                      <a:pPr marL="0" marR="0" lvl="0" indent="0" algn="l" rtl="0">
                        <a:lnSpc>
                          <a:spcPct val="115000"/>
                        </a:lnSpc>
                        <a:spcBef>
                          <a:spcPts val="0"/>
                        </a:spcBef>
                        <a:spcAft>
                          <a:spcPts val="0"/>
                        </a:spcAft>
                        <a:buClr>
                          <a:schemeClr val="dk1"/>
                        </a:buClr>
                        <a:buSzPts val="1100"/>
                        <a:buFont typeface="Arial"/>
                        <a:buNone/>
                      </a:pPr>
                      <a:r>
                        <a:rPr lang="ru" sz="1100" u="none" strike="noStrike" cap="none">
                          <a:solidFill>
                            <a:srgbClr val="132C40"/>
                          </a:solidFill>
                          <a:latin typeface="Raleway SemiBold"/>
                          <a:ea typeface="Raleway SemiBold"/>
                          <a:cs typeface="Raleway SemiBold"/>
                          <a:sym typeface="Raleway SemiBold"/>
                        </a:rPr>
                        <a:t>МАРКЕТОЛОГ (СMO)</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dirty="0">
                          <a:solidFill>
                            <a:srgbClr val="132C40"/>
                          </a:solidFill>
                          <a:latin typeface="Raleway SemiBold"/>
                          <a:ea typeface="Raleway SemiBold"/>
                          <a:cs typeface="Raleway SemiBold"/>
                          <a:sym typeface="Raleway SemiBold"/>
                        </a:rPr>
                        <a:t>Мандруева Анастасия, </a:t>
                      </a:r>
                      <a:endParaRPr lang="ru" sz="1100" dirty="0" smtClean="0">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r>
                        <a:rPr lang="ru-RU" sz="1100" dirty="0" smtClean="0">
                          <a:solidFill>
                            <a:srgbClr val="132C40"/>
                          </a:solidFill>
                          <a:latin typeface="Raleway SemiBold"/>
                          <a:ea typeface="Raleway SemiBold"/>
                          <a:cs typeface="Raleway SemiBold"/>
                          <a:sym typeface="Raleway SemiBold"/>
                        </a:rPr>
                        <a:t>Юрлова Виктория, Розанова</a:t>
                      </a:r>
                      <a:r>
                        <a:rPr lang="ru-RU" sz="1100" baseline="0" dirty="0" smtClean="0">
                          <a:solidFill>
                            <a:srgbClr val="132C40"/>
                          </a:solidFill>
                          <a:latin typeface="Raleway SemiBold"/>
                          <a:ea typeface="Raleway SemiBold"/>
                          <a:cs typeface="Raleway SemiBold"/>
                          <a:sym typeface="Raleway SemiBold"/>
                        </a:rPr>
                        <a:t> </a:t>
                      </a:r>
                      <a:r>
                        <a:rPr lang="ru-RU" sz="1100" baseline="0" dirty="0" err="1" smtClean="0">
                          <a:solidFill>
                            <a:srgbClr val="132C40"/>
                          </a:solidFill>
                          <a:latin typeface="Raleway SemiBold"/>
                          <a:ea typeface="Raleway SemiBold"/>
                          <a:cs typeface="Raleway SemiBold"/>
                          <a:sym typeface="Raleway SemiBold"/>
                        </a:rPr>
                        <a:t>Дарина</a:t>
                      </a:r>
                      <a:r>
                        <a:rPr lang="ru-RU" sz="1100" dirty="0" smtClean="0">
                          <a:solidFill>
                            <a:srgbClr val="132C40"/>
                          </a:solidFill>
                          <a:latin typeface="Raleway SemiBold"/>
                          <a:ea typeface="Raleway SemiBold"/>
                          <a:cs typeface="Raleway SemiBold"/>
                          <a:sym typeface="Raleway SemiBold"/>
                        </a:rPr>
                        <a:t> </a:t>
                      </a:r>
                      <a:endParaRPr sz="1100" u="none" strike="noStrike" cap="none" dirty="0">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dirty="0">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dirty="0">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dirty="0">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dirty="0">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31" name="Google Shape;231;p10"/>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32" name="Google Shape;232;p10"/>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10</a:t>
            </a:fld>
            <a:endParaRPr sz="1000" b="0" i="0" u="none" strike="noStrike" cap="none">
              <a:solidFill>
                <a:schemeClr val="lt1"/>
              </a:solidFill>
              <a:latin typeface="Arial"/>
              <a:ea typeface="Arial"/>
              <a:cs typeface="Arial"/>
              <a:sym typeface="Arial"/>
            </a:endParaRPr>
          </a:p>
        </p:txBody>
      </p:sp>
      <p:sp>
        <p:nvSpPr>
          <p:cNvPr id="233" name="Google Shape;233;p10"/>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34" name="Google Shape;234;p10"/>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35" name="Google Shape;235;p10"/>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36" name="Google Shape;236;p10"/>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1"/>
          <p:cNvSpPr txBox="1">
            <a:spLocks noGrp="1"/>
          </p:cNvSpPr>
          <p:nvPr>
            <p:ph type="title"/>
          </p:nvPr>
        </p:nvSpPr>
        <p:spPr>
          <a:xfrm>
            <a:off x="1544617" y="582331"/>
            <a:ext cx="4655700" cy="5487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 sz="2800">
                <a:solidFill>
                  <a:schemeClr val="dk1"/>
                </a:solidFill>
              </a:rPr>
              <a:t>ПЛАНЫ РАЗВИТИЯ</a:t>
            </a:r>
            <a:endParaRPr sz="2800">
              <a:solidFill>
                <a:schemeClr val="dk1"/>
              </a:solidFill>
            </a:endParaRPr>
          </a:p>
        </p:txBody>
      </p:sp>
      <p:sp>
        <p:nvSpPr>
          <p:cNvPr id="242" name="Google Shape;242;p11"/>
          <p:cNvSpPr txBox="1">
            <a:spLocks noGrp="1"/>
          </p:cNvSpPr>
          <p:nvPr>
            <p:ph type="body" idx="1"/>
          </p:nvPr>
        </p:nvSpPr>
        <p:spPr>
          <a:xfrm>
            <a:off x="456825" y="1433725"/>
            <a:ext cx="7973700" cy="896700"/>
          </a:xfrm>
          <a:prstGeom prst="rect">
            <a:avLst/>
          </a:prstGeom>
          <a:noFill/>
          <a:ln>
            <a:noFill/>
          </a:ln>
        </p:spPr>
        <p:txBody>
          <a:bodyPr spcFirstLastPara="1" wrap="square" lIns="58300" tIns="58300" rIns="58300" bIns="58300" anchor="t" anchorCtr="0">
            <a:noAutofit/>
          </a:bodyPr>
          <a:lstStyle/>
          <a:p>
            <a:pPr marL="457200" marR="0" lvl="0" indent="-330200" algn="l" rtl="0">
              <a:lnSpc>
                <a:spcPct val="115000"/>
              </a:lnSpc>
              <a:spcBef>
                <a:spcPts val="0"/>
              </a:spcBef>
              <a:spcAft>
                <a:spcPts val="0"/>
              </a:spcAft>
              <a:buClr>
                <a:schemeClr val="dk1"/>
              </a:buClr>
              <a:buSzPts val="1600"/>
              <a:buFont typeface="Raleway"/>
              <a:buChar char="●"/>
            </a:pPr>
            <a:r>
              <a:rPr lang="ru" sz="1600">
                <a:solidFill>
                  <a:srgbClr val="132C40"/>
                </a:solidFill>
              </a:rPr>
              <a:t>Планы развития, основные укрупненные задачи</a:t>
            </a:r>
            <a:endParaRPr sz="1600">
              <a:solidFill>
                <a:srgbClr val="132C40"/>
              </a:solidFill>
            </a:endParaRPr>
          </a:p>
          <a:p>
            <a:pPr marL="457200" lvl="0" indent="-311150" algn="l" rtl="0">
              <a:lnSpc>
                <a:spcPct val="115000"/>
              </a:lnSpc>
              <a:spcBef>
                <a:spcPts val="0"/>
              </a:spcBef>
              <a:spcAft>
                <a:spcPts val="0"/>
              </a:spcAft>
              <a:buSzPts val="1300"/>
              <a:buAutoNum type="arabicParenR"/>
            </a:pPr>
            <a:r>
              <a:rPr lang="ru" sz="1300">
                <a:solidFill>
                  <a:srgbClr val="132C40"/>
                </a:solidFill>
              </a:rPr>
              <a:t>парк компании будет состоять из 3 автобусов, которые будут работать на маршруте “общежитие-учебный корпус”, “учебный корпус-общежитие” без побочных остановок</a:t>
            </a:r>
            <a:endParaRPr sz="1300">
              <a:solidFill>
                <a:srgbClr val="132C40"/>
              </a:solidFill>
            </a:endParaRPr>
          </a:p>
          <a:p>
            <a:pPr marL="457200" lvl="0" indent="-311150" algn="l" rtl="0">
              <a:lnSpc>
                <a:spcPct val="115000"/>
              </a:lnSpc>
              <a:spcBef>
                <a:spcPts val="0"/>
              </a:spcBef>
              <a:spcAft>
                <a:spcPts val="0"/>
              </a:spcAft>
              <a:buClr>
                <a:srgbClr val="132C40"/>
              </a:buClr>
              <a:buSzPts val="1300"/>
              <a:buAutoNum type="arabicParenR"/>
            </a:pPr>
            <a:r>
              <a:rPr lang="ru" sz="1300">
                <a:solidFill>
                  <a:srgbClr val="132C40"/>
                </a:solidFill>
              </a:rPr>
              <a:t>срок жизни проекта: ежегодно в учебный период</a:t>
            </a:r>
            <a:endParaRPr sz="1300">
              <a:solidFill>
                <a:srgbClr val="132C40"/>
              </a:solidFill>
            </a:endParaRPr>
          </a:p>
          <a:p>
            <a:pPr marL="457200" lvl="0" indent="-311150" algn="l" rtl="0">
              <a:lnSpc>
                <a:spcPct val="115000"/>
              </a:lnSpc>
              <a:spcBef>
                <a:spcPts val="0"/>
              </a:spcBef>
              <a:spcAft>
                <a:spcPts val="0"/>
              </a:spcAft>
              <a:buClr>
                <a:srgbClr val="132C40"/>
              </a:buClr>
              <a:buSzPts val="1300"/>
              <a:buAutoNum type="arabicParenR"/>
            </a:pPr>
            <a:r>
              <a:rPr lang="ru" sz="1300">
                <a:solidFill>
                  <a:srgbClr val="132C40"/>
                </a:solidFill>
              </a:rPr>
              <a:t> крупными затратами станут затраты на топливо и содержание автобусов.</a:t>
            </a:r>
            <a:endParaRPr sz="1300">
              <a:solidFill>
                <a:srgbClr val="132C40"/>
              </a:solidFill>
            </a:endParaRPr>
          </a:p>
          <a:p>
            <a:pPr marL="457200" lvl="0" indent="-311150" algn="l" rtl="0">
              <a:lnSpc>
                <a:spcPct val="115000"/>
              </a:lnSpc>
              <a:spcBef>
                <a:spcPts val="0"/>
              </a:spcBef>
              <a:spcAft>
                <a:spcPts val="0"/>
              </a:spcAft>
              <a:buClr>
                <a:srgbClr val="132C40"/>
              </a:buClr>
              <a:buSzPts val="1300"/>
              <a:buAutoNum type="arabicParenR"/>
            </a:pPr>
            <a:r>
              <a:rPr lang="ru" sz="1300">
                <a:solidFill>
                  <a:srgbClr val="132C40"/>
                </a:solidFill>
              </a:rPr>
              <a:t> </a:t>
            </a:r>
            <a:endParaRPr sz="1300">
              <a:solidFill>
                <a:srgbClr val="132C40"/>
              </a:solidFill>
            </a:endParaRPr>
          </a:p>
        </p:txBody>
      </p:sp>
      <p:sp>
        <p:nvSpPr>
          <p:cNvPr id="243" name="Google Shape;243;p11"/>
          <p:cNvSpPr/>
          <p:nvPr/>
        </p:nvSpPr>
        <p:spPr>
          <a:xfrm>
            <a:off x="-5084" y="4774004"/>
            <a:ext cx="406800" cy="380100"/>
          </a:xfrm>
          <a:prstGeom prst="rect">
            <a:avLst/>
          </a:prstGeom>
          <a:solidFill>
            <a:schemeClr val="dk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44" name="Google Shape;244;p11"/>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11</a:t>
            </a:fld>
            <a:endParaRPr sz="1000" b="0" i="0" u="none" strike="noStrike" cap="none">
              <a:solidFill>
                <a:schemeClr val="lt1"/>
              </a:solidFill>
              <a:latin typeface="Arial"/>
              <a:ea typeface="Arial"/>
              <a:cs typeface="Arial"/>
              <a:sym typeface="Arial"/>
            </a:endParaRPr>
          </a:p>
        </p:txBody>
      </p:sp>
      <p:sp>
        <p:nvSpPr>
          <p:cNvPr id="245" name="Google Shape;245;p11"/>
          <p:cNvSpPr/>
          <p:nvPr/>
        </p:nvSpPr>
        <p:spPr>
          <a:xfrm>
            <a:off x="456818" y="582319"/>
            <a:ext cx="687900" cy="6879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6" name="Google Shape;246;p11"/>
          <p:cNvPicPr preferRelativeResize="0"/>
          <p:nvPr/>
        </p:nvPicPr>
        <p:blipFill rotWithShape="1">
          <a:blip r:embed="rId3">
            <a:alphaModFix/>
          </a:blip>
          <a:srcRect/>
          <a:stretch/>
        </p:blipFill>
        <p:spPr>
          <a:xfrm>
            <a:off x="530715" y="656236"/>
            <a:ext cx="539947" cy="539947"/>
          </a:xfrm>
          <a:prstGeom prst="rect">
            <a:avLst/>
          </a:prstGeom>
          <a:noFill/>
          <a:ln>
            <a:noFill/>
          </a:ln>
        </p:spPr>
      </p:pic>
      <p:sp>
        <p:nvSpPr>
          <p:cNvPr id="247" name="Google Shape;247;p11"/>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48" name="Google Shape;248;p11"/>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49" name="Google Shape;249;p11"/>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50" name="Google Shape;250;p11"/>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51" name="Google Shape;251;p11"/>
          <p:cNvSpPr txBox="1"/>
          <p:nvPr/>
        </p:nvSpPr>
        <p:spPr>
          <a:xfrm>
            <a:off x="477925" y="2709325"/>
            <a:ext cx="7742100" cy="1998978"/>
          </a:xfrm>
          <a:prstGeom prst="rect">
            <a:avLst/>
          </a:prstGeom>
          <a:noFill/>
          <a:ln>
            <a:noFill/>
          </a:ln>
        </p:spPr>
        <p:txBody>
          <a:bodyPr spcFirstLastPara="1" wrap="square" lIns="91425" tIns="91425" rIns="91425" bIns="91425" anchor="t" anchorCtr="0">
            <a:spAutoFit/>
          </a:bodyPr>
          <a:lstStyle/>
          <a:p>
            <a:pPr marL="457200" marR="0" lvl="0" indent="-311150" algn="l" rtl="0">
              <a:lnSpc>
                <a:spcPct val="115000"/>
              </a:lnSpc>
              <a:spcBef>
                <a:spcPts val="0"/>
              </a:spcBef>
              <a:spcAft>
                <a:spcPts val="0"/>
              </a:spcAft>
              <a:buClr>
                <a:schemeClr val="dk1"/>
              </a:buClr>
              <a:buSzPts val="1300"/>
              <a:buFont typeface="Raleway"/>
              <a:buChar char="●"/>
            </a:pPr>
            <a:r>
              <a:rPr lang="ru" sz="1300" b="0" i="0" u="none" strike="noStrike" cap="none" dirty="0">
                <a:solidFill>
                  <a:srgbClr val="132C40"/>
                </a:solidFill>
                <a:latin typeface="Raleway"/>
                <a:ea typeface="Raleway"/>
                <a:cs typeface="Raleway"/>
                <a:sym typeface="Raleway"/>
              </a:rPr>
              <a:t>на 4 год проекта чистая прибыль транспортной компании составит **** тыс. рублей в год или **** тыс. рублей в месяц. Рентабельность по выручке составит ***% в среднем за год.ижайшие 2-4  </a:t>
            </a:r>
            <a:r>
              <a:rPr lang="ru" sz="1300" b="0" i="0" u="none" strike="noStrike" cap="none" dirty="0" smtClean="0">
                <a:solidFill>
                  <a:srgbClr val="132C40"/>
                </a:solidFill>
                <a:latin typeface="Raleway"/>
                <a:ea typeface="Raleway"/>
                <a:cs typeface="Raleway"/>
                <a:sym typeface="Raleway"/>
              </a:rPr>
              <a:t>недели</a:t>
            </a:r>
          </a:p>
          <a:p>
            <a:pPr marL="457200" marR="0" lvl="0" indent="-311150" algn="l" rtl="0">
              <a:lnSpc>
                <a:spcPct val="115000"/>
              </a:lnSpc>
              <a:spcBef>
                <a:spcPts val="0"/>
              </a:spcBef>
              <a:spcAft>
                <a:spcPts val="0"/>
              </a:spcAft>
              <a:buClr>
                <a:schemeClr val="dk1"/>
              </a:buClr>
              <a:buSzPts val="1300"/>
              <a:buFont typeface="Raleway"/>
              <a:buChar char="●"/>
            </a:pPr>
            <a:endParaRPr lang="ru" sz="1300" dirty="0">
              <a:solidFill>
                <a:srgbClr val="132C40"/>
              </a:solidFill>
              <a:latin typeface="Raleway"/>
              <a:sym typeface="Raleway"/>
            </a:endParaRPr>
          </a:p>
          <a:p>
            <a:pPr lvl="0"/>
            <a:r>
              <a:rPr lang="ru-RU" dirty="0"/>
              <a:t>Анализ стоимости транспорта</a:t>
            </a:r>
            <a:endParaRPr lang="en-US" dirty="0"/>
          </a:p>
          <a:p>
            <a:pPr lvl="0"/>
            <a:r>
              <a:rPr lang="ru-RU" dirty="0"/>
              <a:t>Переговоры с администрацией по поводу студенческих маршрутов</a:t>
            </a:r>
            <a:endParaRPr lang="en-US" dirty="0"/>
          </a:p>
          <a:p>
            <a:pPr lvl="0"/>
            <a:r>
              <a:rPr lang="ru-RU" dirty="0"/>
              <a:t>Расчет экономики, поиск персонала (водители)</a:t>
            </a:r>
            <a:endParaRPr lang="en-US" dirty="0"/>
          </a:p>
          <a:p>
            <a:pPr marL="457200" marR="0" lvl="0" indent="-311150" algn="l" rtl="0">
              <a:lnSpc>
                <a:spcPct val="115000"/>
              </a:lnSpc>
              <a:spcBef>
                <a:spcPts val="0"/>
              </a:spcBef>
              <a:spcAft>
                <a:spcPts val="0"/>
              </a:spcAft>
              <a:buClr>
                <a:schemeClr val="dk1"/>
              </a:buClr>
              <a:buSzPts val="1300"/>
              <a:buFont typeface="Raleway"/>
              <a:buChar char="●"/>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2"/>
          <p:cNvSpPr txBox="1">
            <a:spLocks noGrp="1"/>
          </p:cNvSpPr>
          <p:nvPr>
            <p:ph type="title"/>
          </p:nvPr>
        </p:nvSpPr>
        <p:spPr>
          <a:xfrm>
            <a:off x="456817" y="1543631"/>
            <a:ext cx="4655700" cy="841800"/>
          </a:xfrm>
          <a:prstGeom prst="rect">
            <a:avLst/>
          </a:prstGeom>
          <a:noFill/>
          <a:ln>
            <a:noFill/>
          </a:ln>
        </p:spPr>
        <p:txBody>
          <a:bodyPr spcFirstLastPara="1" wrap="square" lIns="58300" tIns="58300" rIns="58300" bIns="58300" anchor="t" anchorCtr="0">
            <a:noAutofit/>
          </a:bodyPr>
          <a:lstStyle/>
          <a:p>
            <a:pPr marL="0" lvl="0" indent="0" algn="l" rtl="0">
              <a:lnSpc>
                <a:spcPct val="100000"/>
              </a:lnSpc>
              <a:spcBef>
                <a:spcPts val="0"/>
              </a:spcBef>
              <a:spcAft>
                <a:spcPts val="0"/>
              </a:spcAft>
              <a:buSzPts val="2800"/>
              <a:buNone/>
            </a:pPr>
            <a:r>
              <a:rPr lang="ru" sz="3000">
                <a:solidFill>
                  <a:schemeClr val="dk1"/>
                </a:solidFill>
              </a:rPr>
              <a:t>КОНТАКТЫ ЛИДЕРА</a:t>
            </a:r>
            <a:endParaRPr sz="3000">
              <a:solidFill>
                <a:schemeClr val="dk1"/>
              </a:solidFill>
            </a:endParaRPr>
          </a:p>
        </p:txBody>
      </p:sp>
      <p:sp>
        <p:nvSpPr>
          <p:cNvPr id="257" name="Google Shape;257;p12"/>
          <p:cNvSpPr txBox="1">
            <a:spLocks noGrp="1"/>
          </p:cNvSpPr>
          <p:nvPr>
            <p:ph type="body" idx="1"/>
          </p:nvPr>
        </p:nvSpPr>
        <p:spPr>
          <a:xfrm>
            <a:off x="456828" y="2454575"/>
            <a:ext cx="5011200" cy="2062500"/>
          </a:xfrm>
          <a:prstGeom prst="rect">
            <a:avLst/>
          </a:prstGeom>
          <a:noFill/>
          <a:ln>
            <a:noFill/>
          </a:ln>
        </p:spPr>
        <p:txBody>
          <a:bodyPr spcFirstLastPara="1" wrap="square" lIns="58300" tIns="58300" rIns="58300" bIns="58300" anchor="t" anchorCtr="0">
            <a:noAutofit/>
          </a:bodyPr>
          <a:lstStyle/>
          <a:p>
            <a:pPr marL="406400" lvl="0" indent="-203200" algn="l" rtl="0">
              <a:lnSpc>
                <a:spcPct val="115000"/>
              </a:lnSpc>
              <a:spcBef>
                <a:spcPts val="0"/>
              </a:spcBef>
              <a:spcAft>
                <a:spcPts val="0"/>
              </a:spcAft>
              <a:buSzPts val="1400"/>
              <a:buNone/>
            </a:pPr>
            <a:r>
              <a:rPr lang="ru" sz="1700">
                <a:solidFill>
                  <a:srgbClr val="132C40"/>
                </a:solidFill>
              </a:rPr>
              <a:t>89025473788 whatsApp</a:t>
            </a:r>
            <a:endParaRPr sz="1700">
              <a:solidFill>
                <a:srgbClr val="132C40"/>
              </a:solidFill>
            </a:endParaRPr>
          </a:p>
          <a:p>
            <a:pPr marL="406400" lvl="0" indent="-203200" algn="l" rtl="0">
              <a:lnSpc>
                <a:spcPct val="115000"/>
              </a:lnSpc>
              <a:spcBef>
                <a:spcPts val="0"/>
              </a:spcBef>
              <a:spcAft>
                <a:spcPts val="0"/>
              </a:spcAft>
              <a:buSzPts val="1400"/>
              <a:buNone/>
            </a:pPr>
            <a:r>
              <a:rPr lang="ru" sz="1700">
                <a:solidFill>
                  <a:srgbClr val="132C40"/>
                </a:solidFill>
              </a:rPr>
              <a:t>89641995302 контактный телефон</a:t>
            </a:r>
            <a:endParaRPr sz="1700">
              <a:solidFill>
                <a:srgbClr val="132C40"/>
              </a:solidFill>
            </a:endParaRPr>
          </a:p>
          <a:p>
            <a:pPr marL="406400" lvl="0" indent="-203200" algn="l" rtl="0">
              <a:lnSpc>
                <a:spcPct val="115000"/>
              </a:lnSpc>
              <a:spcBef>
                <a:spcPts val="0"/>
              </a:spcBef>
              <a:spcAft>
                <a:spcPts val="0"/>
              </a:spcAft>
              <a:buSzPts val="1400"/>
              <a:buNone/>
            </a:pPr>
            <a:r>
              <a:rPr lang="ru" sz="1700">
                <a:solidFill>
                  <a:srgbClr val="132C40"/>
                </a:solidFill>
              </a:rPr>
              <a:t>siriuslee телеграм</a:t>
            </a:r>
            <a:endParaRPr sz="1700">
              <a:solidFill>
                <a:srgbClr val="132C40"/>
              </a:solidFill>
            </a:endParaRPr>
          </a:p>
        </p:txBody>
      </p:sp>
      <p:sp>
        <p:nvSpPr>
          <p:cNvPr id="258" name="Google Shape;258;p12"/>
          <p:cNvSpPr/>
          <p:nvPr/>
        </p:nvSpPr>
        <p:spPr>
          <a:xfrm>
            <a:off x="-5084" y="4774004"/>
            <a:ext cx="406800" cy="3801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59" name="Google Shape;259;p12"/>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12</a:t>
            </a:fld>
            <a:endParaRPr sz="1000" b="0" i="0" u="none" strike="noStrike" cap="none">
              <a:solidFill>
                <a:schemeClr val="lt1"/>
              </a:solidFill>
              <a:latin typeface="Arial"/>
              <a:ea typeface="Arial"/>
              <a:cs typeface="Arial"/>
              <a:sym typeface="Arial"/>
            </a:endParaRPr>
          </a:p>
        </p:txBody>
      </p:sp>
      <p:sp>
        <p:nvSpPr>
          <p:cNvPr id="260" name="Google Shape;260;p12"/>
          <p:cNvSpPr/>
          <p:nvPr/>
        </p:nvSpPr>
        <p:spPr>
          <a:xfrm>
            <a:off x="456818" y="582319"/>
            <a:ext cx="687900" cy="687900"/>
          </a:xfrm>
          <a:prstGeom prst="rect">
            <a:avLst/>
          </a:prstGeom>
          <a:solidFill>
            <a:schemeClr val="accent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61" name="Google Shape;261;p12"/>
          <p:cNvPicPr preferRelativeResize="0"/>
          <p:nvPr/>
        </p:nvPicPr>
        <p:blipFill rotWithShape="1">
          <a:blip r:embed="rId3">
            <a:alphaModFix/>
          </a:blip>
          <a:srcRect/>
          <a:stretch/>
        </p:blipFill>
        <p:spPr>
          <a:xfrm>
            <a:off x="530726" y="656231"/>
            <a:ext cx="539947" cy="539947"/>
          </a:xfrm>
          <a:prstGeom prst="rect">
            <a:avLst/>
          </a:prstGeom>
          <a:noFill/>
          <a:ln>
            <a:noFill/>
          </a:ln>
        </p:spPr>
      </p:pic>
      <p:sp>
        <p:nvSpPr>
          <p:cNvPr id="262" name="Google Shape;262;p12"/>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63" name="Google Shape;263;p12"/>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64" name="Google Shape;264;p12"/>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65" name="Google Shape;265;p12"/>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8F00FF"/>
      </a:dk1>
      <a:lt1>
        <a:srgbClr val="FFFFFF"/>
      </a:lt1>
      <a:dk2>
        <a:srgbClr val="000000"/>
      </a:dk2>
      <a:lt2>
        <a:srgbClr val="000000"/>
      </a:lt2>
      <a:accent1>
        <a:srgbClr val="FBB3C1"/>
      </a:accent1>
      <a:accent2>
        <a:srgbClr val="FCAF17"/>
      </a:accent2>
      <a:accent3>
        <a:srgbClr val="FD493D"/>
      </a:accent3>
      <a:accent4>
        <a:srgbClr val="DBE6FD"/>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437</Words>
  <Application>Microsoft Office PowerPoint</Application>
  <PresentationFormat>Экран (16:9)</PresentationFormat>
  <Paragraphs>63</Paragraphs>
  <Slides>12</Slides>
  <Notes>12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12</vt:i4>
      </vt:variant>
    </vt:vector>
  </HeadingPairs>
  <TitlesOfParts>
    <vt:vector size="20" baseType="lpstr">
      <vt:lpstr>Arial</vt:lpstr>
      <vt:lpstr>Helvetica Neue</vt:lpstr>
      <vt:lpstr>Calibri</vt:lpstr>
      <vt:lpstr>Raleway</vt:lpstr>
      <vt:lpstr>Century Gothic</vt:lpstr>
      <vt:lpstr>Raleway SemiBold</vt:lpstr>
      <vt:lpstr>Simple Light</vt:lpstr>
      <vt:lpstr>Simple Light</vt:lpstr>
      <vt:lpstr>СТП (СТУДЕНЧЕСКОЕ ТРАНСПОРТНОЕ ПРЕДПРИЯТИЕ)</vt:lpstr>
      <vt:lpstr>Презентация PowerPoint</vt:lpstr>
      <vt:lpstr>ЦЕЛЕВАЯ АУДИТОРИЯ</vt:lpstr>
      <vt:lpstr>ПРОБЛЕМА</vt:lpstr>
      <vt:lpstr>РЕШЕНИЕ</vt:lpstr>
      <vt:lpstr>ЦЕННОСТЬ, ЦЕННОСТНОЕ ПРЕДЛОЖЕНИЕ</vt:lpstr>
      <vt:lpstr>РЫНОК</vt:lpstr>
      <vt:lpstr>БИЗНЕС-МОДЕЛЬ*</vt:lpstr>
      <vt:lpstr>ТЕКУЩИЕ РЕЗУЛЬТАТЫ</vt:lpstr>
      <vt:lpstr>КОМАНДА СТАРТАПА</vt:lpstr>
      <vt:lpstr>ПЛАНЫ РАЗВИТИЯ</vt:lpstr>
      <vt:lpstr>КОНТАКТЫ ЛИДЕРА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СТП (СТУДЕНЧЕСКОЕ ТРАНСПОРТНОЕ ПРЕДПРИЯТИЕ)</dc:title>
  <cp:lastModifiedBy>Admin</cp:lastModifiedBy>
  <cp:revision>1</cp:revision>
  <dcterms:modified xsi:type="dcterms:W3CDTF">2023-12-17T11:45:26Z</dcterms:modified>
</cp:coreProperties>
</file>