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Bby0mNCCrxUDzejBZb2rv+0LB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7A90DF80-FBCB-4D37-9B05-28895064D465}">
  <a:tblStyle styleId="{7A90DF80-FBCB-4D37-9B05-28895064D465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2F8F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2F8F9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chemeClr val="lt1"/>
      </a:tcTxStyle>
      <a:tcStyle>
        <a:tcBdr/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70DD77C-51E9-4B53-80FA-D3BDB4040C5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516" y="246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656325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5" Type="http://schemas.openxmlformats.org/officeDocument/2006/relationships/image" Target="../media/image17.png"/><Relationship Id="rId10" Type="http://schemas.openxmlformats.org/officeDocument/2006/relationships/image" Target="../media/image21.svg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/>
          <p:nvPr/>
        </p:nvSpPr>
        <p:spPr>
          <a:xfrm>
            <a:off x="227616" y="2123086"/>
            <a:ext cx="6617684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4000" b="1" dirty="0" err="1"/>
              <a:t>нанопокрытие</a:t>
            </a:r>
            <a:r>
              <a:rPr lang="ru-RU" sz="4000" b="1" dirty="0"/>
              <a:t> для растений</a:t>
            </a: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75920" y="4265874"/>
            <a:ext cx="1191625" cy="1971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pic>
        <p:nvPicPr>
          <p:cNvPr id="51" name="Google Shape;5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60040" y="943699"/>
            <a:ext cx="99187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В </a:t>
            </a:r>
            <a:r>
              <a:rPr lang="ru-RU" dirty="0"/>
              <a:t>условиях глобального изменения климата, увеличения населения и истощения природных ресурсов, устойчивое сельское хозяйство становится неотъемлемой частью продовольственной безопасности. </a:t>
            </a:r>
            <a:r>
              <a:rPr lang="ru-RU" dirty="0" err="1"/>
              <a:t>Нанопокрытия</a:t>
            </a:r>
            <a:r>
              <a:rPr lang="ru-RU" dirty="0"/>
              <a:t> могут предложить инновационные решения для эффективной защиты растений, </a:t>
            </a:r>
            <a:r>
              <a:rPr lang="ru-RU" dirty="0" err="1"/>
              <a:t>минимизируя</a:t>
            </a:r>
            <a:r>
              <a:rPr lang="ru-RU" dirty="0"/>
              <a:t> использование химических пестицидов и удобрений. </a:t>
            </a:r>
          </a:p>
          <a:p>
            <a:pPr marL="342900" indent="-342900">
              <a:buAutoNum type="arabicPeriod"/>
            </a:pPr>
            <a:r>
              <a:rPr lang="ru-RU" dirty="0" smtClean="0"/>
              <a:t>Улучшенная </a:t>
            </a:r>
            <a:r>
              <a:rPr lang="ru-RU" dirty="0"/>
              <a:t>проницаемость: </a:t>
            </a:r>
            <a:r>
              <a:rPr lang="ru-RU" dirty="0" err="1"/>
              <a:t>Наночастицы</a:t>
            </a:r>
            <a:r>
              <a:rPr lang="ru-RU" dirty="0"/>
              <a:t> могут обеспечивать более равномерное распределение активных ингредиентов на поверхности растений. </a:t>
            </a:r>
            <a:r>
              <a:rPr lang="ru-RU" dirty="0" smtClean="0"/>
              <a:t>Долговременное </a:t>
            </a:r>
            <a:r>
              <a:rPr lang="ru-RU" dirty="0"/>
              <a:t>действие: </a:t>
            </a:r>
            <a:r>
              <a:rPr lang="ru-RU" dirty="0" err="1"/>
              <a:t>Нанопокрытия</a:t>
            </a:r>
            <a:r>
              <a:rPr lang="ru-RU" dirty="0"/>
              <a:t> могут обеспечивать защиту на более длительный срок, что снижает необходимость в частых обработках. </a:t>
            </a:r>
            <a:r>
              <a:rPr lang="ru-RU" dirty="0" smtClean="0"/>
              <a:t>Селективность</a:t>
            </a:r>
            <a:r>
              <a:rPr lang="ru-RU" dirty="0"/>
              <a:t>: </a:t>
            </a:r>
            <a:r>
              <a:rPr lang="ru-RU" dirty="0" err="1"/>
              <a:t>Наноматериалы</a:t>
            </a:r>
            <a:r>
              <a:rPr lang="ru-RU" dirty="0"/>
              <a:t> могут быть настроены для целенаправленного воздействия на вредителей или болезни, </a:t>
            </a:r>
            <a:r>
              <a:rPr lang="ru-RU" dirty="0" err="1"/>
              <a:t>минимизируя</a:t>
            </a:r>
            <a:r>
              <a:rPr lang="ru-RU" dirty="0"/>
              <a:t> вред для полезных </a:t>
            </a:r>
            <a:r>
              <a:rPr lang="ru-RU" dirty="0" smtClean="0"/>
              <a:t>организмов.</a:t>
            </a:r>
          </a:p>
          <a:p>
            <a:pPr marL="342900" indent="-342900">
              <a:buAutoNum type="arabicPeriod"/>
            </a:pPr>
            <a:r>
              <a:rPr lang="ru-RU" dirty="0" smtClean="0"/>
              <a:t>Экологические </a:t>
            </a:r>
            <a:r>
              <a:rPr lang="ru-RU" dirty="0"/>
              <a:t>преимущества Использование </a:t>
            </a:r>
            <a:r>
              <a:rPr lang="ru-RU" dirty="0" err="1"/>
              <a:t>нанопокрытий</a:t>
            </a:r>
            <a:r>
              <a:rPr lang="ru-RU" dirty="0"/>
              <a:t> может способствовать снижению негативного воздействия на окружающую среду. Они могут: </a:t>
            </a:r>
            <a:r>
              <a:rPr lang="ru-RU" dirty="0" smtClean="0"/>
              <a:t>Снизить </a:t>
            </a:r>
            <a:r>
              <a:rPr lang="ru-RU" dirty="0"/>
              <a:t>количество химических веществ, попадающих в почву и водоемы</a:t>
            </a:r>
            <a:r>
              <a:rPr lang="ru-RU" dirty="0" smtClean="0"/>
              <a:t>. </a:t>
            </a:r>
            <a:r>
              <a:rPr lang="ru-RU" dirty="0"/>
              <a:t>Увеличить устойчивость растений к стрессовым условиям, таким как засуха или болезни, что позволяет сократить использование </a:t>
            </a:r>
            <a:r>
              <a:rPr lang="ru-RU" dirty="0" smtClean="0"/>
              <a:t>ресурсов.</a:t>
            </a:r>
          </a:p>
          <a:p>
            <a:pPr marL="342900" indent="-342900">
              <a:buAutoNum type="arabicPeriod"/>
            </a:pPr>
            <a:r>
              <a:rPr lang="ru-RU" dirty="0" smtClean="0"/>
              <a:t>Рынок </a:t>
            </a:r>
            <a:r>
              <a:rPr lang="ru-RU" dirty="0"/>
              <a:t>и коммерческий потенциал Согласно исследованиям, рынок биопестицидов и </a:t>
            </a:r>
            <a:r>
              <a:rPr lang="ru-RU" dirty="0" err="1"/>
              <a:t>наноматериалов</a:t>
            </a:r>
            <a:r>
              <a:rPr lang="ru-RU" dirty="0"/>
              <a:t> для сельского хозяйства стремительно растет. Ожидается, что этот сегмент будет расширяться благодаря увеличению спроса на экологически чистые продукты и технологии. Проект по разработке </a:t>
            </a:r>
            <a:r>
              <a:rPr lang="ru-RU" dirty="0" err="1"/>
              <a:t>нанопокрытий</a:t>
            </a:r>
            <a:r>
              <a:rPr lang="ru-RU" dirty="0"/>
              <a:t> имеет значительный коммерческий потенциал в свете этих </a:t>
            </a:r>
            <a:r>
              <a:rPr lang="ru-RU" dirty="0" smtClean="0"/>
              <a:t>тенденций.</a:t>
            </a:r>
          </a:p>
          <a:p>
            <a:pPr marL="342900" indent="-342900">
              <a:buAutoNum type="arabicPeriod"/>
            </a:pPr>
            <a:r>
              <a:rPr lang="ru-RU" dirty="0" smtClean="0"/>
              <a:t>Увеличение </a:t>
            </a:r>
            <a:r>
              <a:rPr lang="ru-RU" dirty="0"/>
              <a:t>осведомленности потребителей Современные потребители становятся все более осведомленными о здоровье и экологии. Спрос на органические и экологически чистые продукты растет, что создает рынок для эффективных и безопасных решений, таких как </a:t>
            </a:r>
            <a:r>
              <a:rPr lang="ru-RU" dirty="0" err="1"/>
              <a:t>нанопокрытия</a:t>
            </a:r>
            <a:r>
              <a:rPr lang="ru-RU" dirty="0"/>
              <a:t> для защиты растений.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pic>
        <p:nvPicPr>
          <p:cNvPr id="58" name="Google Shape;5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88030" y="1282700"/>
            <a:ext cx="87686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Клиенты, такие как фермеры и агрономы, сталкиваются с несколькими ключевыми проблемами: </a:t>
            </a:r>
            <a:endParaRPr lang="ru-RU" sz="1800" dirty="0" smtClean="0"/>
          </a:p>
          <a:p>
            <a:endParaRPr lang="ru-RU" sz="1800" dirty="0" smtClean="0"/>
          </a:p>
          <a:p>
            <a:pPr marL="342900" indent="-342900">
              <a:buAutoNum type="arabicPeriod"/>
            </a:pPr>
            <a:r>
              <a:rPr lang="ru-RU" sz="1800" dirty="0" smtClean="0"/>
              <a:t>Снижение </a:t>
            </a:r>
            <a:r>
              <a:rPr lang="ru-RU" sz="1800" dirty="0"/>
              <a:t>урожайности: Вредители и болезни могут значительно уменьшать урожайность культур, что приводит к экономическим потерям. </a:t>
            </a:r>
            <a:endParaRPr lang="ru-RU" sz="1800" dirty="0" smtClean="0"/>
          </a:p>
          <a:p>
            <a:pPr marL="342900" indent="-342900">
              <a:buAutoNum type="arabicPeriod"/>
            </a:pPr>
            <a:r>
              <a:rPr lang="ru-RU" sz="1800" dirty="0" smtClean="0"/>
              <a:t>Избыточное </a:t>
            </a:r>
            <a:r>
              <a:rPr lang="ru-RU" sz="1800" dirty="0"/>
              <a:t>использование химических пестицидов: Традиционные методы защиты растений часто требуют частого применения химикатов, что негативно сказывается на экологии и здоровье человека. </a:t>
            </a:r>
            <a:endParaRPr lang="ru-RU" sz="1800" dirty="0" smtClean="0"/>
          </a:p>
          <a:p>
            <a:pPr marL="342900" indent="-342900">
              <a:buAutoNum type="arabicPeriod"/>
            </a:pPr>
            <a:r>
              <a:rPr lang="ru-RU" sz="1800" dirty="0" smtClean="0"/>
              <a:t>Неэффективность </a:t>
            </a:r>
            <a:r>
              <a:rPr lang="ru-RU" sz="1800" dirty="0"/>
              <a:t>защиты: Существующие средства защиты могут не обеспечивать должного уровня защиты или иметь ограниченный срок действия. </a:t>
            </a:r>
            <a:endParaRPr lang="ru-RU" sz="1800" dirty="0" smtClean="0"/>
          </a:p>
          <a:p>
            <a:pPr marL="342900" indent="-342900">
              <a:buAutoNum type="arabicPeriod"/>
            </a:pPr>
            <a:r>
              <a:rPr lang="ru-RU" sz="1800" dirty="0" smtClean="0"/>
              <a:t>Стрессовые </a:t>
            </a:r>
            <a:r>
              <a:rPr lang="ru-RU" sz="1800" dirty="0"/>
              <a:t>условия для растений: Изменения климата, такие как засуха или чрезмерная влажность, создают дополнительные трудности для роста и развития растений.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pic>
        <p:nvPicPr>
          <p:cNvPr id="64" name="Google Shape;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723900" y="1028700"/>
            <a:ext cx="84201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Разработка </a:t>
            </a:r>
            <a:r>
              <a:rPr lang="ru-RU" sz="1800" dirty="0" err="1"/>
              <a:t>нанопокрытия</a:t>
            </a:r>
            <a:r>
              <a:rPr lang="ru-RU" sz="1800" dirty="0"/>
              <a:t> для </a:t>
            </a:r>
            <a:r>
              <a:rPr lang="ru-RU" sz="1800" dirty="0" smtClean="0"/>
              <a:t>растений из </a:t>
            </a:r>
            <a:r>
              <a:rPr lang="ru-RU" sz="1800" dirty="0" err="1" smtClean="0"/>
              <a:t>гидрогелевой</a:t>
            </a:r>
            <a:r>
              <a:rPr lang="ru-RU" sz="1800" dirty="0" smtClean="0"/>
              <a:t> плёнки </a:t>
            </a:r>
            <a:r>
              <a:rPr lang="ru-RU" sz="1800" dirty="0"/>
              <a:t>предлагает решение проблем, связанных с защитой культур от вредителей и болезней. </a:t>
            </a:r>
            <a:r>
              <a:rPr lang="ru-RU" sz="1800" dirty="0" err="1"/>
              <a:t>Нанопокрытие</a:t>
            </a:r>
            <a:r>
              <a:rPr lang="ru-RU" sz="1800" dirty="0"/>
              <a:t> обеспечивает: </a:t>
            </a:r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pPr marL="342900" indent="-342900">
              <a:buAutoNum type="arabicPeriod"/>
            </a:pPr>
            <a:r>
              <a:rPr lang="ru-RU" sz="1800" dirty="0" smtClean="0"/>
              <a:t>Долговременную </a:t>
            </a:r>
            <a:r>
              <a:rPr lang="ru-RU" sz="1800" dirty="0"/>
              <a:t>защиту: Устойчивость к воздействию внешней среды и длительный срок действия. </a:t>
            </a:r>
            <a:endParaRPr lang="ru-RU" sz="1800" dirty="0" smtClean="0"/>
          </a:p>
          <a:p>
            <a:pPr marL="342900" indent="-342900">
              <a:buAutoNum type="arabicPeriod"/>
            </a:pPr>
            <a:r>
              <a:rPr lang="ru-RU" sz="1800" dirty="0" smtClean="0"/>
              <a:t>Снижение </a:t>
            </a:r>
            <a:r>
              <a:rPr lang="ru-RU" sz="1800" dirty="0"/>
              <a:t>использования химикатов: Эффективная защита позволяет уменьшить применение пестицидов, что благоприятно сказывается на экологии</a:t>
            </a:r>
            <a:r>
              <a:rPr lang="ru-RU" sz="1800" dirty="0" smtClean="0"/>
              <a:t>.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 </a:t>
            </a:r>
            <a:r>
              <a:rPr lang="ru-RU" sz="1800" dirty="0"/>
              <a:t>Улучшение устойчивости к стрессам: </a:t>
            </a:r>
            <a:r>
              <a:rPr lang="ru-RU" sz="1800" dirty="0" err="1"/>
              <a:t>Нанопокрытие</a:t>
            </a:r>
            <a:r>
              <a:rPr lang="ru-RU" sz="1800" dirty="0"/>
              <a:t> может помочь растениям лучше справляться с неблагоприятными условиями, такими как засуха или избыток влаги. </a:t>
            </a:r>
            <a:endParaRPr lang="ru-RU" sz="1800" dirty="0" smtClean="0"/>
          </a:p>
          <a:p>
            <a:pPr marL="342900" indent="-342900">
              <a:buAutoNum type="arabicPeriod"/>
            </a:pPr>
            <a:endParaRPr lang="ru-RU" sz="1800" dirty="0"/>
          </a:p>
          <a:p>
            <a:r>
              <a:rPr lang="ru-RU" sz="1800" dirty="0" smtClean="0"/>
              <a:t>Таким </a:t>
            </a:r>
            <a:r>
              <a:rPr lang="ru-RU" sz="1800" dirty="0"/>
              <a:t>образом, </a:t>
            </a:r>
            <a:r>
              <a:rPr lang="ru-RU" sz="1800" dirty="0" err="1"/>
              <a:t>нанопокрытие</a:t>
            </a:r>
            <a:r>
              <a:rPr lang="ru-RU" sz="1800" dirty="0"/>
              <a:t> способствует повышению урожайности и снижению затрат на защиту растений.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pic>
        <p:nvPicPr>
          <p:cNvPr id="70" name="Google Shape;7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850900" y="965201"/>
            <a:ext cx="988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800" dirty="0"/>
          </a:p>
        </p:txBody>
      </p:sp>
      <p:grpSp>
        <p:nvGrpSpPr>
          <p:cNvPr id="5" name="Google Shape;85;p10"/>
          <p:cNvGrpSpPr/>
          <p:nvPr/>
        </p:nvGrpSpPr>
        <p:grpSpPr>
          <a:xfrm>
            <a:off x="-53532" y="512393"/>
            <a:ext cx="11077132" cy="5970164"/>
            <a:chOff x="2119849" y="1476561"/>
            <a:chExt cx="12455776" cy="6953504"/>
          </a:xfrm>
        </p:grpSpPr>
        <p:sp>
          <p:nvSpPr>
            <p:cNvPr id="6" name="Google Shape;86;p10"/>
            <p:cNvSpPr/>
            <p:nvPr/>
          </p:nvSpPr>
          <p:spPr>
            <a:xfrm>
              <a:off x="2119849" y="1476561"/>
              <a:ext cx="10998639" cy="6953504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87;p10"/>
            <p:cNvSpPr/>
            <p:nvPr/>
          </p:nvSpPr>
          <p:spPr>
            <a:xfrm>
              <a:off x="3276361" y="2514601"/>
              <a:ext cx="3213735" cy="3213735"/>
            </a:xfrm>
            <a:custGeom>
              <a:avLst/>
              <a:gdLst/>
              <a:ahLst/>
              <a:cxnLst/>
              <a:rect l="l" t="t" r="r" b="b"/>
              <a:pathLst>
                <a:path w="3213735" h="3213735" extrusionOk="0">
                  <a:moveTo>
                    <a:pt x="2742879" y="470475"/>
                  </a:moveTo>
                  <a:lnTo>
                    <a:pt x="2776484" y="505085"/>
                  </a:lnTo>
                  <a:lnTo>
                    <a:pt x="2808845" y="540440"/>
                  </a:lnTo>
                  <a:lnTo>
                    <a:pt x="2839961" y="576512"/>
                  </a:lnTo>
                  <a:lnTo>
                    <a:pt x="2869832" y="613273"/>
                  </a:lnTo>
                  <a:lnTo>
                    <a:pt x="2898459" y="650694"/>
                  </a:lnTo>
                  <a:lnTo>
                    <a:pt x="2925841" y="688749"/>
                  </a:lnTo>
                  <a:lnTo>
                    <a:pt x="2951978" y="727408"/>
                  </a:lnTo>
                  <a:lnTo>
                    <a:pt x="2976871" y="766643"/>
                  </a:lnTo>
                  <a:lnTo>
                    <a:pt x="3000519" y="806427"/>
                  </a:lnTo>
                  <a:lnTo>
                    <a:pt x="3022923" y="846731"/>
                  </a:lnTo>
                  <a:lnTo>
                    <a:pt x="3044082" y="887528"/>
                  </a:lnTo>
                  <a:lnTo>
                    <a:pt x="3063996" y="928788"/>
                  </a:lnTo>
                  <a:lnTo>
                    <a:pt x="3082666" y="970484"/>
                  </a:lnTo>
                  <a:lnTo>
                    <a:pt x="3100091" y="1012588"/>
                  </a:lnTo>
                  <a:lnTo>
                    <a:pt x="3116271" y="1055071"/>
                  </a:lnTo>
                  <a:lnTo>
                    <a:pt x="3131207" y="1097906"/>
                  </a:lnTo>
                  <a:lnTo>
                    <a:pt x="3144898" y="1141064"/>
                  </a:lnTo>
                  <a:lnTo>
                    <a:pt x="3157344" y="1184518"/>
                  </a:lnTo>
                  <a:lnTo>
                    <a:pt x="3168546" y="1228239"/>
                  </a:lnTo>
                  <a:lnTo>
                    <a:pt x="3178503" y="1272199"/>
                  </a:lnTo>
                  <a:lnTo>
                    <a:pt x="3187216" y="1316369"/>
                  </a:lnTo>
                  <a:lnTo>
                    <a:pt x="3194684" y="1360723"/>
                  </a:lnTo>
                  <a:lnTo>
                    <a:pt x="3200907" y="1405231"/>
                  </a:lnTo>
                  <a:lnTo>
                    <a:pt x="3205885" y="1449865"/>
                  </a:lnTo>
                  <a:lnTo>
                    <a:pt x="3209619" y="1494599"/>
                  </a:lnTo>
                  <a:lnTo>
                    <a:pt x="3212109" y="1539402"/>
                  </a:lnTo>
                  <a:lnTo>
                    <a:pt x="3213353" y="1584247"/>
                  </a:lnTo>
                  <a:lnTo>
                    <a:pt x="3213353" y="1629107"/>
                  </a:lnTo>
                  <a:lnTo>
                    <a:pt x="3212109" y="1673953"/>
                  </a:lnTo>
                  <a:lnTo>
                    <a:pt x="3209619" y="1718756"/>
                  </a:lnTo>
                  <a:lnTo>
                    <a:pt x="3205885" y="1763489"/>
                  </a:lnTo>
                  <a:lnTo>
                    <a:pt x="3200907" y="1808124"/>
                  </a:lnTo>
                  <a:lnTo>
                    <a:pt x="3194684" y="1852632"/>
                  </a:lnTo>
                  <a:lnTo>
                    <a:pt x="3187216" y="1896985"/>
                  </a:lnTo>
                  <a:lnTo>
                    <a:pt x="3178503" y="1941156"/>
                  </a:lnTo>
                  <a:lnTo>
                    <a:pt x="3168546" y="1985116"/>
                  </a:lnTo>
                  <a:lnTo>
                    <a:pt x="3157344" y="2028836"/>
                  </a:lnTo>
                  <a:lnTo>
                    <a:pt x="3144898" y="2072290"/>
                  </a:lnTo>
                  <a:lnTo>
                    <a:pt x="3131207" y="2115448"/>
                  </a:lnTo>
                  <a:lnTo>
                    <a:pt x="3116271" y="2158283"/>
                  </a:lnTo>
                  <a:lnTo>
                    <a:pt x="3100091" y="2200767"/>
                  </a:lnTo>
                  <a:lnTo>
                    <a:pt x="3082666" y="2242870"/>
                  </a:lnTo>
                  <a:lnTo>
                    <a:pt x="3063996" y="2284566"/>
                  </a:lnTo>
                  <a:lnTo>
                    <a:pt x="3044082" y="2325827"/>
                  </a:lnTo>
                  <a:lnTo>
                    <a:pt x="3022923" y="2366623"/>
                  </a:lnTo>
                  <a:lnTo>
                    <a:pt x="3000519" y="2406927"/>
                  </a:lnTo>
                  <a:lnTo>
                    <a:pt x="2976871" y="2446711"/>
                  </a:lnTo>
                  <a:lnTo>
                    <a:pt x="2951978" y="2485946"/>
                  </a:lnTo>
                  <a:lnTo>
                    <a:pt x="2925841" y="2524605"/>
                  </a:lnTo>
                  <a:lnTo>
                    <a:pt x="2898459" y="2562660"/>
                  </a:lnTo>
                  <a:lnTo>
                    <a:pt x="2869832" y="2600081"/>
                  </a:lnTo>
                  <a:lnTo>
                    <a:pt x="2839961" y="2636842"/>
                  </a:lnTo>
                  <a:lnTo>
                    <a:pt x="2808845" y="2672914"/>
                  </a:lnTo>
                  <a:lnTo>
                    <a:pt x="2776484" y="2708269"/>
                  </a:lnTo>
                  <a:lnTo>
                    <a:pt x="2742879" y="2742879"/>
                  </a:lnTo>
                  <a:lnTo>
                    <a:pt x="2708269" y="2776484"/>
                  </a:lnTo>
                  <a:lnTo>
                    <a:pt x="2672914" y="2808845"/>
                  </a:lnTo>
                  <a:lnTo>
                    <a:pt x="2636842" y="2839961"/>
                  </a:lnTo>
                  <a:lnTo>
                    <a:pt x="2600081" y="2869832"/>
                  </a:lnTo>
                  <a:lnTo>
                    <a:pt x="2562660" y="2898459"/>
                  </a:lnTo>
                  <a:lnTo>
                    <a:pt x="2524605" y="2925841"/>
                  </a:lnTo>
                  <a:lnTo>
                    <a:pt x="2485946" y="2951978"/>
                  </a:lnTo>
                  <a:lnTo>
                    <a:pt x="2446711" y="2976871"/>
                  </a:lnTo>
                  <a:lnTo>
                    <a:pt x="2406927" y="3000519"/>
                  </a:lnTo>
                  <a:lnTo>
                    <a:pt x="2366623" y="3022923"/>
                  </a:lnTo>
                  <a:lnTo>
                    <a:pt x="2325827" y="3044082"/>
                  </a:lnTo>
                  <a:lnTo>
                    <a:pt x="2284566" y="3063996"/>
                  </a:lnTo>
                  <a:lnTo>
                    <a:pt x="2242870" y="3082666"/>
                  </a:lnTo>
                  <a:lnTo>
                    <a:pt x="2200767" y="3100091"/>
                  </a:lnTo>
                  <a:lnTo>
                    <a:pt x="2158283" y="3116271"/>
                  </a:lnTo>
                  <a:lnTo>
                    <a:pt x="2115448" y="3131207"/>
                  </a:lnTo>
                  <a:lnTo>
                    <a:pt x="2072290" y="3144898"/>
                  </a:lnTo>
                  <a:lnTo>
                    <a:pt x="2028836" y="3157344"/>
                  </a:lnTo>
                  <a:lnTo>
                    <a:pt x="1985116" y="3168546"/>
                  </a:lnTo>
                  <a:lnTo>
                    <a:pt x="1941156" y="3178503"/>
                  </a:lnTo>
                  <a:lnTo>
                    <a:pt x="1896985" y="3187216"/>
                  </a:lnTo>
                  <a:lnTo>
                    <a:pt x="1852632" y="3194684"/>
                  </a:lnTo>
                  <a:lnTo>
                    <a:pt x="1808124" y="3200907"/>
                  </a:lnTo>
                  <a:lnTo>
                    <a:pt x="1763489" y="3205885"/>
                  </a:lnTo>
                  <a:lnTo>
                    <a:pt x="1718756" y="3209619"/>
                  </a:lnTo>
                  <a:lnTo>
                    <a:pt x="1673953" y="3212109"/>
                  </a:lnTo>
                  <a:lnTo>
                    <a:pt x="1629107" y="3213353"/>
                  </a:lnTo>
                  <a:lnTo>
                    <a:pt x="1584247" y="3213353"/>
                  </a:lnTo>
                  <a:lnTo>
                    <a:pt x="1539402" y="3212109"/>
                  </a:lnTo>
                  <a:lnTo>
                    <a:pt x="1494599" y="3209619"/>
                  </a:lnTo>
                  <a:lnTo>
                    <a:pt x="1449865" y="3205885"/>
                  </a:lnTo>
                  <a:lnTo>
                    <a:pt x="1405231" y="3200907"/>
                  </a:lnTo>
                  <a:lnTo>
                    <a:pt x="1360723" y="3194684"/>
                  </a:lnTo>
                  <a:lnTo>
                    <a:pt x="1316369" y="3187216"/>
                  </a:lnTo>
                  <a:lnTo>
                    <a:pt x="1272199" y="3178503"/>
                  </a:lnTo>
                  <a:lnTo>
                    <a:pt x="1228239" y="3168546"/>
                  </a:lnTo>
                  <a:lnTo>
                    <a:pt x="1184518" y="3157344"/>
                  </a:lnTo>
                  <a:lnTo>
                    <a:pt x="1141064" y="3144898"/>
                  </a:lnTo>
                  <a:lnTo>
                    <a:pt x="1097906" y="3131207"/>
                  </a:lnTo>
                  <a:lnTo>
                    <a:pt x="1055071" y="3116271"/>
                  </a:lnTo>
                  <a:lnTo>
                    <a:pt x="1012588" y="3100091"/>
                  </a:lnTo>
                  <a:lnTo>
                    <a:pt x="970484" y="3082666"/>
                  </a:lnTo>
                  <a:lnTo>
                    <a:pt x="928788" y="3063996"/>
                  </a:lnTo>
                  <a:lnTo>
                    <a:pt x="887528" y="3044082"/>
                  </a:lnTo>
                  <a:lnTo>
                    <a:pt x="846731" y="3022923"/>
                  </a:lnTo>
                  <a:lnTo>
                    <a:pt x="806427" y="3000519"/>
                  </a:lnTo>
                  <a:lnTo>
                    <a:pt x="766643" y="2976871"/>
                  </a:lnTo>
                  <a:lnTo>
                    <a:pt x="727408" y="2951978"/>
                  </a:lnTo>
                  <a:lnTo>
                    <a:pt x="688749" y="2925841"/>
                  </a:lnTo>
                  <a:lnTo>
                    <a:pt x="650694" y="2898459"/>
                  </a:lnTo>
                  <a:lnTo>
                    <a:pt x="613273" y="2869832"/>
                  </a:lnTo>
                  <a:lnTo>
                    <a:pt x="576512" y="2839961"/>
                  </a:lnTo>
                  <a:lnTo>
                    <a:pt x="540440" y="2808845"/>
                  </a:lnTo>
                  <a:lnTo>
                    <a:pt x="505085" y="2776484"/>
                  </a:lnTo>
                  <a:lnTo>
                    <a:pt x="470475" y="2742879"/>
                  </a:lnTo>
                  <a:lnTo>
                    <a:pt x="436870" y="2708269"/>
                  </a:lnTo>
                  <a:lnTo>
                    <a:pt x="404509" y="2672914"/>
                  </a:lnTo>
                  <a:lnTo>
                    <a:pt x="373393" y="2636842"/>
                  </a:lnTo>
                  <a:lnTo>
                    <a:pt x="343521" y="2600081"/>
                  </a:lnTo>
                  <a:lnTo>
                    <a:pt x="314895" y="2562660"/>
                  </a:lnTo>
                  <a:lnTo>
                    <a:pt x="287512" y="2524605"/>
                  </a:lnTo>
                  <a:lnTo>
                    <a:pt x="261375" y="2485946"/>
                  </a:lnTo>
                  <a:lnTo>
                    <a:pt x="236482" y="2446711"/>
                  </a:lnTo>
                  <a:lnTo>
                    <a:pt x="212834" y="2406927"/>
                  </a:lnTo>
                  <a:lnTo>
                    <a:pt x="190430" y="2366623"/>
                  </a:lnTo>
                  <a:lnTo>
                    <a:pt x="169271" y="2325827"/>
                  </a:lnTo>
                  <a:lnTo>
                    <a:pt x="149357" y="2284566"/>
                  </a:lnTo>
                  <a:lnTo>
                    <a:pt x="130687" y="2242870"/>
                  </a:lnTo>
                  <a:lnTo>
                    <a:pt x="113262" y="2200767"/>
                  </a:lnTo>
                  <a:lnTo>
                    <a:pt x="97082" y="2158283"/>
                  </a:lnTo>
                  <a:lnTo>
                    <a:pt x="82146" y="2115448"/>
                  </a:lnTo>
                  <a:lnTo>
                    <a:pt x="68455" y="2072290"/>
                  </a:lnTo>
                  <a:lnTo>
                    <a:pt x="56009" y="2028836"/>
                  </a:lnTo>
                  <a:lnTo>
                    <a:pt x="44807" y="1985116"/>
                  </a:lnTo>
                  <a:lnTo>
                    <a:pt x="34850" y="1941156"/>
                  </a:lnTo>
                  <a:lnTo>
                    <a:pt x="26137" y="1896985"/>
                  </a:lnTo>
                  <a:lnTo>
                    <a:pt x="18669" y="1852632"/>
                  </a:lnTo>
                  <a:lnTo>
                    <a:pt x="12446" y="1808124"/>
                  </a:lnTo>
                  <a:lnTo>
                    <a:pt x="7467" y="1763489"/>
                  </a:lnTo>
                  <a:lnTo>
                    <a:pt x="3733" y="1718756"/>
                  </a:lnTo>
                  <a:lnTo>
                    <a:pt x="1244" y="1673953"/>
                  </a:lnTo>
                  <a:lnTo>
                    <a:pt x="0" y="1629107"/>
                  </a:lnTo>
                  <a:lnTo>
                    <a:pt x="0" y="1584247"/>
                  </a:lnTo>
                  <a:lnTo>
                    <a:pt x="1244" y="1539402"/>
                  </a:lnTo>
                  <a:lnTo>
                    <a:pt x="3733" y="1494599"/>
                  </a:lnTo>
                  <a:lnTo>
                    <a:pt x="7467" y="1449865"/>
                  </a:lnTo>
                  <a:lnTo>
                    <a:pt x="12446" y="1405231"/>
                  </a:lnTo>
                  <a:lnTo>
                    <a:pt x="18669" y="1360723"/>
                  </a:lnTo>
                  <a:lnTo>
                    <a:pt x="26137" y="1316369"/>
                  </a:lnTo>
                  <a:lnTo>
                    <a:pt x="34850" y="1272199"/>
                  </a:lnTo>
                  <a:lnTo>
                    <a:pt x="44807" y="1228239"/>
                  </a:lnTo>
                  <a:lnTo>
                    <a:pt x="56009" y="1184518"/>
                  </a:lnTo>
                  <a:lnTo>
                    <a:pt x="68455" y="1141064"/>
                  </a:lnTo>
                  <a:lnTo>
                    <a:pt x="82146" y="1097906"/>
                  </a:lnTo>
                  <a:lnTo>
                    <a:pt x="97082" y="1055071"/>
                  </a:lnTo>
                  <a:lnTo>
                    <a:pt x="113262" y="1012588"/>
                  </a:lnTo>
                  <a:lnTo>
                    <a:pt x="130687" y="970484"/>
                  </a:lnTo>
                  <a:lnTo>
                    <a:pt x="149357" y="928788"/>
                  </a:lnTo>
                  <a:lnTo>
                    <a:pt x="169271" y="887528"/>
                  </a:lnTo>
                  <a:lnTo>
                    <a:pt x="190430" y="846731"/>
                  </a:lnTo>
                  <a:lnTo>
                    <a:pt x="212834" y="806427"/>
                  </a:lnTo>
                  <a:lnTo>
                    <a:pt x="236482" y="766643"/>
                  </a:lnTo>
                  <a:lnTo>
                    <a:pt x="261375" y="727408"/>
                  </a:lnTo>
                  <a:lnTo>
                    <a:pt x="287512" y="688749"/>
                  </a:lnTo>
                  <a:lnTo>
                    <a:pt x="314895" y="650694"/>
                  </a:lnTo>
                  <a:lnTo>
                    <a:pt x="343521" y="613273"/>
                  </a:lnTo>
                  <a:lnTo>
                    <a:pt x="373393" y="576512"/>
                  </a:lnTo>
                  <a:lnTo>
                    <a:pt x="404509" y="540440"/>
                  </a:lnTo>
                  <a:lnTo>
                    <a:pt x="436870" y="505085"/>
                  </a:lnTo>
                  <a:lnTo>
                    <a:pt x="470475" y="470475"/>
                  </a:lnTo>
                  <a:lnTo>
                    <a:pt x="505085" y="436870"/>
                  </a:lnTo>
                  <a:lnTo>
                    <a:pt x="540440" y="404509"/>
                  </a:lnTo>
                  <a:lnTo>
                    <a:pt x="576512" y="373393"/>
                  </a:lnTo>
                  <a:lnTo>
                    <a:pt x="613273" y="343521"/>
                  </a:lnTo>
                  <a:lnTo>
                    <a:pt x="650694" y="314895"/>
                  </a:lnTo>
                  <a:lnTo>
                    <a:pt x="688749" y="287512"/>
                  </a:lnTo>
                  <a:lnTo>
                    <a:pt x="727408" y="261375"/>
                  </a:lnTo>
                  <a:lnTo>
                    <a:pt x="766643" y="236482"/>
                  </a:lnTo>
                  <a:lnTo>
                    <a:pt x="806427" y="212834"/>
                  </a:lnTo>
                  <a:lnTo>
                    <a:pt x="846731" y="190430"/>
                  </a:lnTo>
                  <a:lnTo>
                    <a:pt x="887528" y="169271"/>
                  </a:lnTo>
                  <a:lnTo>
                    <a:pt x="928788" y="149357"/>
                  </a:lnTo>
                  <a:lnTo>
                    <a:pt x="970484" y="130687"/>
                  </a:lnTo>
                  <a:lnTo>
                    <a:pt x="1012588" y="113262"/>
                  </a:lnTo>
                  <a:lnTo>
                    <a:pt x="1055071" y="97082"/>
                  </a:lnTo>
                  <a:lnTo>
                    <a:pt x="1097906" y="82146"/>
                  </a:lnTo>
                  <a:lnTo>
                    <a:pt x="1141064" y="68455"/>
                  </a:lnTo>
                  <a:lnTo>
                    <a:pt x="1184518" y="56009"/>
                  </a:lnTo>
                  <a:lnTo>
                    <a:pt x="1228239" y="44807"/>
                  </a:lnTo>
                  <a:lnTo>
                    <a:pt x="1272199" y="34850"/>
                  </a:lnTo>
                  <a:lnTo>
                    <a:pt x="1316369" y="26137"/>
                  </a:lnTo>
                  <a:lnTo>
                    <a:pt x="1360723" y="18669"/>
                  </a:lnTo>
                  <a:lnTo>
                    <a:pt x="1405231" y="12446"/>
                  </a:lnTo>
                  <a:lnTo>
                    <a:pt x="1449865" y="7467"/>
                  </a:lnTo>
                  <a:lnTo>
                    <a:pt x="1494599" y="3733"/>
                  </a:lnTo>
                  <a:lnTo>
                    <a:pt x="1539402" y="1244"/>
                  </a:lnTo>
                  <a:lnTo>
                    <a:pt x="1584247" y="0"/>
                  </a:lnTo>
                  <a:lnTo>
                    <a:pt x="1629107" y="0"/>
                  </a:lnTo>
                  <a:lnTo>
                    <a:pt x="1673953" y="1244"/>
                  </a:lnTo>
                  <a:lnTo>
                    <a:pt x="1718756" y="3733"/>
                  </a:lnTo>
                  <a:lnTo>
                    <a:pt x="1763489" y="7467"/>
                  </a:lnTo>
                  <a:lnTo>
                    <a:pt x="1808124" y="12446"/>
                  </a:lnTo>
                  <a:lnTo>
                    <a:pt x="1852632" y="18669"/>
                  </a:lnTo>
                  <a:lnTo>
                    <a:pt x="1896985" y="26137"/>
                  </a:lnTo>
                  <a:lnTo>
                    <a:pt x="1941156" y="34850"/>
                  </a:lnTo>
                  <a:lnTo>
                    <a:pt x="1985116" y="44807"/>
                  </a:lnTo>
                  <a:lnTo>
                    <a:pt x="2028836" y="56009"/>
                  </a:lnTo>
                  <a:lnTo>
                    <a:pt x="2072290" y="68455"/>
                  </a:lnTo>
                  <a:lnTo>
                    <a:pt x="2115448" y="82146"/>
                  </a:lnTo>
                  <a:lnTo>
                    <a:pt x="2158283" y="97082"/>
                  </a:lnTo>
                  <a:lnTo>
                    <a:pt x="2200767" y="113262"/>
                  </a:lnTo>
                  <a:lnTo>
                    <a:pt x="2242870" y="130687"/>
                  </a:lnTo>
                  <a:lnTo>
                    <a:pt x="2284566" y="149357"/>
                  </a:lnTo>
                  <a:lnTo>
                    <a:pt x="2325827" y="169271"/>
                  </a:lnTo>
                  <a:lnTo>
                    <a:pt x="2366623" y="190430"/>
                  </a:lnTo>
                  <a:lnTo>
                    <a:pt x="2406927" y="212834"/>
                  </a:lnTo>
                  <a:lnTo>
                    <a:pt x="2446711" y="236482"/>
                  </a:lnTo>
                  <a:lnTo>
                    <a:pt x="2485946" y="261375"/>
                  </a:lnTo>
                  <a:lnTo>
                    <a:pt x="2524605" y="287512"/>
                  </a:lnTo>
                  <a:lnTo>
                    <a:pt x="2562660" y="314895"/>
                  </a:lnTo>
                  <a:lnTo>
                    <a:pt x="2600081" y="343521"/>
                  </a:lnTo>
                  <a:lnTo>
                    <a:pt x="2636842" y="373393"/>
                  </a:lnTo>
                  <a:lnTo>
                    <a:pt x="2672914" y="404509"/>
                  </a:lnTo>
                  <a:lnTo>
                    <a:pt x="2708269" y="436870"/>
                  </a:lnTo>
                  <a:lnTo>
                    <a:pt x="2742879" y="470475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88;p10"/>
            <p:cNvSpPr/>
            <p:nvPr/>
          </p:nvSpPr>
          <p:spPr>
            <a:xfrm>
              <a:off x="7619168" y="2710863"/>
              <a:ext cx="2821305" cy="2821305"/>
            </a:xfrm>
            <a:custGeom>
              <a:avLst/>
              <a:gdLst/>
              <a:ahLst/>
              <a:cxnLst/>
              <a:rect l="l" t="t" r="r" b="b"/>
              <a:pathLst>
                <a:path w="2821304" h="2821304" extrusionOk="0">
                  <a:moveTo>
                    <a:pt x="2407742" y="413101"/>
                  </a:moveTo>
                  <a:lnTo>
                    <a:pt x="2441449" y="447966"/>
                  </a:lnTo>
                  <a:lnTo>
                    <a:pt x="2473723" y="483685"/>
                  </a:lnTo>
                  <a:lnTo>
                    <a:pt x="2504562" y="520220"/>
                  </a:lnTo>
                  <a:lnTo>
                    <a:pt x="2533966" y="557536"/>
                  </a:lnTo>
                  <a:lnTo>
                    <a:pt x="2561937" y="595594"/>
                  </a:lnTo>
                  <a:lnTo>
                    <a:pt x="2588473" y="634357"/>
                  </a:lnTo>
                  <a:lnTo>
                    <a:pt x="2613574" y="673789"/>
                  </a:lnTo>
                  <a:lnTo>
                    <a:pt x="2637241" y="713853"/>
                  </a:lnTo>
                  <a:lnTo>
                    <a:pt x="2659474" y="754510"/>
                  </a:lnTo>
                  <a:lnTo>
                    <a:pt x="2680272" y="795724"/>
                  </a:lnTo>
                  <a:lnTo>
                    <a:pt x="2699636" y="837459"/>
                  </a:lnTo>
                  <a:lnTo>
                    <a:pt x="2717566" y="879676"/>
                  </a:lnTo>
                  <a:lnTo>
                    <a:pt x="2734061" y="922339"/>
                  </a:lnTo>
                  <a:lnTo>
                    <a:pt x="2749122" y="965410"/>
                  </a:lnTo>
                  <a:lnTo>
                    <a:pt x="2762749" y="1008852"/>
                  </a:lnTo>
                  <a:lnTo>
                    <a:pt x="2774941" y="1052629"/>
                  </a:lnTo>
                  <a:lnTo>
                    <a:pt x="2785699" y="1096703"/>
                  </a:lnTo>
                  <a:lnTo>
                    <a:pt x="2795022" y="1141036"/>
                  </a:lnTo>
                  <a:lnTo>
                    <a:pt x="2802911" y="1185593"/>
                  </a:lnTo>
                  <a:lnTo>
                    <a:pt x="2809366" y="1230335"/>
                  </a:lnTo>
                  <a:lnTo>
                    <a:pt x="2814386" y="1275226"/>
                  </a:lnTo>
                  <a:lnTo>
                    <a:pt x="2817972" y="1320228"/>
                  </a:lnTo>
                  <a:lnTo>
                    <a:pt x="2820124" y="1365305"/>
                  </a:lnTo>
                  <a:lnTo>
                    <a:pt x="2820841" y="1410418"/>
                  </a:lnTo>
                  <a:lnTo>
                    <a:pt x="2820124" y="1455532"/>
                  </a:lnTo>
                  <a:lnTo>
                    <a:pt x="2817972" y="1500608"/>
                  </a:lnTo>
                  <a:lnTo>
                    <a:pt x="2814386" y="1545610"/>
                  </a:lnTo>
                  <a:lnTo>
                    <a:pt x="2809366" y="1590501"/>
                  </a:lnTo>
                  <a:lnTo>
                    <a:pt x="2802911" y="1635244"/>
                  </a:lnTo>
                  <a:lnTo>
                    <a:pt x="2795022" y="1679800"/>
                  </a:lnTo>
                  <a:lnTo>
                    <a:pt x="2785699" y="1724134"/>
                  </a:lnTo>
                  <a:lnTo>
                    <a:pt x="2774941" y="1768208"/>
                  </a:lnTo>
                  <a:lnTo>
                    <a:pt x="2762749" y="1811985"/>
                  </a:lnTo>
                  <a:lnTo>
                    <a:pt x="2749122" y="1855428"/>
                  </a:lnTo>
                  <a:lnTo>
                    <a:pt x="2734061" y="1898499"/>
                  </a:lnTo>
                  <a:lnTo>
                    <a:pt x="2717566" y="1941162"/>
                  </a:lnTo>
                  <a:lnTo>
                    <a:pt x="2699636" y="1983379"/>
                  </a:lnTo>
                  <a:lnTo>
                    <a:pt x="2680272" y="2025114"/>
                  </a:lnTo>
                  <a:lnTo>
                    <a:pt x="2659474" y="2066329"/>
                  </a:lnTo>
                  <a:lnTo>
                    <a:pt x="2637241" y="2106987"/>
                  </a:lnTo>
                  <a:lnTo>
                    <a:pt x="2613574" y="2147050"/>
                  </a:lnTo>
                  <a:lnTo>
                    <a:pt x="2588473" y="2186483"/>
                  </a:lnTo>
                  <a:lnTo>
                    <a:pt x="2561937" y="2225247"/>
                  </a:lnTo>
                  <a:lnTo>
                    <a:pt x="2533966" y="2263305"/>
                  </a:lnTo>
                  <a:lnTo>
                    <a:pt x="2504562" y="2300621"/>
                  </a:lnTo>
                  <a:lnTo>
                    <a:pt x="2473723" y="2337157"/>
                  </a:lnTo>
                  <a:lnTo>
                    <a:pt x="2441449" y="2372877"/>
                  </a:lnTo>
                  <a:lnTo>
                    <a:pt x="2407742" y="2407742"/>
                  </a:lnTo>
                  <a:lnTo>
                    <a:pt x="2372877" y="2441449"/>
                  </a:lnTo>
                  <a:lnTo>
                    <a:pt x="2337157" y="2473723"/>
                  </a:lnTo>
                  <a:lnTo>
                    <a:pt x="2300621" y="2504562"/>
                  </a:lnTo>
                  <a:lnTo>
                    <a:pt x="2263305" y="2533966"/>
                  </a:lnTo>
                  <a:lnTo>
                    <a:pt x="2225247" y="2561937"/>
                  </a:lnTo>
                  <a:lnTo>
                    <a:pt x="2186483" y="2588473"/>
                  </a:lnTo>
                  <a:lnTo>
                    <a:pt x="2147050" y="2613574"/>
                  </a:lnTo>
                  <a:lnTo>
                    <a:pt x="2106987" y="2637241"/>
                  </a:lnTo>
                  <a:lnTo>
                    <a:pt x="2066329" y="2659474"/>
                  </a:lnTo>
                  <a:lnTo>
                    <a:pt x="2025114" y="2680272"/>
                  </a:lnTo>
                  <a:lnTo>
                    <a:pt x="1983379" y="2699636"/>
                  </a:lnTo>
                  <a:lnTo>
                    <a:pt x="1941162" y="2717566"/>
                  </a:lnTo>
                  <a:lnTo>
                    <a:pt x="1898499" y="2734061"/>
                  </a:lnTo>
                  <a:lnTo>
                    <a:pt x="1855428" y="2749122"/>
                  </a:lnTo>
                  <a:lnTo>
                    <a:pt x="1811985" y="2762749"/>
                  </a:lnTo>
                  <a:lnTo>
                    <a:pt x="1768208" y="2774941"/>
                  </a:lnTo>
                  <a:lnTo>
                    <a:pt x="1724134" y="2785699"/>
                  </a:lnTo>
                  <a:lnTo>
                    <a:pt x="1679800" y="2795022"/>
                  </a:lnTo>
                  <a:lnTo>
                    <a:pt x="1635244" y="2802911"/>
                  </a:lnTo>
                  <a:lnTo>
                    <a:pt x="1590501" y="2809366"/>
                  </a:lnTo>
                  <a:lnTo>
                    <a:pt x="1545610" y="2814386"/>
                  </a:lnTo>
                  <a:lnTo>
                    <a:pt x="1500608" y="2817972"/>
                  </a:lnTo>
                  <a:lnTo>
                    <a:pt x="1455532" y="2820124"/>
                  </a:lnTo>
                  <a:lnTo>
                    <a:pt x="1410418" y="2820841"/>
                  </a:lnTo>
                  <a:lnTo>
                    <a:pt x="1365305" y="2820124"/>
                  </a:lnTo>
                  <a:lnTo>
                    <a:pt x="1320228" y="2817972"/>
                  </a:lnTo>
                  <a:lnTo>
                    <a:pt x="1275226" y="2814386"/>
                  </a:lnTo>
                  <a:lnTo>
                    <a:pt x="1230335" y="2809366"/>
                  </a:lnTo>
                  <a:lnTo>
                    <a:pt x="1185593" y="2802911"/>
                  </a:lnTo>
                  <a:lnTo>
                    <a:pt x="1141036" y="2795022"/>
                  </a:lnTo>
                  <a:lnTo>
                    <a:pt x="1096703" y="2785699"/>
                  </a:lnTo>
                  <a:lnTo>
                    <a:pt x="1052629" y="2774941"/>
                  </a:lnTo>
                  <a:lnTo>
                    <a:pt x="1008852" y="2762749"/>
                  </a:lnTo>
                  <a:lnTo>
                    <a:pt x="965410" y="2749122"/>
                  </a:lnTo>
                  <a:lnTo>
                    <a:pt x="922339" y="2734061"/>
                  </a:lnTo>
                  <a:lnTo>
                    <a:pt x="879676" y="2717566"/>
                  </a:lnTo>
                  <a:lnTo>
                    <a:pt x="837459" y="2699636"/>
                  </a:lnTo>
                  <a:lnTo>
                    <a:pt x="795724" y="2680272"/>
                  </a:lnTo>
                  <a:lnTo>
                    <a:pt x="754510" y="2659474"/>
                  </a:lnTo>
                  <a:lnTo>
                    <a:pt x="713853" y="2637241"/>
                  </a:lnTo>
                  <a:lnTo>
                    <a:pt x="673789" y="2613574"/>
                  </a:lnTo>
                  <a:lnTo>
                    <a:pt x="634357" y="2588473"/>
                  </a:lnTo>
                  <a:lnTo>
                    <a:pt x="595594" y="2561937"/>
                  </a:lnTo>
                  <a:lnTo>
                    <a:pt x="557536" y="2533966"/>
                  </a:lnTo>
                  <a:lnTo>
                    <a:pt x="520220" y="2504562"/>
                  </a:lnTo>
                  <a:lnTo>
                    <a:pt x="483685" y="2473723"/>
                  </a:lnTo>
                  <a:lnTo>
                    <a:pt x="447966" y="2441449"/>
                  </a:lnTo>
                  <a:lnTo>
                    <a:pt x="413101" y="2407742"/>
                  </a:lnTo>
                  <a:lnTo>
                    <a:pt x="379393" y="2372877"/>
                  </a:lnTo>
                  <a:lnTo>
                    <a:pt x="347120" y="2337157"/>
                  </a:lnTo>
                  <a:lnTo>
                    <a:pt x="316280" y="2300621"/>
                  </a:lnTo>
                  <a:lnTo>
                    <a:pt x="286876" y="2263305"/>
                  </a:lnTo>
                  <a:lnTo>
                    <a:pt x="258905" y="2225247"/>
                  </a:lnTo>
                  <a:lnTo>
                    <a:pt x="232369" y="2186483"/>
                  </a:lnTo>
                  <a:lnTo>
                    <a:pt x="207267" y="2147050"/>
                  </a:lnTo>
                  <a:lnTo>
                    <a:pt x="183600" y="2106987"/>
                  </a:lnTo>
                  <a:lnTo>
                    <a:pt x="161367" y="2066329"/>
                  </a:lnTo>
                  <a:lnTo>
                    <a:pt x="140569" y="2025114"/>
                  </a:lnTo>
                  <a:lnTo>
                    <a:pt x="121204" y="1983379"/>
                  </a:lnTo>
                  <a:lnTo>
                    <a:pt x="103275" y="1941162"/>
                  </a:lnTo>
                  <a:lnTo>
                    <a:pt x="86779" y="1898499"/>
                  </a:lnTo>
                  <a:lnTo>
                    <a:pt x="71718" y="1855428"/>
                  </a:lnTo>
                  <a:lnTo>
                    <a:pt x="58092" y="1811985"/>
                  </a:lnTo>
                  <a:lnTo>
                    <a:pt x="45899" y="1768208"/>
                  </a:lnTo>
                  <a:lnTo>
                    <a:pt x="35142" y="1724134"/>
                  </a:lnTo>
                  <a:lnTo>
                    <a:pt x="25818" y="1679800"/>
                  </a:lnTo>
                  <a:lnTo>
                    <a:pt x="17929" y="1635244"/>
                  </a:lnTo>
                  <a:lnTo>
                    <a:pt x="11474" y="1590501"/>
                  </a:lnTo>
                  <a:lnTo>
                    <a:pt x="6454" y="1545610"/>
                  </a:lnTo>
                  <a:lnTo>
                    <a:pt x="2868" y="1500608"/>
                  </a:lnTo>
                  <a:lnTo>
                    <a:pt x="716" y="1455532"/>
                  </a:lnTo>
                  <a:lnTo>
                    <a:pt x="0" y="1410418"/>
                  </a:lnTo>
                  <a:lnTo>
                    <a:pt x="716" y="1365305"/>
                  </a:lnTo>
                  <a:lnTo>
                    <a:pt x="2868" y="1320228"/>
                  </a:lnTo>
                  <a:lnTo>
                    <a:pt x="6454" y="1275226"/>
                  </a:lnTo>
                  <a:lnTo>
                    <a:pt x="11474" y="1230335"/>
                  </a:lnTo>
                  <a:lnTo>
                    <a:pt x="17929" y="1185593"/>
                  </a:lnTo>
                  <a:lnTo>
                    <a:pt x="25818" y="1141036"/>
                  </a:lnTo>
                  <a:lnTo>
                    <a:pt x="35142" y="1096703"/>
                  </a:lnTo>
                  <a:lnTo>
                    <a:pt x="45899" y="1052629"/>
                  </a:lnTo>
                  <a:lnTo>
                    <a:pt x="58092" y="1008852"/>
                  </a:lnTo>
                  <a:lnTo>
                    <a:pt x="71718" y="965410"/>
                  </a:lnTo>
                  <a:lnTo>
                    <a:pt x="86779" y="922339"/>
                  </a:lnTo>
                  <a:lnTo>
                    <a:pt x="103275" y="879676"/>
                  </a:lnTo>
                  <a:lnTo>
                    <a:pt x="121204" y="837459"/>
                  </a:lnTo>
                  <a:lnTo>
                    <a:pt x="140569" y="795724"/>
                  </a:lnTo>
                  <a:lnTo>
                    <a:pt x="161367" y="754510"/>
                  </a:lnTo>
                  <a:lnTo>
                    <a:pt x="183600" y="713853"/>
                  </a:lnTo>
                  <a:lnTo>
                    <a:pt x="207267" y="673789"/>
                  </a:lnTo>
                  <a:lnTo>
                    <a:pt x="232369" y="634357"/>
                  </a:lnTo>
                  <a:lnTo>
                    <a:pt x="258905" y="595594"/>
                  </a:lnTo>
                  <a:lnTo>
                    <a:pt x="286876" y="557536"/>
                  </a:lnTo>
                  <a:lnTo>
                    <a:pt x="316280" y="520220"/>
                  </a:lnTo>
                  <a:lnTo>
                    <a:pt x="347120" y="483685"/>
                  </a:lnTo>
                  <a:lnTo>
                    <a:pt x="379393" y="447966"/>
                  </a:lnTo>
                  <a:lnTo>
                    <a:pt x="413101" y="413101"/>
                  </a:lnTo>
                  <a:lnTo>
                    <a:pt x="447966" y="379393"/>
                  </a:lnTo>
                  <a:lnTo>
                    <a:pt x="483685" y="347120"/>
                  </a:lnTo>
                  <a:lnTo>
                    <a:pt x="520220" y="316280"/>
                  </a:lnTo>
                  <a:lnTo>
                    <a:pt x="557536" y="286876"/>
                  </a:lnTo>
                  <a:lnTo>
                    <a:pt x="595594" y="258905"/>
                  </a:lnTo>
                  <a:lnTo>
                    <a:pt x="634357" y="232369"/>
                  </a:lnTo>
                  <a:lnTo>
                    <a:pt x="673789" y="207267"/>
                  </a:lnTo>
                  <a:lnTo>
                    <a:pt x="713853" y="183600"/>
                  </a:lnTo>
                  <a:lnTo>
                    <a:pt x="754510" y="161367"/>
                  </a:lnTo>
                  <a:lnTo>
                    <a:pt x="795724" y="140569"/>
                  </a:lnTo>
                  <a:lnTo>
                    <a:pt x="837459" y="121204"/>
                  </a:lnTo>
                  <a:lnTo>
                    <a:pt x="879676" y="103275"/>
                  </a:lnTo>
                  <a:lnTo>
                    <a:pt x="922339" y="86779"/>
                  </a:lnTo>
                  <a:lnTo>
                    <a:pt x="965410" y="71718"/>
                  </a:lnTo>
                  <a:lnTo>
                    <a:pt x="1008852" y="58092"/>
                  </a:lnTo>
                  <a:lnTo>
                    <a:pt x="1052629" y="45899"/>
                  </a:lnTo>
                  <a:lnTo>
                    <a:pt x="1096703" y="35142"/>
                  </a:lnTo>
                  <a:lnTo>
                    <a:pt x="1141036" y="25818"/>
                  </a:lnTo>
                  <a:lnTo>
                    <a:pt x="1185593" y="17929"/>
                  </a:lnTo>
                  <a:lnTo>
                    <a:pt x="1230335" y="11474"/>
                  </a:lnTo>
                  <a:lnTo>
                    <a:pt x="1275226" y="6454"/>
                  </a:lnTo>
                  <a:lnTo>
                    <a:pt x="1320228" y="2868"/>
                  </a:lnTo>
                  <a:lnTo>
                    <a:pt x="1365305" y="716"/>
                  </a:lnTo>
                  <a:lnTo>
                    <a:pt x="1410418" y="0"/>
                  </a:lnTo>
                  <a:lnTo>
                    <a:pt x="1455532" y="716"/>
                  </a:lnTo>
                  <a:lnTo>
                    <a:pt x="1500608" y="2868"/>
                  </a:lnTo>
                  <a:lnTo>
                    <a:pt x="1545610" y="6454"/>
                  </a:lnTo>
                  <a:lnTo>
                    <a:pt x="1590501" y="11474"/>
                  </a:lnTo>
                  <a:lnTo>
                    <a:pt x="1635244" y="17929"/>
                  </a:lnTo>
                  <a:lnTo>
                    <a:pt x="1679800" y="25818"/>
                  </a:lnTo>
                  <a:lnTo>
                    <a:pt x="1724134" y="35142"/>
                  </a:lnTo>
                  <a:lnTo>
                    <a:pt x="1768208" y="45899"/>
                  </a:lnTo>
                  <a:lnTo>
                    <a:pt x="1811985" y="58092"/>
                  </a:lnTo>
                  <a:lnTo>
                    <a:pt x="1855428" y="71718"/>
                  </a:lnTo>
                  <a:lnTo>
                    <a:pt x="1898499" y="86779"/>
                  </a:lnTo>
                  <a:lnTo>
                    <a:pt x="1941162" y="103275"/>
                  </a:lnTo>
                  <a:lnTo>
                    <a:pt x="1983379" y="121204"/>
                  </a:lnTo>
                  <a:lnTo>
                    <a:pt x="2025114" y="140569"/>
                  </a:lnTo>
                  <a:lnTo>
                    <a:pt x="2066329" y="161367"/>
                  </a:lnTo>
                  <a:lnTo>
                    <a:pt x="2106987" y="183600"/>
                  </a:lnTo>
                  <a:lnTo>
                    <a:pt x="2147050" y="207267"/>
                  </a:lnTo>
                  <a:lnTo>
                    <a:pt x="2186483" y="232369"/>
                  </a:lnTo>
                  <a:lnTo>
                    <a:pt x="2225247" y="258905"/>
                  </a:lnTo>
                  <a:lnTo>
                    <a:pt x="2263305" y="286876"/>
                  </a:lnTo>
                  <a:lnTo>
                    <a:pt x="2300621" y="316280"/>
                  </a:lnTo>
                  <a:lnTo>
                    <a:pt x="2337157" y="347120"/>
                  </a:lnTo>
                  <a:lnTo>
                    <a:pt x="2372877" y="379393"/>
                  </a:lnTo>
                  <a:lnTo>
                    <a:pt x="2407742" y="413101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89;p10"/>
            <p:cNvSpPr/>
            <p:nvPr/>
          </p:nvSpPr>
          <p:spPr>
            <a:xfrm>
              <a:off x="11569299" y="2831716"/>
              <a:ext cx="2579370" cy="2579370"/>
            </a:xfrm>
            <a:custGeom>
              <a:avLst/>
              <a:gdLst/>
              <a:ahLst/>
              <a:cxnLst/>
              <a:rect l="l" t="t" r="r" b="b"/>
              <a:pathLst>
                <a:path w="2579370" h="2579370" extrusionOk="0">
                  <a:moveTo>
                    <a:pt x="2201418" y="377703"/>
                  </a:moveTo>
                  <a:lnTo>
                    <a:pt x="2234973" y="412517"/>
                  </a:lnTo>
                  <a:lnTo>
                    <a:pt x="2266968" y="448256"/>
                  </a:lnTo>
                  <a:lnTo>
                    <a:pt x="2297402" y="484878"/>
                  </a:lnTo>
                  <a:lnTo>
                    <a:pt x="2326275" y="522337"/>
                  </a:lnTo>
                  <a:lnTo>
                    <a:pt x="2353588" y="560589"/>
                  </a:lnTo>
                  <a:lnTo>
                    <a:pt x="2379340" y="599591"/>
                  </a:lnTo>
                  <a:lnTo>
                    <a:pt x="2403531" y="639297"/>
                  </a:lnTo>
                  <a:lnTo>
                    <a:pt x="2426162" y="679666"/>
                  </a:lnTo>
                  <a:lnTo>
                    <a:pt x="2447231" y="720651"/>
                  </a:lnTo>
                  <a:lnTo>
                    <a:pt x="2466740" y="762209"/>
                  </a:lnTo>
                  <a:lnTo>
                    <a:pt x="2484689" y="804296"/>
                  </a:lnTo>
                  <a:lnTo>
                    <a:pt x="2501076" y="846868"/>
                  </a:lnTo>
                  <a:lnTo>
                    <a:pt x="2515903" y="889881"/>
                  </a:lnTo>
                  <a:lnTo>
                    <a:pt x="2529169" y="933291"/>
                  </a:lnTo>
                  <a:lnTo>
                    <a:pt x="2540875" y="977053"/>
                  </a:lnTo>
                  <a:lnTo>
                    <a:pt x="2551019" y="1021123"/>
                  </a:lnTo>
                  <a:lnTo>
                    <a:pt x="2559603" y="1065459"/>
                  </a:lnTo>
                  <a:lnTo>
                    <a:pt x="2566627" y="1110014"/>
                  </a:lnTo>
                  <a:lnTo>
                    <a:pt x="2572089" y="1154746"/>
                  </a:lnTo>
                  <a:lnTo>
                    <a:pt x="2575991" y="1199610"/>
                  </a:lnTo>
                  <a:lnTo>
                    <a:pt x="2578332" y="1244563"/>
                  </a:lnTo>
                  <a:lnTo>
                    <a:pt x="2579112" y="1289559"/>
                  </a:lnTo>
                  <a:lnTo>
                    <a:pt x="2578332" y="1334556"/>
                  </a:lnTo>
                  <a:lnTo>
                    <a:pt x="2575991" y="1379508"/>
                  </a:lnTo>
                  <a:lnTo>
                    <a:pt x="2572089" y="1424372"/>
                  </a:lnTo>
                  <a:lnTo>
                    <a:pt x="2566627" y="1469104"/>
                  </a:lnTo>
                  <a:lnTo>
                    <a:pt x="2559603" y="1513660"/>
                  </a:lnTo>
                  <a:lnTo>
                    <a:pt x="2551019" y="1557995"/>
                  </a:lnTo>
                  <a:lnTo>
                    <a:pt x="2540875" y="1602066"/>
                  </a:lnTo>
                  <a:lnTo>
                    <a:pt x="2529169" y="1645828"/>
                  </a:lnTo>
                  <a:lnTo>
                    <a:pt x="2515903" y="1689238"/>
                  </a:lnTo>
                  <a:lnTo>
                    <a:pt x="2501076" y="1732250"/>
                  </a:lnTo>
                  <a:lnTo>
                    <a:pt x="2484689" y="1774823"/>
                  </a:lnTo>
                  <a:lnTo>
                    <a:pt x="2466740" y="1816910"/>
                  </a:lnTo>
                  <a:lnTo>
                    <a:pt x="2447231" y="1858468"/>
                  </a:lnTo>
                  <a:lnTo>
                    <a:pt x="2426162" y="1899453"/>
                  </a:lnTo>
                  <a:lnTo>
                    <a:pt x="2403531" y="1939822"/>
                  </a:lnTo>
                  <a:lnTo>
                    <a:pt x="2379340" y="1979529"/>
                  </a:lnTo>
                  <a:lnTo>
                    <a:pt x="2353588" y="2018530"/>
                  </a:lnTo>
                  <a:lnTo>
                    <a:pt x="2326275" y="2056783"/>
                  </a:lnTo>
                  <a:lnTo>
                    <a:pt x="2297402" y="2094242"/>
                  </a:lnTo>
                  <a:lnTo>
                    <a:pt x="2266968" y="2130863"/>
                  </a:lnTo>
                  <a:lnTo>
                    <a:pt x="2234973" y="2166603"/>
                  </a:lnTo>
                  <a:lnTo>
                    <a:pt x="2201418" y="2201418"/>
                  </a:lnTo>
                  <a:lnTo>
                    <a:pt x="2166603" y="2234973"/>
                  </a:lnTo>
                  <a:lnTo>
                    <a:pt x="2130863" y="2266968"/>
                  </a:lnTo>
                  <a:lnTo>
                    <a:pt x="2094242" y="2297402"/>
                  </a:lnTo>
                  <a:lnTo>
                    <a:pt x="2056783" y="2326275"/>
                  </a:lnTo>
                  <a:lnTo>
                    <a:pt x="2018530" y="2353588"/>
                  </a:lnTo>
                  <a:lnTo>
                    <a:pt x="1979529" y="2379340"/>
                  </a:lnTo>
                  <a:lnTo>
                    <a:pt x="1939822" y="2403531"/>
                  </a:lnTo>
                  <a:lnTo>
                    <a:pt x="1899453" y="2426162"/>
                  </a:lnTo>
                  <a:lnTo>
                    <a:pt x="1858468" y="2447231"/>
                  </a:lnTo>
                  <a:lnTo>
                    <a:pt x="1816910" y="2466740"/>
                  </a:lnTo>
                  <a:lnTo>
                    <a:pt x="1774823" y="2484689"/>
                  </a:lnTo>
                  <a:lnTo>
                    <a:pt x="1732250" y="2501076"/>
                  </a:lnTo>
                  <a:lnTo>
                    <a:pt x="1689238" y="2515903"/>
                  </a:lnTo>
                  <a:lnTo>
                    <a:pt x="1645828" y="2529169"/>
                  </a:lnTo>
                  <a:lnTo>
                    <a:pt x="1602066" y="2540875"/>
                  </a:lnTo>
                  <a:lnTo>
                    <a:pt x="1557995" y="2551019"/>
                  </a:lnTo>
                  <a:lnTo>
                    <a:pt x="1513660" y="2559603"/>
                  </a:lnTo>
                  <a:lnTo>
                    <a:pt x="1469104" y="2566627"/>
                  </a:lnTo>
                  <a:lnTo>
                    <a:pt x="1424372" y="2572089"/>
                  </a:lnTo>
                  <a:lnTo>
                    <a:pt x="1379508" y="2575991"/>
                  </a:lnTo>
                  <a:lnTo>
                    <a:pt x="1334556" y="2578332"/>
                  </a:lnTo>
                  <a:lnTo>
                    <a:pt x="1289559" y="2579112"/>
                  </a:lnTo>
                  <a:lnTo>
                    <a:pt x="1244563" y="2578332"/>
                  </a:lnTo>
                  <a:lnTo>
                    <a:pt x="1199610" y="2575991"/>
                  </a:lnTo>
                  <a:lnTo>
                    <a:pt x="1154746" y="2572089"/>
                  </a:lnTo>
                  <a:lnTo>
                    <a:pt x="1110014" y="2566627"/>
                  </a:lnTo>
                  <a:lnTo>
                    <a:pt x="1065459" y="2559603"/>
                  </a:lnTo>
                  <a:lnTo>
                    <a:pt x="1021123" y="2551019"/>
                  </a:lnTo>
                  <a:lnTo>
                    <a:pt x="977053" y="2540875"/>
                  </a:lnTo>
                  <a:lnTo>
                    <a:pt x="933291" y="2529169"/>
                  </a:lnTo>
                  <a:lnTo>
                    <a:pt x="889881" y="2515903"/>
                  </a:lnTo>
                  <a:lnTo>
                    <a:pt x="846868" y="2501076"/>
                  </a:lnTo>
                  <a:lnTo>
                    <a:pt x="804296" y="2484689"/>
                  </a:lnTo>
                  <a:lnTo>
                    <a:pt x="762209" y="2466740"/>
                  </a:lnTo>
                  <a:lnTo>
                    <a:pt x="720651" y="2447231"/>
                  </a:lnTo>
                  <a:lnTo>
                    <a:pt x="679666" y="2426162"/>
                  </a:lnTo>
                  <a:lnTo>
                    <a:pt x="639297" y="2403531"/>
                  </a:lnTo>
                  <a:lnTo>
                    <a:pt x="599591" y="2379340"/>
                  </a:lnTo>
                  <a:lnTo>
                    <a:pt x="560589" y="2353588"/>
                  </a:lnTo>
                  <a:lnTo>
                    <a:pt x="522337" y="2326275"/>
                  </a:lnTo>
                  <a:lnTo>
                    <a:pt x="484878" y="2297402"/>
                  </a:lnTo>
                  <a:lnTo>
                    <a:pt x="448256" y="2266968"/>
                  </a:lnTo>
                  <a:lnTo>
                    <a:pt x="412517" y="2234973"/>
                  </a:lnTo>
                  <a:lnTo>
                    <a:pt x="377703" y="2201418"/>
                  </a:lnTo>
                  <a:lnTo>
                    <a:pt x="344146" y="2166603"/>
                  </a:lnTo>
                  <a:lnTo>
                    <a:pt x="312151" y="2130863"/>
                  </a:lnTo>
                  <a:lnTo>
                    <a:pt x="281716" y="2094242"/>
                  </a:lnTo>
                  <a:lnTo>
                    <a:pt x="252842" y="2056783"/>
                  </a:lnTo>
                  <a:lnTo>
                    <a:pt x="225529" y="2018530"/>
                  </a:lnTo>
                  <a:lnTo>
                    <a:pt x="199776" y="1979529"/>
                  </a:lnTo>
                  <a:lnTo>
                    <a:pt x="175585" y="1939822"/>
                  </a:lnTo>
                  <a:lnTo>
                    <a:pt x="152954" y="1899453"/>
                  </a:lnTo>
                  <a:lnTo>
                    <a:pt x="131883" y="1858468"/>
                  </a:lnTo>
                  <a:lnTo>
                    <a:pt x="112374" y="1816910"/>
                  </a:lnTo>
                  <a:lnTo>
                    <a:pt x="94425" y="1774823"/>
                  </a:lnTo>
                  <a:lnTo>
                    <a:pt x="78037" y="1732250"/>
                  </a:lnTo>
                  <a:lnTo>
                    <a:pt x="63210" y="1689238"/>
                  </a:lnTo>
                  <a:lnTo>
                    <a:pt x="49944" y="1645828"/>
                  </a:lnTo>
                  <a:lnTo>
                    <a:pt x="38238" y="1602066"/>
                  </a:lnTo>
                  <a:lnTo>
                    <a:pt x="28093" y="1557995"/>
                  </a:lnTo>
                  <a:lnTo>
                    <a:pt x="19509" y="1513660"/>
                  </a:lnTo>
                  <a:lnTo>
                    <a:pt x="12486" y="1469104"/>
                  </a:lnTo>
                  <a:lnTo>
                    <a:pt x="7023" y="1424372"/>
                  </a:lnTo>
                  <a:lnTo>
                    <a:pt x="3121" y="1379508"/>
                  </a:lnTo>
                  <a:lnTo>
                    <a:pt x="780" y="1334556"/>
                  </a:lnTo>
                  <a:lnTo>
                    <a:pt x="0" y="1289559"/>
                  </a:lnTo>
                  <a:lnTo>
                    <a:pt x="780" y="1244563"/>
                  </a:lnTo>
                  <a:lnTo>
                    <a:pt x="3121" y="1199610"/>
                  </a:lnTo>
                  <a:lnTo>
                    <a:pt x="7023" y="1154746"/>
                  </a:lnTo>
                  <a:lnTo>
                    <a:pt x="12486" y="1110014"/>
                  </a:lnTo>
                  <a:lnTo>
                    <a:pt x="19509" y="1065459"/>
                  </a:lnTo>
                  <a:lnTo>
                    <a:pt x="28093" y="1021123"/>
                  </a:lnTo>
                  <a:lnTo>
                    <a:pt x="38238" y="977053"/>
                  </a:lnTo>
                  <a:lnTo>
                    <a:pt x="49944" y="933291"/>
                  </a:lnTo>
                  <a:lnTo>
                    <a:pt x="63210" y="889881"/>
                  </a:lnTo>
                  <a:lnTo>
                    <a:pt x="78037" y="846868"/>
                  </a:lnTo>
                  <a:lnTo>
                    <a:pt x="94425" y="804296"/>
                  </a:lnTo>
                  <a:lnTo>
                    <a:pt x="112374" y="762209"/>
                  </a:lnTo>
                  <a:lnTo>
                    <a:pt x="131883" y="720651"/>
                  </a:lnTo>
                  <a:lnTo>
                    <a:pt x="152954" y="679666"/>
                  </a:lnTo>
                  <a:lnTo>
                    <a:pt x="175585" y="639297"/>
                  </a:lnTo>
                  <a:lnTo>
                    <a:pt x="199776" y="599591"/>
                  </a:lnTo>
                  <a:lnTo>
                    <a:pt x="225529" y="560589"/>
                  </a:lnTo>
                  <a:lnTo>
                    <a:pt x="252842" y="522337"/>
                  </a:lnTo>
                  <a:lnTo>
                    <a:pt x="281716" y="484878"/>
                  </a:lnTo>
                  <a:lnTo>
                    <a:pt x="312151" y="448256"/>
                  </a:lnTo>
                  <a:lnTo>
                    <a:pt x="344146" y="412517"/>
                  </a:lnTo>
                  <a:lnTo>
                    <a:pt x="377703" y="377703"/>
                  </a:lnTo>
                  <a:lnTo>
                    <a:pt x="412517" y="344146"/>
                  </a:lnTo>
                  <a:lnTo>
                    <a:pt x="448256" y="312151"/>
                  </a:lnTo>
                  <a:lnTo>
                    <a:pt x="484878" y="281716"/>
                  </a:lnTo>
                  <a:lnTo>
                    <a:pt x="522337" y="252842"/>
                  </a:lnTo>
                  <a:lnTo>
                    <a:pt x="560589" y="225529"/>
                  </a:lnTo>
                  <a:lnTo>
                    <a:pt x="599591" y="199776"/>
                  </a:lnTo>
                  <a:lnTo>
                    <a:pt x="639297" y="175585"/>
                  </a:lnTo>
                  <a:lnTo>
                    <a:pt x="679666" y="152954"/>
                  </a:lnTo>
                  <a:lnTo>
                    <a:pt x="720651" y="131883"/>
                  </a:lnTo>
                  <a:lnTo>
                    <a:pt x="762209" y="112374"/>
                  </a:lnTo>
                  <a:lnTo>
                    <a:pt x="804296" y="94425"/>
                  </a:lnTo>
                  <a:lnTo>
                    <a:pt x="846868" y="78037"/>
                  </a:lnTo>
                  <a:lnTo>
                    <a:pt x="889881" y="63210"/>
                  </a:lnTo>
                  <a:lnTo>
                    <a:pt x="933291" y="49944"/>
                  </a:lnTo>
                  <a:lnTo>
                    <a:pt x="977053" y="38238"/>
                  </a:lnTo>
                  <a:lnTo>
                    <a:pt x="1021123" y="28093"/>
                  </a:lnTo>
                  <a:lnTo>
                    <a:pt x="1065459" y="19509"/>
                  </a:lnTo>
                  <a:lnTo>
                    <a:pt x="1110014" y="12486"/>
                  </a:lnTo>
                  <a:lnTo>
                    <a:pt x="1154746" y="7023"/>
                  </a:lnTo>
                  <a:lnTo>
                    <a:pt x="1199610" y="3121"/>
                  </a:lnTo>
                  <a:lnTo>
                    <a:pt x="1244563" y="780"/>
                  </a:lnTo>
                  <a:lnTo>
                    <a:pt x="1289559" y="0"/>
                  </a:lnTo>
                  <a:lnTo>
                    <a:pt x="1334556" y="780"/>
                  </a:lnTo>
                  <a:lnTo>
                    <a:pt x="1379508" y="3121"/>
                  </a:lnTo>
                  <a:lnTo>
                    <a:pt x="1424372" y="7023"/>
                  </a:lnTo>
                  <a:lnTo>
                    <a:pt x="1469104" y="12486"/>
                  </a:lnTo>
                  <a:lnTo>
                    <a:pt x="1513660" y="19509"/>
                  </a:lnTo>
                  <a:lnTo>
                    <a:pt x="1557995" y="28093"/>
                  </a:lnTo>
                  <a:lnTo>
                    <a:pt x="1602066" y="38238"/>
                  </a:lnTo>
                  <a:lnTo>
                    <a:pt x="1645828" y="49944"/>
                  </a:lnTo>
                  <a:lnTo>
                    <a:pt x="1689238" y="63210"/>
                  </a:lnTo>
                  <a:lnTo>
                    <a:pt x="1732250" y="78037"/>
                  </a:lnTo>
                  <a:lnTo>
                    <a:pt x="1774823" y="94425"/>
                  </a:lnTo>
                  <a:lnTo>
                    <a:pt x="1816910" y="112374"/>
                  </a:lnTo>
                  <a:lnTo>
                    <a:pt x="1858468" y="131883"/>
                  </a:lnTo>
                  <a:lnTo>
                    <a:pt x="1899453" y="152954"/>
                  </a:lnTo>
                  <a:lnTo>
                    <a:pt x="1939822" y="175585"/>
                  </a:lnTo>
                  <a:lnTo>
                    <a:pt x="1979529" y="199776"/>
                  </a:lnTo>
                  <a:lnTo>
                    <a:pt x="2018530" y="225529"/>
                  </a:lnTo>
                  <a:lnTo>
                    <a:pt x="2056783" y="252842"/>
                  </a:lnTo>
                  <a:lnTo>
                    <a:pt x="2094242" y="281716"/>
                  </a:lnTo>
                  <a:lnTo>
                    <a:pt x="2130863" y="312151"/>
                  </a:lnTo>
                  <a:lnTo>
                    <a:pt x="2166603" y="344146"/>
                  </a:lnTo>
                  <a:lnTo>
                    <a:pt x="2201418" y="377703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90;p10"/>
            <p:cNvSpPr/>
            <p:nvPr/>
          </p:nvSpPr>
          <p:spPr>
            <a:xfrm>
              <a:off x="6682574" y="3866386"/>
              <a:ext cx="740410" cy="509905"/>
            </a:xfrm>
            <a:custGeom>
              <a:avLst/>
              <a:gdLst/>
              <a:ahLst/>
              <a:cxnLst/>
              <a:rect l="l" t="t" r="r" b="b"/>
              <a:pathLst>
                <a:path w="740410" h="509904" extrusionOk="0">
                  <a:moveTo>
                    <a:pt x="368299" y="413306"/>
                  </a:moveTo>
                  <a:lnTo>
                    <a:pt x="368299" y="509785"/>
                  </a:lnTo>
                  <a:lnTo>
                    <a:pt x="740412" y="254892"/>
                  </a:lnTo>
                  <a:lnTo>
                    <a:pt x="368299" y="0"/>
                  </a:lnTo>
                  <a:lnTo>
                    <a:pt x="368299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299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91;p10"/>
            <p:cNvSpPr/>
            <p:nvPr/>
          </p:nvSpPr>
          <p:spPr>
            <a:xfrm>
              <a:off x="10632286" y="3866386"/>
              <a:ext cx="741045" cy="509905"/>
            </a:xfrm>
            <a:custGeom>
              <a:avLst/>
              <a:gdLst/>
              <a:ahLst/>
              <a:cxnLst/>
              <a:rect l="l" t="t" r="r" b="b"/>
              <a:pathLst>
                <a:path w="741045" h="509904" extrusionOk="0">
                  <a:moveTo>
                    <a:pt x="368300" y="413306"/>
                  </a:moveTo>
                  <a:lnTo>
                    <a:pt x="368300" y="509785"/>
                  </a:lnTo>
                  <a:lnTo>
                    <a:pt x="740846" y="254892"/>
                  </a:lnTo>
                  <a:lnTo>
                    <a:pt x="368300" y="0"/>
                  </a:lnTo>
                  <a:lnTo>
                    <a:pt x="368300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300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92;p10"/>
            <p:cNvSpPr/>
            <p:nvPr/>
          </p:nvSpPr>
          <p:spPr>
            <a:xfrm>
              <a:off x="3158330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93;p10"/>
            <p:cNvSpPr/>
            <p:nvPr/>
          </p:nvSpPr>
          <p:spPr>
            <a:xfrm>
              <a:off x="7311233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94;p10"/>
            <p:cNvSpPr/>
            <p:nvPr/>
          </p:nvSpPr>
          <p:spPr>
            <a:xfrm>
              <a:off x="11133925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705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95;p10"/>
            <p:cNvSpPr txBox="1"/>
            <p:nvPr/>
          </p:nvSpPr>
          <p:spPr>
            <a:xfrm>
              <a:off x="12019688" y="4361366"/>
              <a:ext cx="1804800" cy="6243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i="0" u="none" strike="noStrike" cap="none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50 млн.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96;p10"/>
            <p:cNvSpPr txBox="1"/>
            <p:nvPr/>
          </p:nvSpPr>
          <p:spPr>
            <a:xfrm>
              <a:off x="8006809" y="3546270"/>
              <a:ext cx="2046000" cy="139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ctr">
                <a:spcBef>
                  <a:spcPts val="110"/>
                </a:spcBef>
                <a:buSzPts val="1000"/>
              </a:pPr>
              <a:r>
                <a:rPr lang="ru-RU" sz="1300" dirty="0">
                  <a:solidFill>
                    <a:schemeClr val="dk1"/>
                  </a:solidFill>
                </a:rPr>
                <a:t>Рынок заготовок </a:t>
              </a:r>
              <a:r>
                <a:rPr lang="ru-RU" sz="1300" dirty="0" err="1"/>
                <a:t>нанопокрытия</a:t>
              </a:r>
              <a:endParaRPr lang="ru-RU" sz="1300" dirty="0">
                <a:solidFill>
                  <a:srgbClr val="000000"/>
                </a:solidFill>
                <a:ea typeface="Arial"/>
                <a:cs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300" dirty="0" smtClean="0">
                  <a:solidFill>
                    <a:schemeClr val="dk1"/>
                  </a:solidFill>
                </a:rPr>
                <a:t>в  краснодарском крае</a:t>
              </a:r>
              <a:endParaRPr lang="ru-RU" sz="1300" dirty="0"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300" b="1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</a:rPr>
                <a:t>250</a:t>
              </a:r>
              <a:r>
                <a:rPr lang="ru-RU" sz="13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млн.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97;p10"/>
            <p:cNvSpPr txBox="1"/>
            <p:nvPr/>
          </p:nvSpPr>
          <p:spPr>
            <a:xfrm>
              <a:off x="12467888" y="3691977"/>
              <a:ext cx="7743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98;p10"/>
            <p:cNvSpPr txBox="1"/>
            <p:nvPr/>
          </p:nvSpPr>
          <p:spPr>
            <a:xfrm>
              <a:off x="3920266" y="6646695"/>
              <a:ext cx="1997700" cy="10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075" rIns="0" bIns="0" anchor="t" anchorCtr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84150" marR="5080" lvl="0" indent="-190500" algn="l" rtl="0">
                <a:lnSpc>
                  <a:spcPct val="1028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Char char="•"/>
              </a:pPr>
              <a:r>
                <a:rPr lang="ru-RU" sz="13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Расчет сверху-вниз 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84150" marR="5080" lvl="0" indent="-190500" algn="l" rtl="0">
                <a:lnSpc>
                  <a:spcPct val="102899"/>
                </a:lnSpc>
                <a:spcBef>
                  <a:spcPts val="4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Char char="•"/>
              </a:pPr>
              <a:r>
                <a:rPr lang="ru-RU" sz="13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Анализ снизу-вверх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99;p10"/>
            <p:cNvSpPr txBox="1"/>
            <p:nvPr/>
          </p:nvSpPr>
          <p:spPr>
            <a:xfrm>
              <a:off x="8166165" y="6646466"/>
              <a:ext cx="1997700" cy="10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075" rIns="0" bIns="0" anchor="t" anchorCtr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84150" marR="5080" lvl="0" indent="-190500" algn="l" rtl="0">
                <a:lnSpc>
                  <a:spcPct val="1028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Char char="•"/>
              </a:pPr>
              <a:r>
                <a:rPr lang="ru-RU" sz="13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Расчет сверху-вниз 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84150" marR="5080" lvl="0" indent="-190500" algn="l" rtl="0">
                <a:lnSpc>
                  <a:spcPct val="102899"/>
                </a:lnSpc>
                <a:spcBef>
                  <a:spcPts val="4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Char char="•"/>
              </a:pPr>
              <a:r>
                <a:rPr lang="ru-RU" sz="13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Анализ снизу-вверх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00;p10"/>
            <p:cNvSpPr txBox="1"/>
            <p:nvPr/>
          </p:nvSpPr>
          <p:spPr>
            <a:xfrm>
              <a:off x="11947669" y="6646466"/>
              <a:ext cx="1997700" cy="10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075" rIns="0" bIns="0" anchor="t" anchorCtr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84150" marR="5080" lvl="0" indent="-190500" algn="l" rtl="0">
                <a:lnSpc>
                  <a:spcPct val="1028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Char char="•"/>
              </a:pPr>
              <a:r>
                <a:rPr lang="ru-RU" sz="13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Расчет сверху-вниз 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84150" marR="5080" lvl="0" indent="-190500" algn="l" rtl="0">
                <a:lnSpc>
                  <a:spcPct val="102899"/>
                </a:lnSpc>
                <a:spcBef>
                  <a:spcPts val="4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Char char="•"/>
              </a:pPr>
              <a:r>
                <a:rPr lang="ru-RU" sz="13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Анализ снизу-вверх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01;p10"/>
            <p:cNvSpPr txBox="1"/>
            <p:nvPr/>
          </p:nvSpPr>
          <p:spPr>
            <a:xfrm>
              <a:off x="3716668" y="3098413"/>
              <a:ext cx="2286600" cy="17324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TAM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5080" lvl="0" indent="0" algn="ctr" rtl="0">
                <a:lnSpc>
                  <a:spcPct val="102600"/>
                </a:lnSpc>
                <a:spcBef>
                  <a:spcPts val="7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300" dirty="0"/>
                <a:t>Рынок заготовок </a:t>
              </a:r>
              <a:r>
                <a:rPr lang="ru-RU" sz="1300" dirty="0" err="1" smtClean="0"/>
                <a:t>нанопокрытия</a:t>
              </a:r>
              <a:endParaRPr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0" algn="ctr">
                <a:spcBef>
                  <a:spcPts val="595"/>
                </a:spcBef>
                <a:buSzPts val="1400"/>
              </a:pPr>
              <a:r>
                <a:rPr lang="ru-RU" sz="1700" b="1" dirty="0" smtClean="0"/>
                <a:t>500 млн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2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CAGR </a:t>
              </a:r>
              <a:r>
                <a:rPr lang="ru-RU" sz="1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</a:t>
              </a:r>
              <a:r>
                <a:rPr lang="ru-RU" sz="1700" b="0" i="0" u="none" strike="noStrike" cap="none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100%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pic>
        <p:nvPicPr>
          <p:cNvPr id="76" name="Google Shape;7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584200" y="951708"/>
            <a:ext cx="10553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800" dirty="0"/>
          </a:p>
        </p:txBody>
      </p:sp>
      <p:pic>
        <p:nvPicPr>
          <p:cNvPr id="5" name="tabl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494" y="746421"/>
            <a:ext cx="11602651" cy="5867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EC2E8587-7C0F-4B85-96E4-2DAE16468A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xmlns:lc="http://schemas.openxmlformats.org/drawingml/2006/lockedCanvas" r:embed="rId6"/>
              </a:ext>
            </a:extLst>
          </a:blip>
          <a:stretch>
            <a:fillRect/>
          </a:stretch>
        </p:blipFill>
        <p:spPr>
          <a:xfrm>
            <a:off x="1527318" y="4607219"/>
            <a:ext cx="711892" cy="7491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xmlns:lc="http://schemas.openxmlformats.org/drawingml/2006/lockedCanvas" id="{C42CEA9B-BD7B-4691-8B5D-C5000DC6D3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xmlns:lc="http://schemas.openxmlformats.org/drawingml/2006/lockedCanvas" r:embed="rId8"/>
              </a:ext>
            </a:extLst>
          </a:blip>
          <a:stretch>
            <a:fillRect/>
          </a:stretch>
        </p:blipFill>
        <p:spPr>
          <a:xfrm>
            <a:off x="3667695" y="4778613"/>
            <a:ext cx="711892" cy="7491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xmlns:lc="http://schemas.openxmlformats.org/drawingml/2006/lockedCanvas" id="{509B893C-4DF2-457C-BA4F-666BEF6C1B3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xmlns:lc="http://schemas.openxmlformats.org/drawingml/2006/lockedCanvas" r:embed="rId10"/>
              </a:ext>
            </a:extLst>
          </a:blip>
          <a:stretch>
            <a:fillRect/>
          </a:stretch>
        </p:blipFill>
        <p:spPr>
          <a:xfrm>
            <a:off x="3667695" y="2096520"/>
            <a:ext cx="711892" cy="7491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xmlns:lc="http://schemas.openxmlformats.org/drawingml/2006/lockedCanvas" id="{0EBD602E-7FAA-4E17-9BDD-6B724394A3F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xmlns:lc="http://schemas.openxmlformats.org/drawingml/2006/lockedCanvas" r:embed="rId12"/>
              </a:ext>
            </a:extLst>
          </a:blip>
          <a:stretch>
            <a:fillRect/>
          </a:stretch>
        </p:blipFill>
        <p:spPr>
          <a:xfrm>
            <a:off x="6258495" y="4778612"/>
            <a:ext cx="711892" cy="74918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xmlns:lc="http://schemas.openxmlformats.org/drawingml/2006/lockedCanvas" id="{25F6BC37-2D30-46A3-BE75-FE9982F84E8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xmlns:lc="http://schemas.openxmlformats.org/drawingml/2006/lockedCanvas" r:embed="rId14"/>
              </a:ext>
            </a:extLst>
          </a:blip>
          <a:stretch>
            <a:fillRect/>
          </a:stretch>
        </p:blipFill>
        <p:spPr>
          <a:xfrm>
            <a:off x="8722295" y="2205434"/>
            <a:ext cx="711892" cy="74918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xmlns:lc="http://schemas.openxmlformats.org/drawingml/2006/lockedCanvas" id="{A6701427-21A0-48D2-AEBE-E5C4A34720A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xmlns:lc="http://schemas.openxmlformats.org/drawingml/2006/lockedCanvas" r:embed="rId16"/>
              </a:ext>
            </a:extLst>
          </a:blip>
          <a:stretch>
            <a:fillRect/>
          </a:stretch>
        </p:blipFill>
        <p:spPr>
          <a:xfrm>
            <a:off x="8620695" y="4778613"/>
            <a:ext cx="711892" cy="74918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xmlns:lc="http://schemas.openxmlformats.org/drawingml/2006/lockedCanvas" id="{70228893-E64A-42FE-B72E-612D44198A31}"/>
              </a:ext>
            </a:extLst>
          </p:cNvPr>
          <p:cNvSpPr/>
          <p:nvPr/>
        </p:nvSpPr>
        <p:spPr>
          <a:xfrm>
            <a:off x="5389716" y="1332491"/>
            <a:ext cx="776718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endParaRPr lang="ru-RU" sz="5400" dirty="0"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xmlns:lc="http://schemas.openxmlformats.org/drawingml/2006/lockedCanvas" id="{70228893-E64A-42FE-B72E-612D44198A31}"/>
              </a:ext>
            </a:extLst>
          </p:cNvPr>
          <p:cNvSpPr/>
          <p:nvPr/>
        </p:nvSpPr>
        <p:spPr>
          <a:xfrm>
            <a:off x="7173531" y="3254086"/>
            <a:ext cx="2006254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r>
              <a:rPr lang="ru-RU" sz="1200" dirty="0"/>
              <a:t>Крупные производственные предприятия по разработке покрытий и плёнок</a:t>
            </a:r>
          </a:p>
          <a:p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xmlns:lc="http://schemas.openxmlformats.org/drawingml/2006/lockedCanvas" id="{70228893-E64A-42FE-B72E-612D44198A31}"/>
              </a:ext>
            </a:extLst>
          </p:cNvPr>
          <p:cNvSpPr/>
          <p:nvPr/>
        </p:nvSpPr>
        <p:spPr>
          <a:xfrm>
            <a:off x="6989884" y="1228856"/>
            <a:ext cx="2444303" cy="5078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r>
              <a:rPr lang="ru-RU" sz="1600" dirty="0"/>
              <a:t>Партнерские условия</a:t>
            </a:r>
          </a:p>
          <a:p>
            <a:endParaRPr lang="ru-RU" sz="1050" dirty="0"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xmlns:lc="http://schemas.openxmlformats.org/drawingml/2006/lockedCanvas" id="{70228893-E64A-42FE-B72E-612D44198A31}"/>
              </a:ext>
            </a:extLst>
          </p:cNvPr>
          <p:cNvSpPr/>
          <p:nvPr/>
        </p:nvSpPr>
        <p:spPr>
          <a:xfrm>
            <a:off x="2413000" y="1252744"/>
            <a:ext cx="1610641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r>
              <a:rPr lang="ru-RU" dirty="0" err="1"/>
              <a:t>Разработка,внедрение</a:t>
            </a:r>
            <a:r>
              <a:rPr lang="ru-RU" dirty="0"/>
              <a:t> и Эко-</a:t>
            </a:r>
            <a:r>
              <a:rPr lang="ru-RU" dirty="0" err="1"/>
              <a:t>волонтёрство</a:t>
            </a:r>
            <a:endParaRPr lang="ru-RU" dirty="0"/>
          </a:p>
          <a:p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xmlns:lc="http://schemas.openxmlformats.org/drawingml/2006/lockedCanvas" id="{70228893-E64A-42FE-B72E-612D44198A31}"/>
              </a:ext>
            </a:extLst>
          </p:cNvPr>
          <p:cNvSpPr/>
          <p:nvPr/>
        </p:nvSpPr>
        <p:spPr>
          <a:xfrm>
            <a:off x="2239211" y="3254085"/>
            <a:ext cx="1913690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r>
              <a:rPr lang="ru-RU" sz="1600" dirty="0"/>
              <a:t>Пленка из </a:t>
            </a:r>
            <a:r>
              <a:rPr lang="ru-RU" sz="1600" dirty="0" err="1"/>
              <a:t>гидрогелия</a:t>
            </a:r>
            <a:r>
              <a:rPr lang="ru-RU" sz="1600" dirty="0"/>
              <a:t> и денежные </a:t>
            </a:r>
            <a:r>
              <a:rPr lang="ru-RU" sz="1600" dirty="0" err="1"/>
              <a:t>вложени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xmlns:lc="http://schemas.openxmlformats.org/drawingml/2006/lockedCanvas" id="{70228893-E64A-42FE-B72E-612D44198A31}"/>
              </a:ext>
            </a:extLst>
          </p:cNvPr>
          <p:cNvSpPr/>
          <p:nvPr/>
        </p:nvSpPr>
        <p:spPr>
          <a:xfrm>
            <a:off x="360040" y="2255821"/>
            <a:ext cx="172276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r>
              <a:rPr lang="ru-RU" sz="1200" spc="-10" dirty="0" err="1" smtClean="0">
                <a:solidFill>
                  <a:schemeClr val="tx1"/>
                </a:solidFill>
                <a:latin typeface="+mj-lt"/>
                <a:cs typeface="Microsoft Sans Serif"/>
              </a:rPr>
              <a:t>Аксилераторская</a:t>
            </a:r>
            <a:r>
              <a:rPr lang="ru-RU" sz="1200" spc="-10" dirty="0" smtClean="0">
                <a:solidFill>
                  <a:schemeClr val="tx1"/>
                </a:solidFill>
                <a:latin typeface="+mj-lt"/>
                <a:cs typeface="Microsoft Sans Serif"/>
              </a:rPr>
              <a:t> программа «Море Идей»</a:t>
            </a:r>
            <a:endParaRPr lang="ru-RU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434187" y="1332491"/>
            <a:ext cx="2059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Государство, </a:t>
            </a:r>
            <a:r>
              <a:rPr lang="ru-RU" dirty="0"/>
              <a:t>фермеры, агрокомплексы, садоводы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96172" y="1398512"/>
            <a:ext cx="2018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596172" y="1297493"/>
            <a:ext cx="2108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Нанопокрытие</a:t>
            </a:r>
            <a:r>
              <a:rPr lang="ru-RU" dirty="0"/>
              <a:t> из </a:t>
            </a:r>
            <a:r>
              <a:rPr lang="ru-RU" dirty="0" err="1"/>
              <a:t>гидрогелевой</a:t>
            </a:r>
            <a:r>
              <a:rPr lang="ru-RU" dirty="0"/>
              <a:t> плёнки создающее устойчивость к </a:t>
            </a:r>
            <a:r>
              <a:rPr lang="ru-RU" dirty="0" err="1"/>
              <a:t>вредителям,перепадам</a:t>
            </a:r>
            <a:r>
              <a:rPr lang="ru-RU" dirty="0"/>
              <a:t> температур и внешним воздействиям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63819" y="5877272"/>
            <a:ext cx="3865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Потенциальные потребители компании</a:t>
            </a:r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314520" y="5527801"/>
            <a:ext cx="31923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Около миллиона рублей за сто метров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/>
          </a:p>
        </p:txBody>
      </p:sp>
      <p:pic>
        <p:nvPicPr>
          <p:cNvPr id="83" name="Google Shape;8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003300" y="1231900"/>
            <a:ext cx="9017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На текущий момент основными конкурентами в области разработки </a:t>
            </a:r>
            <a:r>
              <a:rPr lang="ru-RU" sz="1800" dirty="0" err="1"/>
              <a:t>нанопокрытий</a:t>
            </a:r>
            <a:r>
              <a:rPr lang="ru-RU" sz="1800" dirty="0"/>
              <a:t> для растений являются: </a:t>
            </a:r>
            <a:endParaRPr lang="ru-RU" sz="1800" dirty="0" smtClean="0"/>
          </a:p>
          <a:p>
            <a:endParaRPr lang="ru-RU" sz="1800" dirty="0"/>
          </a:p>
          <a:p>
            <a:pPr marL="342900" indent="-342900">
              <a:buAutoNum type="arabicPeriod"/>
            </a:pPr>
            <a:r>
              <a:rPr lang="ru-RU" sz="1800" b="1" dirty="0" err="1" smtClean="0"/>
              <a:t>AgraCoat</a:t>
            </a:r>
            <a:r>
              <a:rPr lang="ru-RU" sz="1800" dirty="0" smtClean="0"/>
              <a:t> </a:t>
            </a:r>
            <a:r>
              <a:rPr lang="ru-RU" sz="1800" dirty="0"/>
              <a:t>- компания, предлагающая </a:t>
            </a:r>
            <a:r>
              <a:rPr lang="ru-RU" sz="1800" dirty="0" err="1"/>
              <a:t>нанопокрытия</a:t>
            </a:r>
            <a:r>
              <a:rPr lang="ru-RU" sz="1800" dirty="0"/>
              <a:t> для защиты растений и улучшения их роста. </a:t>
            </a:r>
            <a:endParaRPr lang="ru-RU" sz="1800" dirty="0" smtClean="0"/>
          </a:p>
          <a:p>
            <a:pPr marL="342900" indent="-342900">
              <a:buAutoNum type="arabicPeriod"/>
            </a:pPr>
            <a:r>
              <a:rPr lang="ru-RU" sz="1800" b="1" dirty="0" err="1" smtClean="0"/>
              <a:t>NanoBio</a:t>
            </a:r>
            <a:r>
              <a:rPr lang="ru-RU" sz="1800" dirty="0" smtClean="0"/>
              <a:t> </a:t>
            </a:r>
            <a:r>
              <a:rPr lang="ru-RU" sz="1800" dirty="0"/>
              <a:t>- разрабатывает </a:t>
            </a:r>
            <a:r>
              <a:rPr lang="ru-RU" sz="1800" dirty="0" err="1"/>
              <a:t>наноматериалы</a:t>
            </a:r>
            <a:r>
              <a:rPr lang="ru-RU" sz="1800" dirty="0"/>
              <a:t> для повышения устойчивости сельскохозяйственных культур. </a:t>
            </a:r>
            <a:endParaRPr lang="ru-RU" sz="1800" dirty="0" smtClean="0"/>
          </a:p>
          <a:p>
            <a:pPr marL="342900" indent="-342900">
              <a:buAutoNum type="arabicPeriod"/>
            </a:pPr>
            <a:r>
              <a:rPr lang="ru-RU" sz="1800" b="1" dirty="0" err="1" smtClean="0"/>
              <a:t>Plant</a:t>
            </a:r>
            <a:r>
              <a:rPr lang="ru-RU" sz="1800" b="1" dirty="0" smtClean="0"/>
              <a:t> </a:t>
            </a:r>
            <a:r>
              <a:rPr lang="ru-RU" sz="1800" b="1" dirty="0" err="1"/>
              <a:t>Health</a:t>
            </a:r>
            <a:r>
              <a:rPr lang="ru-RU" sz="1800" b="1" dirty="0"/>
              <a:t> </a:t>
            </a:r>
            <a:r>
              <a:rPr lang="ru-RU" sz="1800" b="1" dirty="0" err="1"/>
              <a:t>Care</a:t>
            </a:r>
            <a:r>
              <a:rPr lang="ru-RU" sz="1800" dirty="0"/>
              <a:t> - предлагает </a:t>
            </a:r>
            <a:r>
              <a:rPr lang="ru-RU" sz="1800" dirty="0" err="1"/>
              <a:t>биопродукты</a:t>
            </a:r>
            <a:r>
              <a:rPr lang="ru-RU" sz="1800" dirty="0"/>
              <a:t>, включая </a:t>
            </a:r>
            <a:r>
              <a:rPr lang="ru-RU" sz="1800" dirty="0" err="1"/>
              <a:t>нанотехнологии</a:t>
            </a:r>
            <a:r>
              <a:rPr lang="ru-RU" sz="1800" dirty="0"/>
              <a:t> для улучшения здоровья растений. </a:t>
            </a:r>
            <a:endParaRPr lang="ru-RU" sz="1800" dirty="0" smtClean="0"/>
          </a:p>
          <a:p>
            <a:pPr marL="342900" indent="-342900">
              <a:buAutoNum type="arabicPeriod"/>
            </a:pPr>
            <a:r>
              <a:rPr lang="ru-RU" sz="1800" b="1" dirty="0" smtClean="0"/>
              <a:t>BASF </a:t>
            </a:r>
            <a:r>
              <a:rPr lang="ru-RU" sz="1800" b="1" dirty="0"/>
              <a:t>и </a:t>
            </a:r>
            <a:r>
              <a:rPr lang="ru-RU" sz="1800" b="1" dirty="0" err="1"/>
              <a:t>Syngenta</a:t>
            </a:r>
            <a:r>
              <a:rPr lang="ru-RU" sz="1800" dirty="0"/>
              <a:t> - крупные агрохимические компании, исследующие применение </a:t>
            </a:r>
            <a:r>
              <a:rPr lang="ru-RU" sz="1800" dirty="0" err="1"/>
              <a:t>нанотехнологий</a:t>
            </a:r>
            <a:r>
              <a:rPr lang="ru-RU" sz="1800" dirty="0"/>
              <a:t> в агрономии. Эти компании активно работают </a:t>
            </a:r>
            <a:r>
              <a:rPr lang="ru-RU" sz="1800" dirty="0" smtClean="0"/>
              <a:t>над</a:t>
            </a:r>
          </a:p>
          <a:p>
            <a:pPr marL="342900" indent="-342900">
              <a:buAutoNum type="arabicPeriod"/>
            </a:pPr>
            <a:endParaRPr lang="ru-RU" sz="1800" dirty="0"/>
          </a:p>
          <a:p>
            <a:r>
              <a:rPr lang="ru-RU" sz="1800" dirty="0" smtClean="0"/>
              <a:t>На российском рынке конкурентных компаний разрабатывающих </a:t>
            </a:r>
            <a:r>
              <a:rPr lang="ru-RU" sz="1800" dirty="0" err="1" smtClean="0"/>
              <a:t>нанопокрытие</a:t>
            </a:r>
            <a:r>
              <a:rPr lang="ru-RU" sz="1800" dirty="0" smtClean="0"/>
              <a:t> из </a:t>
            </a:r>
            <a:r>
              <a:rPr lang="ru-RU" sz="1800" dirty="0" err="1" smtClean="0"/>
              <a:t>гидрогелевой</a:t>
            </a:r>
            <a:r>
              <a:rPr lang="ru-RU" sz="1800" dirty="0" smtClean="0"/>
              <a:t> плёнки сейчас </a:t>
            </a:r>
            <a:r>
              <a:rPr lang="ru-RU" sz="1800" dirty="0" err="1" smtClean="0"/>
              <a:t>непредставлено,а</a:t>
            </a:r>
            <a:r>
              <a:rPr lang="ru-RU" sz="1800" dirty="0" smtClean="0"/>
              <a:t> потому шанс на развитие в РФ очень высок</a:t>
            </a:r>
            <a:endParaRPr lang="ru-RU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/>
          </a:p>
        </p:txBody>
      </p:sp>
      <p:pic>
        <p:nvPicPr>
          <p:cNvPr id="89" name="Google Shape;8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990600" y="1244600"/>
            <a:ext cx="65277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ЛИДЕР: ЗАБОЛОТНАЯ МАРИЯ ОЛЕГОВНА</a:t>
            </a:r>
          </a:p>
          <a:p>
            <a:endParaRPr lang="ru-RU" sz="2400" dirty="0"/>
          </a:p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УЧАСТНИКИ:</a:t>
            </a:r>
          </a:p>
          <a:p>
            <a:r>
              <a:rPr lang="ru-RU" sz="2400" dirty="0" smtClean="0"/>
              <a:t> ГЛОТОВА ЕКАТЕРИНА МАКСИМОВНА</a:t>
            </a:r>
          </a:p>
          <a:p>
            <a:endParaRPr lang="ru-RU" sz="2400" dirty="0" smtClean="0"/>
          </a:p>
          <a:p>
            <a:r>
              <a:rPr lang="ru-RU" sz="2400" dirty="0" smtClean="0"/>
              <a:t>АКИНИНА АЛИСИЯ ВЛАДИМИРОВНА</a:t>
            </a:r>
          </a:p>
          <a:p>
            <a:endParaRPr lang="ru-RU" sz="2400" dirty="0" smtClean="0"/>
          </a:p>
          <a:p>
            <a:r>
              <a:rPr lang="ru-RU" sz="2400" dirty="0" smtClean="0"/>
              <a:t>МУХАМЕТОВА ВИКТОРИЯ ДЕНИСОВНА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/>
          </a:p>
        </p:txBody>
      </p:sp>
      <p:pic>
        <p:nvPicPr>
          <p:cNvPr id="95" name="Google Shape;9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60040" y="859953"/>
            <a:ext cx="111715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Этап 1: Исследование и теоретическая база (1-3 месяца) </a:t>
            </a:r>
            <a:r>
              <a:rPr lang="ru-RU" sz="1200" b="1" dirty="0" smtClean="0"/>
              <a:t>2024г</a:t>
            </a:r>
          </a:p>
          <a:p>
            <a:r>
              <a:rPr lang="ru-RU" sz="1200" b="1" dirty="0" smtClean="0"/>
              <a:t>• </a:t>
            </a:r>
            <a:r>
              <a:rPr lang="ru-RU" sz="1200" b="1" dirty="0"/>
              <a:t>1.1. Обзор литературы (1 месяц) • Изучение существующих технологий </a:t>
            </a:r>
            <a:r>
              <a:rPr lang="ru-RU" sz="1200" b="1" dirty="0" err="1"/>
              <a:t>нанопокрытий</a:t>
            </a:r>
            <a:r>
              <a:rPr lang="ru-RU" sz="1200" b="1" dirty="0"/>
              <a:t>, их применения в агрономии. • Анализ научных статей и патентов</a:t>
            </a:r>
            <a:r>
              <a:rPr lang="ru-RU" sz="1200" b="1" dirty="0" smtClean="0"/>
              <a:t>.</a:t>
            </a:r>
          </a:p>
          <a:p>
            <a:r>
              <a:rPr lang="ru-RU" sz="1200" b="1" dirty="0" smtClean="0"/>
              <a:t> </a:t>
            </a:r>
            <a:r>
              <a:rPr lang="ru-RU" sz="1200" b="1" dirty="0"/>
              <a:t>• 1.2. Определение целей и задач (1 месяц) • Формулировка целей разработки (например, защита от вредителей, улучшение усвоения питательных веществ). • Определение критериев успешности. </a:t>
            </a:r>
            <a:endParaRPr lang="ru-RU" sz="1200" b="1" dirty="0" smtClean="0"/>
          </a:p>
          <a:p>
            <a:r>
              <a:rPr lang="ru-RU" sz="1200" b="1" dirty="0" smtClean="0"/>
              <a:t>• 1.3</a:t>
            </a:r>
            <a:r>
              <a:rPr lang="ru-RU" sz="1200" b="1" dirty="0"/>
              <a:t>. Разработка концепции (1 месяц) • Создание первоначальной концепции </a:t>
            </a:r>
            <a:r>
              <a:rPr lang="ru-RU" sz="1200" b="1" dirty="0" err="1"/>
              <a:t>нанопокрытия</a:t>
            </a:r>
            <a:r>
              <a:rPr lang="ru-RU" sz="1200" b="1" dirty="0"/>
              <a:t>, выбор материалов и </a:t>
            </a:r>
            <a:r>
              <a:rPr lang="ru-RU" sz="1200" b="1" dirty="0" smtClean="0"/>
              <a:t>методов</a:t>
            </a:r>
          </a:p>
          <a:p>
            <a:endParaRPr lang="ru-RU" sz="1200" b="1" dirty="0"/>
          </a:p>
          <a:p>
            <a:r>
              <a:rPr lang="ru-RU" sz="1200" b="1" dirty="0" smtClean="0"/>
              <a:t>Этап </a:t>
            </a:r>
            <a:r>
              <a:rPr lang="ru-RU" sz="1200" b="1" dirty="0"/>
              <a:t>2: Лабораторные исследования и </a:t>
            </a:r>
            <a:r>
              <a:rPr lang="ru-RU" sz="1200" b="1" dirty="0" err="1"/>
              <a:t>прототипирование</a:t>
            </a:r>
            <a:r>
              <a:rPr lang="ru-RU" sz="1200" b="1" dirty="0"/>
              <a:t> (4-6 месяцев</a:t>
            </a:r>
            <a:r>
              <a:rPr lang="ru-RU" sz="1200" b="1" dirty="0" smtClean="0"/>
              <a:t>) 2025 г</a:t>
            </a:r>
          </a:p>
          <a:p>
            <a:r>
              <a:rPr lang="ru-RU" sz="1200" b="1" dirty="0" smtClean="0"/>
              <a:t> </a:t>
            </a:r>
            <a:r>
              <a:rPr lang="ru-RU" sz="1200" b="1" dirty="0"/>
              <a:t>• 2.1. Синтез </a:t>
            </a:r>
            <a:r>
              <a:rPr lang="ru-RU" sz="1200" b="1" dirty="0" err="1"/>
              <a:t>нанопокрытия</a:t>
            </a:r>
            <a:r>
              <a:rPr lang="ru-RU" sz="1200" b="1" dirty="0"/>
              <a:t> (2 месяца) • Разработка технологии синтеза </a:t>
            </a:r>
            <a:r>
              <a:rPr lang="ru-RU" sz="1200" b="1" dirty="0" err="1"/>
              <a:t>нанопокрытия</a:t>
            </a:r>
            <a:r>
              <a:rPr lang="ru-RU" sz="1200" b="1" dirty="0"/>
              <a:t> в лабораторных условиях. </a:t>
            </a:r>
            <a:endParaRPr lang="ru-RU" sz="1200" b="1" dirty="0" smtClean="0"/>
          </a:p>
          <a:p>
            <a:r>
              <a:rPr lang="ru-RU" sz="1200" b="1" dirty="0" smtClean="0"/>
              <a:t>• </a:t>
            </a:r>
            <a:r>
              <a:rPr lang="ru-RU" sz="1200" b="1" dirty="0"/>
              <a:t>2.2. Тестирование на образцах растений (2 месяца) • Проведение экспериментов с различными концентрациями и методами нанесения. • Оценка эффективности и </a:t>
            </a:r>
            <a:r>
              <a:rPr lang="ru-RU" sz="1200" b="1" dirty="0" smtClean="0"/>
              <a:t>безопасности.</a:t>
            </a:r>
          </a:p>
          <a:p>
            <a:endParaRPr lang="ru-RU" sz="1200" b="1" dirty="0"/>
          </a:p>
          <a:p>
            <a:r>
              <a:rPr lang="ru-RU" sz="1200" b="1" dirty="0" smtClean="0"/>
              <a:t>Этап </a:t>
            </a:r>
            <a:r>
              <a:rPr lang="ru-RU" sz="1200" b="1" dirty="0"/>
              <a:t>3: Полевая апробация (3-4 месяца) </a:t>
            </a:r>
            <a:r>
              <a:rPr lang="ru-RU" sz="1200" b="1" dirty="0" smtClean="0"/>
              <a:t>2025г</a:t>
            </a:r>
          </a:p>
          <a:p>
            <a:r>
              <a:rPr lang="ru-RU" sz="1200" b="1" dirty="0" smtClean="0"/>
              <a:t>• </a:t>
            </a:r>
            <a:r>
              <a:rPr lang="ru-RU" sz="1200" b="1" dirty="0"/>
              <a:t>3.1. Подготовка к полевым испытаниям (1 месяц) • Выбор площадки для испытаний, получение необходимых разрешений</a:t>
            </a:r>
            <a:r>
              <a:rPr lang="ru-RU" sz="1200" b="1" dirty="0" smtClean="0"/>
              <a:t>.</a:t>
            </a:r>
          </a:p>
          <a:p>
            <a:r>
              <a:rPr lang="ru-RU" sz="1200" b="1" dirty="0" smtClean="0"/>
              <a:t> </a:t>
            </a:r>
            <a:r>
              <a:rPr lang="ru-RU" sz="1200" b="1" dirty="0"/>
              <a:t>• 3.2. Проведение полевых испытаний (2-3 месяца) • Нанесение покрытия на растения в реальных условиях. • Сбор данных о росте, устойчивости к вредителям и другим </a:t>
            </a:r>
            <a:r>
              <a:rPr lang="ru-RU" sz="1200" b="1" dirty="0" smtClean="0"/>
              <a:t>факторам.</a:t>
            </a:r>
          </a:p>
          <a:p>
            <a:endParaRPr lang="ru-RU" sz="1200" b="1" dirty="0"/>
          </a:p>
          <a:p>
            <a:r>
              <a:rPr lang="ru-RU" sz="1200" b="1" dirty="0" smtClean="0"/>
              <a:t>Этап </a:t>
            </a:r>
            <a:r>
              <a:rPr lang="ru-RU" sz="1200" b="1" dirty="0"/>
              <a:t>4: Анализ результатов и доработка продукта (2-3 месяца) </a:t>
            </a:r>
            <a:r>
              <a:rPr lang="ru-RU" sz="1200" b="1" dirty="0" smtClean="0"/>
              <a:t>2025г</a:t>
            </a:r>
          </a:p>
          <a:p>
            <a:r>
              <a:rPr lang="ru-RU" sz="1200" b="1" dirty="0" smtClean="0"/>
              <a:t>• </a:t>
            </a:r>
            <a:r>
              <a:rPr lang="ru-RU" sz="1200" b="1" dirty="0"/>
              <a:t>4.1. Обработка данных (1 месяц) • Анализ собранных данных, сравнение с контрольными группами. </a:t>
            </a:r>
            <a:endParaRPr lang="ru-RU" sz="1200" b="1" dirty="0" smtClean="0"/>
          </a:p>
          <a:p>
            <a:r>
              <a:rPr lang="ru-RU" sz="1200" b="1" dirty="0" smtClean="0"/>
              <a:t>• </a:t>
            </a:r>
            <a:r>
              <a:rPr lang="ru-RU" sz="1200" b="1" dirty="0"/>
              <a:t>4.2. Оптимизация формулы (1-2 месяца) • Внесение изменений в состав и технологию на основе полученных результатов. </a:t>
            </a:r>
            <a:endParaRPr lang="ru-RU" sz="1200" b="1" dirty="0" smtClean="0"/>
          </a:p>
          <a:p>
            <a:endParaRPr lang="ru-RU" sz="1200" b="1" dirty="0"/>
          </a:p>
          <a:p>
            <a:r>
              <a:rPr lang="ru-RU" sz="1200" b="1" dirty="0" smtClean="0"/>
              <a:t>Этап </a:t>
            </a:r>
            <a:r>
              <a:rPr lang="ru-RU" sz="1200" b="1" dirty="0"/>
              <a:t>5: Подготовка к коммерциализации (3-4 месяца) </a:t>
            </a:r>
            <a:r>
              <a:rPr lang="ru-RU" sz="1200" b="1" dirty="0" smtClean="0"/>
              <a:t>2026г</a:t>
            </a:r>
          </a:p>
          <a:p>
            <a:r>
              <a:rPr lang="ru-RU" sz="1200" b="1" dirty="0" smtClean="0"/>
              <a:t>• </a:t>
            </a:r>
            <a:r>
              <a:rPr lang="ru-RU" sz="1200" b="1" dirty="0"/>
              <a:t>5.1. Разработка бизнес-плана (1 месяц) • Оценка рынка, определение целевой аудитории и стратегии продаж</a:t>
            </a:r>
            <a:r>
              <a:rPr lang="ru-RU" sz="1200" b="1" dirty="0" smtClean="0"/>
              <a:t>.</a:t>
            </a:r>
          </a:p>
          <a:p>
            <a:r>
              <a:rPr lang="ru-RU" sz="1200" b="1" dirty="0" smtClean="0"/>
              <a:t> </a:t>
            </a:r>
            <a:r>
              <a:rPr lang="ru-RU" sz="1200" b="1" dirty="0"/>
              <a:t>• 5.2. Поиск партнеров и инвестиций (2-3 месяца) • Установление контактов с </a:t>
            </a:r>
            <a:r>
              <a:rPr lang="ru-RU" sz="1200" b="1" dirty="0" err="1"/>
              <a:t>агрокомпаниями</a:t>
            </a:r>
            <a:r>
              <a:rPr lang="ru-RU" sz="1200" b="1" dirty="0"/>
              <a:t>, потенциальными инвесторами и научными </a:t>
            </a:r>
            <a:r>
              <a:rPr lang="ru-RU" sz="1200" b="1" dirty="0" smtClean="0"/>
              <a:t>учреждениями.</a:t>
            </a:r>
          </a:p>
          <a:p>
            <a:endParaRPr lang="ru-RU" sz="1200" b="1" dirty="0"/>
          </a:p>
          <a:p>
            <a:r>
              <a:rPr lang="ru-RU" sz="1200" b="1" dirty="0" smtClean="0"/>
              <a:t>Общая </a:t>
            </a:r>
            <a:r>
              <a:rPr lang="ru-RU" sz="1200" b="1" dirty="0"/>
              <a:t>продолжительность проекта: 18-24 </a:t>
            </a:r>
            <a:r>
              <a:rPr lang="ru-RU" sz="1200" b="1" dirty="0" smtClean="0"/>
              <a:t>месяца 2026г</a:t>
            </a:r>
            <a:endParaRPr lang="ru-RU" sz="1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0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0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0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0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0"/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 smtClean="0">
                <a:solidFill>
                  <a:srgbClr val="1B1B1B"/>
                </a:solidFill>
              </a:rPr>
              <a:t>8 953 081 05 41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ZABOLOTNAAM5@GMAIL</a:t>
            </a:r>
            <a:r>
              <a:rPr lang="ru-RU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2300" dirty="0" smtClean="0">
                <a:solidFill>
                  <a:srgbClr val="1B1B1B"/>
                </a:solidFill>
              </a:rPr>
              <a:t>C</a:t>
            </a:r>
            <a:r>
              <a:rPr lang="en-US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OM</a:t>
            </a:r>
            <a:endParaRPr dirty="0"/>
          </a:p>
        </p:txBody>
      </p:sp>
      <p:pic>
        <p:nvPicPr>
          <p:cNvPr id="110" name="Google Shape;110;p10"/>
          <p:cNvPicPr preferRelativeResize="0"/>
          <p:nvPr/>
        </p:nvPicPr>
        <p:blipFill rotWithShape="1">
          <a:blip r:embed="rId8">
            <a:alphaModFix/>
          </a:blip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3688" y="4565448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956</Words>
  <Application>Microsoft Office PowerPoint</Application>
  <PresentationFormat>Произвольный</PresentationFormat>
  <Paragraphs>97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Маша</cp:lastModifiedBy>
  <cp:revision>11</cp:revision>
  <dcterms:created xsi:type="dcterms:W3CDTF">2022-11-28T09:29:04Z</dcterms:created>
  <dcterms:modified xsi:type="dcterms:W3CDTF">2024-12-06T19:39:59Z</dcterms:modified>
</cp:coreProperties>
</file>