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7" r:id="rId4"/>
    <p:sldId id="258" r:id="rId5"/>
    <p:sldId id="259" r:id="rId6"/>
    <p:sldId id="266" r:id="rId7"/>
    <p:sldId id="260" r:id="rId8"/>
    <p:sldId id="270" r:id="rId9"/>
    <p:sldId id="263" r:id="rId10"/>
    <p:sldId id="268" r:id="rId11"/>
    <p:sldId id="269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A1AD52F-E2D6-4C6E-8C05-D0FA0F161CB8}">
          <p14:sldIdLst>
            <p14:sldId id="256"/>
            <p14:sldId id="257"/>
            <p14:sldId id="267"/>
            <p14:sldId id="258"/>
            <p14:sldId id="259"/>
            <p14:sldId id="266"/>
            <p14:sldId id="260"/>
            <p14:sldId id="270"/>
            <p14:sldId id="263"/>
            <p14:sldId id="268"/>
            <p14:sldId id="269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C1881-A648-4A25-AA5B-CB5F1DE93AB4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43FE5-6040-4F8B-92FA-6401708EDD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098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843FE5-6040-4F8B-92FA-6401708EDD6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972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0E46EE-4623-12F3-9A36-21260F3029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186C941-8BC9-5B34-F863-EAD313696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66BC09-2E75-F585-C018-C619AFEB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BC93DE-EF08-83CA-F706-D4C87E715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ADB61E-85B7-22F1-DBC7-DDB47F3D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65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A44B9D-53C4-158C-9ED4-31DF81A4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6051E0-EBED-39DE-CA43-ED2E70BAA6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2DF85-DA65-E46B-39BF-5C032858A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0879B6-7CE5-59BE-6A54-863C22CD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24734-616F-6C92-913C-ABB90016C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36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96F917-B130-9E5B-C4BE-370C4BD84D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321502-675D-7C6F-716A-DAC07BABD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512629-8BC0-FB32-A804-65CC05BC6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4BBE1-A22A-E970-F2CC-4B570DF7E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8D1FCF-C41E-74A5-E34D-37E00F40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77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D49D0E-148E-BF9D-8724-4A4A81F2D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896788-A301-BED8-A586-40622D4DA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E7B3D7-9CDB-6E94-9A92-EEAA8394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91064E-A076-28FF-0844-61B2FC8E2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D1FA7-2336-944B-D2BC-9D34C9B8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82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7939D8-C550-0C96-2B55-F753A3AE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BE3F2D-7053-4E36-0CDF-629E3251D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15F6E1-7B02-FD22-E03B-15E7A4D91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F8D24-3D96-D732-2904-E3A39A13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C57FE8-89EE-303D-AC1E-93DA984FC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7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F0D66-2822-AEA4-BC17-F2ADE37C9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F19EF2-9596-E92A-9828-C0E8EB2AD0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380D5B-A7FA-D252-BBE5-71C6F3EB23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2562FE-20BA-10B7-ED8F-948037108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8381CE-559E-6B0C-CC0E-5294DA714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FE8A0A-CD01-5229-B3D6-236AE842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3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CD1E3-0DD6-201E-1C23-90BE14133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6F356D-4572-EBB0-7CC2-0CF858A9C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A5C5F5-581B-BD08-A7B2-BDC30E6DDA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166574C-8782-7811-5E6D-EF3BD9071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851460-48A8-03C0-90BE-00CB068573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9E30F4F-6FD3-7493-791A-010940595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0D4F5D-E453-6D51-9D80-46C478BA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9536F8-4CD4-29CE-63A8-6A33B8D8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15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48B30-B58D-5E21-6A4D-A6C388D9C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D5CCA7C-CFC7-1A3C-FEA7-480E7EA26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C790F03-3D30-0A7F-398D-6E515789C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A2D1879-58F8-5395-666C-D86CB9F43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05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A2EB37-3091-8302-3139-1556DAFDE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B1E32F-92E9-DA7D-5717-F596B0F39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350602-8C8E-ABF5-450D-73A710BBB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5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EF1A3-9310-B971-91B8-A1A2999DD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74DD1D-AC76-6FBF-B204-6F01F4B16E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147FC8-6656-8FBA-64ED-40210EC8A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0BC1E72-FCAD-BB9F-141A-8E7654C12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B417C6-79E1-7B1C-AEC1-762E3F2F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D8F284-F048-7BBB-C918-64B1B8259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0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0F810-649F-3DAB-E1E7-F0749B796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5F54FC0-DA7A-A9A5-0C5E-BD2A381BEE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C7534C-DCFE-4A37-C2FD-234F774EC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4909A4-DFE9-6096-3105-DB233F12E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7D03A3-8DAE-7833-063A-932043EF1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FCC91E-32B5-A065-D0C4-0D9087E3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358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D3501B-20B6-2BFF-6117-D028E4F9B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9970515-BA09-4885-AACB-F3B877DE3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7C0CFE-B942-C0A9-5DC7-7D9BFA85A3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5B38B-E7F2-4292-A581-A24B8BE08CA7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B3DC4E-BF44-5646-A76D-6C4E105222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A2E4D-4969-2187-250B-101956FEA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951ED-2735-4723-B947-1C9C77752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6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3.jpg"/><Relationship Id="rId3" Type="http://schemas.openxmlformats.org/officeDocument/2006/relationships/image" Target="../media/image17.jpg"/><Relationship Id="rId7" Type="http://schemas.openxmlformats.org/officeDocument/2006/relationships/image" Target="../media/image1.png"/><Relationship Id="rId12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11" Type="http://schemas.openxmlformats.org/officeDocument/2006/relationships/image" Target="../media/image21.jpg"/><Relationship Id="rId5" Type="http://schemas.openxmlformats.org/officeDocument/2006/relationships/image" Target="../media/image19.jpeg"/><Relationship Id="rId10" Type="http://schemas.openxmlformats.org/officeDocument/2006/relationships/image" Target="../media/image6.png"/><Relationship Id="rId4" Type="http://schemas.openxmlformats.org/officeDocument/2006/relationships/image" Target="../media/image18.jpe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358ADDE7-8AD9-AB6C-DA57-BC574C1E5316}"/>
              </a:ext>
            </a:extLst>
          </p:cNvPr>
          <p:cNvSpPr/>
          <p:nvPr/>
        </p:nvSpPr>
        <p:spPr>
          <a:xfrm rot="5400000">
            <a:off x="-488734" y="488734"/>
            <a:ext cx="4130570" cy="3153102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E74A7-68E2-59A2-2409-78D15F555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8800" dirty="0">
                <a:latin typeface="Arial Black" panose="020B0A04020102020204" pitchFamily="34" charset="0"/>
              </a:rPr>
              <a:t>Т</a:t>
            </a:r>
            <a:r>
              <a:rPr lang="en-US" sz="8800" dirty="0">
                <a:latin typeface="Arial Black" panose="020B0A04020102020204" pitchFamily="34" charset="0"/>
              </a:rPr>
              <a:t>&amp;</a:t>
            </a:r>
            <a:r>
              <a:rPr lang="ru-RU" sz="8800" dirty="0">
                <a:latin typeface="Arial Black" panose="020B0A04020102020204" pitchFamily="34" charset="0"/>
              </a:rPr>
              <a:t>К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D97B739-40B4-F2F5-9360-BE587558FD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СТЕЛЬКИ С ЭЛЕКТРИЧЕСКИМ </a:t>
            </a:r>
          </a:p>
          <a:p>
            <a:r>
              <a:rPr lang="ru-RU" dirty="0">
                <a:latin typeface="Arial Black" panose="020B0A04020102020204" pitchFamily="34" charset="0"/>
              </a:rPr>
              <a:t>ПОДОГРЕВОМ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25197008-113C-D8A5-FCC8-A1660DE7EAE3}"/>
              </a:ext>
            </a:extLst>
          </p:cNvPr>
          <p:cNvSpPr/>
          <p:nvPr/>
        </p:nvSpPr>
        <p:spPr>
          <a:xfrm rot="5400000">
            <a:off x="183930" y="1253473"/>
            <a:ext cx="3415862" cy="252248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6D3ECFEC-4B6F-C49C-4D5B-F2A9CAA76E0D}"/>
              </a:ext>
            </a:extLst>
          </p:cNvPr>
          <p:cNvSpPr/>
          <p:nvPr/>
        </p:nvSpPr>
        <p:spPr>
          <a:xfrm rot="16200000">
            <a:off x="8550164" y="3216164"/>
            <a:ext cx="4130570" cy="3153102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55F8B44E-AC2D-37A1-4417-CADCD2FCEBB1}"/>
              </a:ext>
            </a:extLst>
          </p:cNvPr>
          <p:cNvSpPr/>
          <p:nvPr/>
        </p:nvSpPr>
        <p:spPr>
          <a:xfrm rot="16200000">
            <a:off x="8592209" y="3174118"/>
            <a:ext cx="3415862" cy="252248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652C3E48-B384-099C-E64D-40DC28F361D9}"/>
              </a:ext>
            </a:extLst>
          </p:cNvPr>
          <p:cNvSpPr/>
          <p:nvPr/>
        </p:nvSpPr>
        <p:spPr>
          <a:xfrm>
            <a:off x="-115614" y="-94593"/>
            <a:ext cx="3674023" cy="4435365"/>
          </a:xfrm>
          <a:custGeom>
            <a:avLst/>
            <a:gdLst>
              <a:gd name="connsiteX0" fmla="*/ 3668111 w 3674023"/>
              <a:gd name="connsiteY0" fmla="*/ 0 h 4435365"/>
              <a:gd name="connsiteX1" fmla="*/ 1849821 w 3674023"/>
              <a:gd name="connsiteY1" fmla="*/ 2280745 h 4435365"/>
              <a:gd name="connsiteX2" fmla="*/ 3647090 w 3674023"/>
              <a:gd name="connsiteY2" fmla="*/ 3584027 h 4435365"/>
              <a:gd name="connsiteX3" fmla="*/ 2722180 w 3674023"/>
              <a:gd name="connsiteY3" fmla="*/ 315310 h 4435365"/>
              <a:gd name="connsiteX4" fmla="*/ 0 w 3674023"/>
              <a:gd name="connsiteY4" fmla="*/ 4435365 h 4435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4023" h="4435365">
                <a:moveTo>
                  <a:pt x="3668111" y="0"/>
                </a:moveTo>
                <a:cubicBezTo>
                  <a:pt x="2760717" y="841703"/>
                  <a:pt x="1853324" y="1683407"/>
                  <a:pt x="1849821" y="2280745"/>
                </a:cubicBezTo>
                <a:cubicBezTo>
                  <a:pt x="1846318" y="2878083"/>
                  <a:pt x="3501697" y="3911600"/>
                  <a:pt x="3647090" y="3584027"/>
                </a:cubicBezTo>
                <a:cubicBezTo>
                  <a:pt x="3792483" y="3256454"/>
                  <a:pt x="3330028" y="173420"/>
                  <a:pt x="2722180" y="315310"/>
                </a:cubicBezTo>
                <a:cubicBezTo>
                  <a:pt x="2114332" y="457200"/>
                  <a:pt x="472966" y="3676868"/>
                  <a:pt x="0" y="443536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5A8B226E-19A8-BF90-9A51-0F715B13B934}"/>
              </a:ext>
            </a:extLst>
          </p:cNvPr>
          <p:cNvSpPr/>
          <p:nvPr/>
        </p:nvSpPr>
        <p:spPr>
          <a:xfrm>
            <a:off x="7293429" y="2743200"/>
            <a:ext cx="5116285" cy="4169229"/>
          </a:xfrm>
          <a:custGeom>
            <a:avLst/>
            <a:gdLst>
              <a:gd name="connsiteX0" fmla="*/ 5116285 w 5116285"/>
              <a:gd name="connsiteY0" fmla="*/ 0 h 4169229"/>
              <a:gd name="connsiteX1" fmla="*/ 3287485 w 5116285"/>
              <a:gd name="connsiteY1" fmla="*/ 381000 h 4169229"/>
              <a:gd name="connsiteX2" fmla="*/ 3690257 w 5116285"/>
              <a:gd name="connsiteY2" fmla="*/ 2286000 h 4169229"/>
              <a:gd name="connsiteX3" fmla="*/ 4430485 w 5116285"/>
              <a:gd name="connsiteY3" fmla="*/ 1360714 h 4169229"/>
              <a:gd name="connsiteX4" fmla="*/ 0 w 5116285"/>
              <a:gd name="connsiteY4" fmla="*/ 4169229 h 416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6285" h="4169229">
                <a:moveTo>
                  <a:pt x="5116285" y="0"/>
                </a:moveTo>
                <a:cubicBezTo>
                  <a:pt x="4320720" y="0"/>
                  <a:pt x="3525156" y="0"/>
                  <a:pt x="3287485" y="381000"/>
                </a:cubicBezTo>
                <a:cubicBezTo>
                  <a:pt x="3049814" y="762000"/>
                  <a:pt x="3499757" y="2122714"/>
                  <a:pt x="3690257" y="2286000"/>
                </a:cubicBezTo>
                <a:cubicBezTo>
                  <a:pt x="3880757" y="2449286"/>
                  <a:pt x="5045528" y="1046843"/>
                  <a:pt x="4430485" y="1360714"/>
                </a:cubicBezTo>
                <a:cubicBezTo>
                  <a:pt x="3815442" y="1674586"/>
                  <a:pt x="1907721" y="2921907"/>
                  <a:pt x="0" y="416922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9A1A0C7-692F-0AD7-E7AE-53AECD743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51" y="5898383"/>
            <a:ext cx="997554" cy="7993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FFB1A1-1285-7714-3434-6512B6440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222" y="5946115"/>
            <a:ext cx="624516" cy="7515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8F9D7CC-0CF7-5EBE-736A-5DA29D4A79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355" y="6051217"/>
            <a:ext cx="1374707" cy="52654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1C4862A-AFC5-C476-FBB7-6C46003980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2004" y="147173"/>
            <a:ext cx="2362200" cy="73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444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249D8F-F558-3A8A-EC2A-825EA9A9A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0DAFE0-EBEB-B66F-7603-5930C36C1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3" y="-13451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МАРКЕТИНГ</a:t>
            </a:r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CD6E4F59-1BE6-D9A0-2C40-52197699B435}"/>
              </a:ext>
            </a:extLst>
          </p:cNvPr>
          <p:cNvSpPr/>
          <p:nvPr/>
        </p:nvSpPr>
        <p:spPr>
          <a:xfrm>
            <a:off x="105710" y="4572000"/>
            <a:ext cx="2787961" cy="218527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EF2AF067-BB4F-42B3-D10C-3F883F997846}"/>
              </a:ext>
            </a:extLst>
          </p:cNvPr>
          <p:cNvSpPr/>
          <p:nvPr/>
        </p:nvSpPr>
        <p:spPr>
          <a:xfrm>
            <a:off x="702134" y="4432404"/>
            <a:ext cx="2147662" cy="19708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ый треугольник 43">
            <a:extLst>
              <a:ext uri="{FF2B5EF4-FFF2-40B4-BE49-F238E27FC236}">
                <a16:creationId xmlns:a16="http://schemas.microsoft.com/office/drawing/2014/main" id="{616023EB-32F1-F9D5-75C8-08F251D71064}"/>
              </a:ext>
            </a:extLst>
          </p:cNvPr>
          <p:cNvSpPr/>
          <p:nvPr/>
        </p:nvSpPr>
        <p:spPr>
          <a:xfrm rot="16200000">
            <a:off x="10084149" y="4766851"/>
            <a:ext cx="1269817" cy="268875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0F2BAA3F-EE32-0683-70B1-2351315645E2}"/>
              </a:ext>
            </a:extLst>
          </p:cNvPr>
          <p:cNvSpPr/>
          <p:nvPr/>
        </p:nvSpPr>
        <p:spPr>
          <a:xfrm rot="10800000">
            <a:off x="8164122" y="382169"/>
            <a:ext cx="3586736" cy="279714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277DECAF-9B72-9641-519F-802ECA5A9A3A}"/>
              </a:ext>
            </a:extLst>
          </p:cNvPr>
          <p:cNvSpPr/>
          <p:nvPr/>
        </p:nvSpPr>
        <p:spPr>
          <a:xfrm rot="10800000">
            <a:off x="9048093" y="111863"/>
            <a:ext cx="3015343" cy="241662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7AA01CA1-9998-8D97-0405-D1ACF437C917}"/>
              </a:ext>
            </a:extLst>
          </p:cNvPr>
          <p:cNvSpPr/>
          <p:nvPr/>
        </p:nvSpPr>
        <p:spPr>
          <a:xfrm rot="18728903">
            <a:off x="7907474" y="2131663"/>
            <a:ext cx="6942193" cy="3625249"/>
          </a:xfrm>
          <a:custGeom>
            <a:avLst/>
            <a:gdLst>
              <a:gd name="connsiteX0" fmla="*/ 0 w 4844557"/>
              <a:gd name="connsiteY0" fmla="*/ 3625249 h 3625249"/>
              <a:gd name="connsiteX1" fmla="*/ 783772 w 4844557"/>
              <a:gd name="connsiteY1" fmla="*/ 1404563 h 3625249"/>
              <a:gd name="connsiteX2" fmla="*/ 2471058 w 4844557"/>
              <a:gd name="connsiteY2" fmla="*/ 1393678 h 3625249"/>
              <a:gd name="connsiteX3" fmla="*/ 2079172 w 4844557"/>
              <a:gd name="connsiteY3" fmla="*/ 2982992 h 3625249"/>
              <a:gd name="connsiteX4" fmla="*/ 2024743 w 4844557"/>
              <a:gd name="connsiteY4" fmla="*/ 261563 h 3625249"/>
              <a:gd name="connsiteX5" fmla="*/ 4593772 w 4844557"/>
              <a:gd name="connsiteY5" fmla="*/ 98278 h 3625249"/>
              <a:gd name="connsiteX6" fmla="*/ 4604658 w 4844557"/>
              <a:gd name="connsiteY6" fmla="*/ 174478 h 362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4557" h="3625249">
                <a:moveTo>
                  <a:pt x="0" y="3625249"/>
                </a:moveTo>
                <a:cubicBezTo>
                  <a:pt x="185964" y="2700870"/>
                  <a:pt x="371929" y="1776491"/>
                  <a:pt x="783772" y="1404563"/>
                </a:cubicBezTo>
                <a:cubicBezTo>
                  <a:pt x="1195615" y="1032635"/>
                  <a:pt x="2255158" y="1130606"/>
                  <a:pt x="2471058" y="1393678"/>
                </a:cubicBezTo>
                <a:cubicBezTo>
                  <a:pt x="2686958" y="1656749"/>
                  <a:pt x="2153558" y="3171678"/>
                  <a:pt x="2079172" y="2982992"/>
                </a:cubicBezTo>
                <a:cubicBezTo>
                  <a:pt x="2004786" y="2794306"/>
                  <a:pt x="1605643" y="742349"/>
                  <a:pt x="2024743" y="261563"/>
                </a:cubicBezTo>
                <a:cubicBezTo>
                  <a:pt x="2443843" y="-219223"/>
                  <a:pt x="4163786" y="112792"/>
                  <a:pt x="4593772" y="98278"/>
                </a:cubicBezTo>
                <a:cubicBezTo>
                  <a:pt x="5023758" y="83764"/>
                  <a:pt x="4814208" y="129121"/>
                  <a:pt x="4604658" y="174478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268C5EC-1D15-2AFB-866D-79B8AC754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F624E7C-AB4F-4DF8-B51F-922CE2F18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F1FFD63-F0F9-DCFC-ABAE-DF361E774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FCEB060-3439-48E8-D0A1-A52125523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0E782EF-06BB-BED3-3A2C-2E006B89EB42}"/>
              </a:ext>
            </a:extLst>
          </p:cNvPr>
          <p:cNvSpPr/>
          <p:nvPr/>
        </p:nvSpPr>
        <p:spPr>
          <a:xfrm>
            <a:off x="1296822" y="1120745"/>
            <a:ext cx="3189796" cy="7390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C2760766-62DB-6CE2-8685-3E98FF6A21CF}"/>
              </a:ext>
            </a:extLst>
          </p:cNvPr>
          <p:cNvSpPr/>
          <p:nvPr/>
        </p:nvSpPr>
        <p:spPr>
          <a:xfrm rot="8898160">
            <a:off x="-506511" y="1206047"/>
            <a:ext cx="1419169" cy="5345965"/>
          </a:xfrm>
          <a:custGeom>
            <a:avLst/>
            <a:gdLst>
              <a:gd name="connsiteX0" fmla="*/ 0 w 1419169"/>
              <a:gd name="connsiteY0" fmla="*/ 4333594 h 5345965"/>
              <a:gd name="connsiteX1" fmla="*/ 1415143 w 1419169"/>
              <a:gd name="connsiteY1" fmla="*/ 719537 h 5345965"/>
              <a:gd name="connsiteX2" fmla="*/ 457200 w 1419169"/>
              <a:gd name="connsiteY2" fmla="*/ 414737 h 5345965"/>
              <a:gd name="connsiteX3" fmla="*/ 1393371 w 1419169"/>
              <a:gd name="connsiteY3" fmla="*/ 5345965 h 534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169" h="5345965">
                <a:moveTo>
                  <a:pt x="0" y="4333594"/>
                </a:moveTo>
                <a:cubicBezTo>
                  <a:pt x="669471" y="2853137"/>
                  <a:pt x="1338943" y="1372680"/>
                  <a:pt x="1415143" y="719537"/>
                </a:cubicBezTo>
                <a:cubicBezTo>
                  <a:pt x="1491343" y="66394"/>
                  <a:pt x="460829" y="-356334"/>
                  <a:pt x="457200" y="414737"/>
                </a:cubicBezTo>
                <a:cubicBezTo>
                  <a:pt x="453571" y="1185808"/>
                  <a:pt x="923471" y="3265886"/>
                  <a:pt x="1393371" y="534596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2288EA-9479-404B-98B2-5A097B4159F1}"/>
              </a:ext>
            </a:extLst>
          </p:cNvPr>
          <p:cNvSpPr txBox="1"/>
          <p:nvPr/>
        </p:nvSpPr>
        <p:spPr>
          <a:xfrm>
            <a:off x="1427564" y="1259606"/>
            <a:ext cx="2932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Мы продаём через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E80DF47-073B-8228-B1F8-B2304AEF08F0}"/>
              </a:ext>
            </a:extLst>
          </p:cNvPr>
          <p:cNvCxnSpPr>
            <a:cxnSpLocks/>
          </p:cNvCxnSpPr>
          <p:nvPr/>
        </p:nvCxnSpPr>
        <p:spPr>
          <a:xfrm>
            <a:off x="4710808" y="1515063"/>
            <a:ext cx="369789" cy="104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D6C03020-5D90-B805-CAD0-260F9838E7C7}"/>
              </a:ext>
            </a:extLst>
          </p:cNvPr>
          <p:cNvSpPr/>
          <p:nvPr/>
        </p:nvSpPr>
        <p:spPr>
          <a:xfrm rot="16200000">
            <a:off x="5064041" y="1362649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579ACC8-B986-EB28-A2D5-E0A6DF894E4F}"/>
              </a:ext>
            </a:extLst>
          </p:cNvPr>
          <p:cNvSpPr/>
          <p:nvPr/>
        </p:nvSpPr>
        <p:spPr>
          <a:xfrm>
            <a:off x="5605337" y="1120745"/>
            <a:ext cx="3189796" cy="7390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F99FB4-4372-919C-1209-FD5E1ED8B1F6}"/>
              </a:ext>
            </a:extLst>
          </p:cNvPr>
          <p:cNvSpPr txBox="1"/>
          <p:nvPr/>
        </p:nvSpPr>
        <p:spPr>
          <a:xfrm>
            <a:off x="5731522" y="1126036"/>
            <a:ext cx="28982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Собственный сайт и маркет плейсы 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95F3F00-DD47-8B3F-80D6-AEC4C2E3A8DB}"/>
              </a:ext>
            </a:extLst>
          </p:cNvPr>
          <p:cNvSpPr/>
          <p:nvPr/>
        </p:nvSpPr>
        <p:spPr>
          <a:xfrm>
            <a:off x="1887218" y="2217995"/>
            <a:ext cx="3189796" cy="1195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1F6A49-55F2-85B0-91D3-358357521843}"/>
              </a:ext>
            </a:extLst>
          </p:cNvPr>
          <p:cNvSpPr txBox="1"/>
          <p:nvPr/>
        </p:nvSpPr>
        <p:spPr>
          <a:xfrm>
            <a:off x="1996763" y="2307860"/>
            <a:ext cx="29419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Наша система коммуникаций с потребителем 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E0FDC047-ED47-2E7C-A463-21EB0B8788C2}"/>
              </a:ext>
            </a:extLst>
          </p:cNvPr>
          <p:cNvSpPr/>
          <p:nvPr/>
        </p:nvSpPr>
        <p:spPr>
          <a:xfrm>
            <a:off x="6176141" y="2217995"/>
            <a:ext cx="3189796" cy="1195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9B4FFE5D-A254-7210-03B6-79E721CDD942}"/>
              </a:ext>
            </a:extLst>
          </p:cNvPr>
          <p:cNvCxnSpPr>
            <a:cxnSpLocks/>
          </p:cNvCxnSpPr>
          <p:nvPr/>
        </p:nvCxnSpPr>
        <p:spPr>
          <a:xfrm>
            <a:off x="5251829" y="2819412"/>
            <a:ext cx="369789" cy="104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id="{D2C6DF95-CFFC-4E3B-410A-A7616FF31BA8}"/>
              </a:ext>
            </a:extLst>
          </p:cNvPr>
          <p:cNvSpPr/>
          <p:nvPr/>
        </p:nvSpPr>
        <p:spPr>
          <a:xfrm rot="16200000">
            <a:off x="5605062" y="2666998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:a16="http://schemas.microsoft.com/office/drawing/2014/main" id="{FF61A745-E925-8B5E-17C7-E030606CAF84}"/>
              </a:ext>
            </a:extLst>
          </p:cNvPr>
          <p:cNvSpPr/>
          <p:nvPr/>
        </p:nvSpPr>
        <p:spPr>
          <a:xfrm>
            <a:off x="2778667" y="3929804"/>
            <a:ext cx="3189796" cy="7390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1D4656-29DA-372F-D5A7-7F4B1492ECB5}"/>
              </a:ext>
            </a:extLst>
          </p:cNvPr>
          <p:cNvSpPr txBox="1"/>
          <p:nvPr/>
        </p:nvSpPr>
        <p:spPr>
          <a:xfrm>
            <a:off x="6312337" y="2317759"/>
            <a:ext cx="2898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Соц. сети, сайт, отзывы на маркет плейсах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E14FAC-96F1-CF41-F02F-7E8C9A4D9C65}"/>
              </a:ext>
            </a:extLst>
          </p:cNvPr>
          <p:cNvSpPr txBox="1"/>
          <p:nvPr/>
        </p:nvSpPr>
        <p:spPr>
          <a:xfrm>
            <a:off x="2904328" y="4092153"/>
            <a:ext cx="29419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>
                <a:latin typeface="Arial Black" panose="020B0A04020102020204" pitchFamily="34" charset="0"/>
              </a:rPr>
              <a:t>Юнит-экономика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F6F5E209-56D3-CC64-63D5-053684558DF4}"/>
              </a:ext>
            </a:extLst>
          </p:cNvPr>
          <p:cNvSpPr/>
          <p:nvPr/>
        </p:nvSpPr>
        <p:spPr>
          <a:xfrm>
            <a:off x="7072661" y="3699593"/>
            <a:ext cx="3409075" cy="1195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587B45B-EFFA-456E-DE91-EF065AF47A00}"/>
              </a:ext>
            </a:extLst>
          </p:cNvPr>
          <p:cNvCxnSpPr>
            <a:cxnSpLocks/>
          </p:cNvCxnSpPr>
          <p:nvPr/>
        </p:nvCxnSpPr>
        <p:spPr>
          <a:xfrm>
            <a:off x="6148350" y="4301010"/>
            <a:ext cx="369789" cy="104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олилиния: фигура 40">
            <a:extLst>
              <a:ext uri="{FF2B5EF4-FFF2-40B4-BE49-F238E27FC236}">
                <a16:creationId xmlns:a16="http://schemas.microsoft.com/office/drawing/2014/main" id="{48D940B4-8D51-8D25-B634-D37FB64E4C23}"/>
              </a:ext>
            </a:extLst>
          </p:cNvPr>
          <p:cNvSpPr/>
          <p:nvPr/>
        </p:nvSpPr>
        <p:spPr>
          <a:xfrm rot="16200000">
            <a:off x="6501583" y="4148596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7343591-EA78-71F6-C41F-3FA8A04369BE}"/>
              </a:ext>
            </a:extLst>
          </p:cNvPr>
          <p:cNvSpPr txBox="1"/>
          <p:nvPr/>
        </p:nvSpPr>
        <p:spPr>
          <a:xfrm>
            <a:off x="7104822" y="3960944"/>
            <a:ext cx="3409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Маркет плейсы – 2550</a:t>
            </a:r>
          </a:p>
          <a:p>
            <a:pPr algn="ctr"/>
            <a:r>
              <a:rPr lang="ru-RU" sz="2000" dirty="0">
                <a:latin typeface="Arial Black" panose="020B0A04020102020204" pitchFamily="34" charset="0"/>
              </a:rPr>
              <a:t>Сайт - 2400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:a16="http://schemas.microsoft.com/office/drawing/2014/main" id="{ED5805EB-2B78-D87A-D443-AB5B0147FA58}"/>
              </a:ext>
            </a:extLst>
          </p:cNvPr>
          <p:cNvSpPr/>
          <p:nvPr/>
        </p:nvSpPr>
        <p:spPr>
          <a:xfrm>
            <a:off x="3861268" y="5207892"/>
            <a:ext cx="3189796" cy="1195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C843DE4-0309-2BC2-A217-558BFD30CDB3}"/>
              </a:ext>
            </a:extLst>
          </p:cNvPr>
          <p:cNvSpPr txBox="1"/>
          <p:nvPr/>
        </p:nvSpPr>
        <p:spPr>
          <a:xfrm>
            <a:off x="3971356" y="5441858"/>
            <a:ext cx="29419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Маркетинговая стратегия 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FA42FE0A-CC83-5071-00EB-157D8BD85499}"/>
              </a:ext>
            </a:extLst>
          </p:cNvPr>
          <p:cNvSpPr/>
          <p:nvPr/>
        </p:nvSpPr>
        <p:spPr>
          <a:xfrm>
            <a:off x="8150191" y="5207892"/>
            <a:ext cx="3189796" cy="119539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C8A486F1-8326-3CBD-E637-108605ED6EC0}"/>
              </a:ext>
            </a:extLst>
          </p:cNvPr>
          <p:cNvCxnSpPr>
            <a:cxnSpLocks/>
          </p:cNvCxnSpPr>
          <p:nvPr/>
        </p:nvCxnSpPr>
        <p:spPr>
          <a:xfrm>
            <a:off x="7225879" y="5809309"/>
            <a:ext cx="369789" cy="104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0E944F45-E574-B37B-10D9-C549FF072B49}"/>
              </a:ext>
            </a:extLst>
          </p:cNvPr>
          <p:cNvSpPr/>
          <p:nvPr/>
        </p:nvSpPr>
        <p:spPr>
          <a:xfrm rot="16200000">
            <a:off x="7579112" y="5656895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D4469A0-D88D-F7C2-7B2A-183B02FDE80E}"/>
              </a:ext>
            </a:extLst>
          </p:cNvPr>
          <p:cNvSpPr txBox="1"/>
          <p:nvPr/>
        </p:nvSpPr>
        <p:spPr>
          <a:xfrm>
            <a:off x="8286387" y="5307656"/>
            <a:ext cx="28982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Реклама в социальных сетях и маркет плейсах</a:t>
            </a:r>
          </a:p>
        </p:txBody>
      </p:sp>
    </p:spTree>
    <p:extLst>
      <p:ext uri="{BB962C8B-B14F-4D97-AF65-F5344CB8AC3E}">
        <p14:creationId xmlns:p14="http://schemas.microsoft.com/office/powerpoint/2010/main" val="1844186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DFD7BB-3A5B-E661-5E08-B99C8F183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896E49A-A610-F31B-7EB6-C6E143B3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078" y="409941"/>
            <a:ext cx="9785881" cy="50304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4000" b="1" dirty="0"/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Расширить географию рынка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Увеличить прибыль в 4 раза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Увеличить рентабельность до 50 %</a:t>
            </a:r>
          </a:p>
          <a:p>
            <a:pPr marL="0" indent="0">
              <a:buNone/>
            </a:pPr>
            <a:endParaRPr lang="ru-RU" sz="3200" b="1" dirty="0"/>
          </a:p>
          <a:p>
            <a:pPr marL="0" indent="0">
              <a:buNone/>
            </a:pPr>
            <a:r>
              <a:rPr lang="ru-RU" sz="5400" b="1" dirty="0"/>
              <a:t>Финансы: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Плановые доходы за три года– 95 млн руб.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Плановая прибыль за три года – 15 млн руб.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b="1" dirty="0"/>
              <a:t> Планируемые расходы за три года – 80 млн руб.</a:t>
            </a:r>
          </a:p>
          <a:p>
            <a:pPr marL="0" indent="0">
              <a:buNone/>
            </a:pPr>
            <a:endParaRPr lang="ru-RU" sz="3600" b="1" dirty="0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5060C2AF-6BDE-8731-967A-CE407406FA44}"/>
              </a:ext>
            </a:extLst>
          </p:cNvPr>
          <p:cNvSpPr/>
          <p:nvPr/>
        </p:nvSpPr>
        <p:spPr>
          <a:xfrm rot="10800000">
            <a:off x="10527997" y="116792"/>
            <a:ext cx="1485900" cy="30226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78178666-2076-B74C-7824-5E82093D05E2}"/>
              </a:ext>
            </a:extLst>
          </p:cNvPr>
          <p:cNvSpPr/>
          <p:nvPr/>
        </p:nvSpPr>
        <p:spPr>
          <a:xfrm rot="10800000">
            <a:off x="10390368" y="547480"/>
            <a:ext cx="1206500" cy="24765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6B65D369-55C2-D2E6-F9B8-E9936AE54AC0}"/>
              </a:ext>
            </a:extLst>
          </p:cNvPr>
          <p:cNvSpPr/>
          <p:nvPr/>
        </p:nvSpPr>
        <p:spPr>
          <a:xfrm rot="16200000">
            <a:off x="8885120" y="3451297"/>
            <a:ext cx="1660257" cy="4494781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34013746-D6D1-3479-8F13-A02622B1905C}"/>
              </a:ext>
            </a:extLst>
          </p:cNvPr>
          <p:cNvSpPr/>
          <p:nvPr/>
        </p:nvSpPr>
        <p:spPr>
          <a:xfrm rot="16200000">
            <a:off x="9019550" y="3820902"/>
            <a:ext cx="1242709" cy="333703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90FDE4C-822C-71BC-734C-EDF29FB4B9A5}"/>
              </a:ext>
            </a:extLst>
          </p:cNvPr>
          <p:cNvSpPr/>
          <p:nvPr/>
        </p:nvSpPr>
        <p:spPr>
          <a:xfrm rot="1519937">
            <a:off x="-195415" y="5290374"/>
            <a:ext cx="7874000" cy="2476886"/>
          </a:xfrm>
          <a:custGeom>
            <a:avLst/>
            <a:gdLst>
              <a:gd name="connsiteX0" fmla="*/ 0 w 7874000"/>
              <a:gd name="connsiteY0" fmla="*/ 3289607 h 3289607"/>
              <a:gd name="connsiteX1" fmla="*/ 3543300 w 7874000"/>
              <a:gd name="connsiteY1" fmla="*/ 1829107 h 3289607"/>
              <a:gd name="connsiteX2" fmla="*/ 3403600 w 7874000"/>
              <a:gd name="connsiteY2" fmla="*/ 307 h 3289607"/>
              <a:gd name="connsiteX3" fmla="*/ 1790700 w 7874000"/>
              <a:gd name="connsiteY3" fmla="*/ 1968807 h 3289607"/>
              <a:gd name="connsiteX4" fmla="*/ 7874000 w 7874000"/>
              <a:gd name="connsiteY4" fmla="*/ 444807 h 328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4000" h="3289607">
                <a:moveTo>
                  <a:pt x="0" y="3289607"/>
                </a:moveTo>
                <a:cubicBezTo>
                  <a:pt x="1488016" y="2833465"/>
                  <a:pt x="2976033" y="2377324"/>
                  <a:pt x="3543300" y="1829107"/>
                </a:cubicBezTo>
                <a:cubicBezTo>
                  <a:pt x="4110567" y="1280890"/>
                  <a:pt x="3695700" y="-22976"/>
                  <a:pt x="3403600" y="307"/>
                </a:cubicBezTo>
                <a:cubicBezTo>
                  <a:pt x="3111500" y="23590"/>
                  <a:pt x="1045633" y="1894724"/>
                  <a:pt x="1790700" y="1968807"/>
                </a:cubicBezTo>
                <a:cubicBezTo>
                  <a:pt x="2535767" y="2042890"/>
                  <a:pt x="5204883" y="1243848"/>
                  <a:pt x="7874000" y="444807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9C0BA027-F9AE-B7FB-B2A5-1DB04FE71394}"/>
              </a:ext>
            </a:extLst>
          </p:cNvPr>
          <p:cNvSpPr/>
          <p:nvPr/>
        </p:nvSpPr>
        <p:spPr>
          <a:xfrm rot="8005988">
            <a:off x="9956453" y="-41950"/>
            <a:ext cx="1753539" cy="4343400"/>
          </a:xfrm>
          <a:custGeom>
            <a:avLst/>
            <a:gdLst>
              <a:gd name="connsiteX0" fmla="*/ 431800 w 1753539"/>
              <a:gd name="connsiteY0" fmla="*/ 0 h 4343400"/>
              <a:gd name="connsiteX1" fmla="*/ 1003300 w 1753539"/>
              <a:gd name="connsiteY1" fmla="*/ 3822700 h 4343400"/>
              <a:gd name="connsiteX2" fmla="*/ 1727200 w 1753539"/>
              <a:gd name="connsiteY2" fmla="*/ 3314700 h 4343400"/>
              <a:gd name="connsiteX3" fmla="*/ 0 w 1753539"/>
              <a:gd name="connsiteY3" fmla="*/ 434340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3539" h="4343400">
                <a:moveTo>
                  <a:pt x="431800" y="0"/>
                </a:moveTo>
                <a:cubicBezTo>
                  <a:pt x="609600" y="1635125"/>
                  <a:pt x="787400" y="3270250"/>
                  <a:pt x="1003300" y="3822700"/>
                </a:cubicBezTo>
                <a:cubicBezTo>
                  <a:pt x="1219200" y="4375150"/>
                  <a:pt x="1894417" y="3227917"/>
                  <a:pt x="1727200" y="3314700"/>
                </a:cubicBezTo>
                <a:cubicBezTo>
                  <a:pt x="1559983" y="3401483"/>
                  <a:pt x="779991" y="3872441"/>
                  <a:pt x="0" y="43434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311CE7-E1F7-0471-F1DF-15539C3815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4F81A8-EB9F-1A9A-A195-C2ED958BB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BA6BAB-05FE-6B4E-038A-AEC166B691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5730890-F830-4D3C-9041-73A636DAB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4F69A737-0CDA-CDE1-685F-EDA0AC544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3" y="-13451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НАШИ ЦЕЛИ НА 3 ГОДА:</a:t>
            </a:r>
          </a:p>
        </p:txBody>
      </p:sp>
    </p:spTree>
    <p:extLst>
      <p:ext uri="{BB962C8B-B14F-4D97-AF65-F5344CB8AC3E}">
        <p14:creationId xmlns:p14="http://schemas.microsoft.com/office/powerpoint/2010/main" val="102980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2A983C0A-E35F-65AA-06F4-87EB74844C68}"/>
              </a:ext>
            </a:extLst>
          </p:cNvPr>
          <p:cNvSpPr/>
          <p:nvPr/>
        </p:nvSpPr>
        <p:spPr>
          <a:xfrm rot="18971101">
            <a:off x="6700089" y="2770264"/>
            <a:ext cx="5452859" cy="3632516"/>
          </a:xfrm>
          <a:custGeom>
            <a:avLst/>
            <a:gdLst>
              <a:gd name="connsiteX0" fmla="*/ 32909 w 5608209"/>
              <a:gd name="connsiteY0" fmla="*/ 2135929 h 2135929"/>
              <a:gd name="connsiteX1" fmla="*/ 833009 w 5608209"/>
              <a:gd name="connsiteY1" fmla="*/ 2329 h 2135929"/>
              <a:gd name="connsiteX2" fmla="*/ 5608209 w 5608209"/>
              <a:gd name="connsiteY2" fmla="*/ 1805729 h 2135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08209" h="2135929">
                <a:moveTo>
                  <a:pt x="32909" y="2135929"/>
                </a:moveTo>
                <a:cubicBezTo>
                  <a:pt x="-31650" y="1096645"/>
                  <a:pt x="-96208" y="57362"/>
                  <a:pt x="833009" y="2329"/>
                </a:cubicBezTo>
                <a:cubicBezTo>
                  <a:pt x="1762226" y="-52704"/>
                  <a:pt x="3685217" y="876512"/>
                  <a:pt x="5608209" y="180572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BE9270BB-7CC2-F3EC-D05D-EB0690AE4B34}"/>
              </a:ext>
            </a:extLst>
          </p:cNvPr>
          <p:cNvSpPr/>
          <p:nvPr/>
        </p:nvSpPr>
        <p:spPr>
          <a:xfrm rot="5400000">
            <a:off x="63513" y="330714"/>
            <a:ext cx="1280949" cy="9194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CF75AFFC-9758-7E8E-D70A-871AA8515E9B}"/>
              </a:ext>
            </a:extLst>
          </p:cNvPr>
          <p:cNvSpPr/>
          <p:nvPr/>
        </p:nvSpPr>
        <p:spPr>
          <a:xfrm rot="9009162">
            <a:off x="242533" y="-1109158"/>
            <a:ext cx="9539780" cy="4194434"/>
          </a:xfrm>
          <a:custGeom>
            <a:avLst/>
            <a:gdLst>
              <a:gd name="connsiteX0" fmla="*/ 0 w 7084088"/>
              <a:gd name="connsiteY0" fmla="*/ 0 h 4049485"/>
              <a:gd name="connsiteX1" fmla="*/ 934496 w 7084088"/>
              <a:gd name="connsiteY1" fmla="*/ 1175657 h 4049485"/>
              <a:gd name="connsiteX2" fmla="*/ 3295859 w 7084088"/>
              <a:gd name="connsiteY2" fmla="*/ 241160 h 4049485"/>
              <a:gd name="connsiteX3" fmla="*/ 1768510 w 7084088"/>
              <a:gd name="connsiteY3" fmla="*/ 663191 h 4049485"/>
              <a:gd name="connsiteX4" fmla="*/ 7084088 w 7084088"/>
              <a:gd name="connsiteY4" fmla="*/ 4049485 h 4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4088" h="4049485">
                <a:moveTo>
                  <a:pt x="0" y="0"/>
                </a:moveTo>
                <a:cubicBezTo>
                  <a:pt x="192593" y="567732"/>
                  <a:pt x="385186" y="1135464"/>
                  <a:pt x="934496" y="1175657"/>
                </a:cubicBezTo>
                <a:cubicBezTo>
                  <a:pt x="1483806" y="1215850"/>
                  <a:pt x="3156857" y="326571"/>
                  <a:pt x="3295859" y="241160"/>
                </a:cubicBezTo>
                <a:cubicBezTo>
                  <a:pt x="3434861" y="155749"/>
                  <a:pt x="1137139" y="28470"/>
                  <a:pt x="1768510" y="663191"/>
                </a:cubicBezTo>
                <a:cubicBezTo>
                  <a:pt x="2399881" y="1297912"/>
                  <a:pt x="4741984" y="2673698"/>
                  <a:pt x="7084088" y="404948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61A56D4E-99DF-5491-DF81-447C0B85F275}"/>
              </a:ext>
            </a:extLst>
          </p:cNvPr>
          <p:cNvSpPr/>
          <p:nvPr/>
        </p:nvSpPr>
        <p:spPr>
          <a:xfrm rot="5400000">
            <a:off x="508570" y="386386"/>
            <a:ext cx="973313" cy="70046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8D30D9E9-BCAC-BEF1-679B-814EC07BC0BD}"/>
              </a:ext>
            </a:extLst>
          </p:cNvPr>
          <p:cNvSpPr/>
          <p:nvPr/>
        </p:nvSpPr>
        <p:spPr>
          <a:xfrm rot="3629845">
            <a:off x="-1580947" y="4509214"/>
            <a:ext cx="4569865" cy="2073509"/>
          </a:xfrm>
          <a:custGeom>
            <a:avLst/>
            <a:gdLst>
              <a:gd name="connsiteX0" fmla="*/ 2590800 w 4569865"/>
              <a:gd name="connsiteY0" fmla="*/ 2073509 h 2073509"/>
              <a:gd name="connsiteX1" fmla="*/ 4559300 w 4569865"/>
              <a:gd name="connsiteY1" fmla="*/ 917809 h 2073509"/>
              <a:gd name="connsiteX2" fmla="*/ 3302000 w 4569865"/>
              <a:gd name="connsiteY2" fmla="*/ 3409 h 2073509"/>
              <a:gd name="connsiteX3" fmla="*/ 1752600 w 4569865"/>
              <a:gd name="connsiteY3" fmla="*/ 1248009 h 2073509"/>
              <a:gd name="connsiteX4" fmla="*/ 571500 w 4569865"/>
              <a:gd name="connsiteY4" fmla="*/ 257409 h 2073509"/>
              <a:gd name="connsiteX5" fmla="*/ 2527300 w 4569865"/>
              <a:gd name="connsiteY5" fmla="*/ 1121009 h 2073509"/>
              <a:gd name="connsiteX6" fmla="*/ 0 w 4569865"/>
              <a:gd name="connsiteY6" fmla="*/ 1933809 h 207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9865" h="2073509">
                <a:moveTo>
                  <a:pt x="2590800" y="2073509"/>
                </a:moveTo>
                <a:cubicBezTo>
                  <a:pt x="3515783" y="1668167"/>
                  <a:pt x="4440767" y="1262826"/>
                  <a:pt x="4559300" y="917809"/>
                </a:cubicBezTo>
                <a:cubicBezTo>
                  <a:pt x="4677833" y="572792"/>
                  <a:pt x="3769783" y="-51624"/>
                  <a:pt x="3302000" y="3409"/>
                </a:cubicBezTo>
                <a:cubicBezTo>
                  <a:pt x="2834217" y="58442"/>
                  <a:pt x="2207683" y="1205676"/>
                  <a:pt x="1752600" y="1248009"/>
                </a:cubicBezTo>
                <a:cubicBezTo>
                  <a:pt x="1297517" y="1290342"/>
                  <a:pt x="442383" y="278576"/>
                  <a:pt x="571500" y="257409"/>
                </a:cubicBezTo>
                <a:cubicBezTo>
                  <a:pt x="700617" y="236242"/>
                  <a:pt x="2622550" y="841609"/>
                  <a:pt x="2527300" y="1121009"/>
                </a:cubicBezTo>
                <a:cubicBezTo>
                  <a:pt x="2432050" y="1400409"/>
                  <a:pt x="1216025" y="1667109"/>
                  <a:pt x="0" y="193380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9299277-0783-C7DB-8367-A40845D0F1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50"/>
          <a:stretch>
            <a:fillRect/>
          </a:stretch>
        </p:blipFill>
        <p:spPr>
          <a:xfrm>
            <a:off x="7006576" y="3170478"/>
            <a:ext cx="2032167" cy="3049441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6CC5B2-3AE8-7027-69B4-F18A815F6A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7" r="27506"/>
          <a:stretch>
            <a:fillRect/>
          </a:stretch>
        </p:blipFill>
        <p:spPr>
          <a:xfrm>
            <a:off x="9879982" y="3150978"/>
            <a:ext cx="2019923" cy="303106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FACDB2A-7F78-2AA4-7510-13C7C6D9C155}"/>
              </a:ext>
            </a:extLst>
          </p:cNvPr>
          <p:cNvSpPr/>
          <p:nvPr/>
        </p:nvSpPr>
        <p:spPr>
          <a:xfrm>
            <a:off x="6994367" y="5735666"/>
            <a:ext cx="2086128" cy="761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sz="1200" dirty="0">
                <a:solidFill>
                  <a:schemeClr val="tx1"/>
                </a:solidFill>
                <a:latin typeface="Arial Black" panose="020B0A04020102020204" pitchFamily="34" charset="0"/>
              </a:rPr>
              <a:t>Программист – разработчик программы</a:t>
            </a: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0934122C-8A24-3099-E76A-4DE2626B48EF}"/>
              </a:ext>
            </a:extLst>
          </p:cNvPr>
          <p:cNvSpPr/>
          <p:nvPr/>
        </p:nvSpPr>
        <p:spPr>
          <a:xfrm rot="10800000">
            <a:off x="8900917" y="5658290"/>
            <a:ext cx="242003" cy="277492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ый треугольник 21">
            <a:extLst>
              <a:ext uri="{FF2B5EF4-FFF2-40B4-BE49-F238E27FC236}">
                <a16:creationId xmlns:a16="http://schemas.microsoft.com/office/drawing/2014/main" id="{DEC8D8A1-D4F7-1654-1B40-A30FF74CFBEC}"/>
              </a:ext>
            </a:extLst>
          </p:cNvPr>
          <p:cNvSpPr/>
          <p:nvPr/>
        </p:nvSpPr>
        <p:spPr>
          <a:xfrm rot="10800000">
            <a:off x="10567701" y="149952"/>
            <a:ext cx="1280949" cy="91942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ый треугольник 22">
            <a:extLst>
              <a:ext uri="{FF2B5EF4-FFF2-40B4-BE49-F238E27FC236}">
                <a16:creationId xmlns:a16="http://schemas.microsoft.com/office/drawing/2014/main" id="{BC41796E-A83B-4DA2-F040-5C07C41ECDBE}"/>
              </a:ext>
            </a:extLst>
          </p:cNvPr>
          <p:cNvSpPr/>
          <p:nvPr/>
        </p:nvSpPr>
        <p:spPr>
          <a:xfrm rot="10800000">
            <a:off x="11012758" y="205624"/>
            <a:ext cx="973313" cy="70046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BB5195-51BA-9A0B-144C-CF73D22E776D}"/>
              </a:ext>
            </a:extLst>
          </p:cNvPr>
          <p:cNvSpPr txBox="1"/>
          <p:nvPr/>
        </p:nvSpPr>
        <p:spPr>
          <a:xfrm>
            <a:off x="150547" y="248196"/>
            <a:ext cx="6184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Arial Black" panose="020B0A04020102020204" pitchFamily="34" charset="0"/>
              </a:rPr>
              <a:t>НАША КОМАНДА</a:t>
            </a:r>
          </a:p>
        </p:txBody>
      </p:sp>
      <p:sp>
        <p:nvSpPr>
          <p:cNvPr id="37" name="Прямоугольный треугольник 36">
            <a:extLst>
              <a:ext uri="{FF2B5EF4-FFF2-40B4-BE49-F238E27FC236}">
                <a16:creationId xmlns:a16="http://schemas.microsoft.com/office/drawing/2014/main" id="{378B15A0-B609-D918-C53C-82300C69D448}"/>
              </a:ext>
            </a:extLst>
          </p:cNvPr>
          <p:cNvSpPr/>
          <p:nvPr/>
        </p:nvSpPr>
        <p:spPr>
          <a:xfrm rot="16200000">
            <a:off x="8881954" y="6279676"/>
            <a:ext cx="265683" cy="25275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ED61CE-859A-8657-2908-9477F74A37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9" r="30159"/>
          <a:stretch>
            <a:fillRect/>
          </a:stretch>
        </p:blipFill>
        <p:spPr>
          <a:xfrm>
            <a:off x="9880487" y="3156074"/>
            <a:ext cx="2018911" cy="2810962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E32E5EE5-73F9-6248-AC08-5070DBA42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906" y="5270185"/>
            <a:ext cx="1233836" cy="123383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B27CD4-7E8F-D7B9-1101-4144697EF0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47" y="5622682"/>
            <a:ext cx="997554" cy="79933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36308C-CDFB-7D2F-BA2F-09B257D383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718" y="5670414"/>
            <a:ext cx="624516" cy="7515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AD61E7-8E60-ED93-CF6F-1F53C0E46C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851" y="5775516"/>
            <a:ext cx="1374707" cy="5265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98F09-A8AF-11A6-7DCD-F5FE9B0DC3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D75F19-88C4-8E44-9074-7D0FB9B3591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249" y="304789"/>
            <a:ext cx="2019923" cy="3031068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1BC58F6-E72D-34F2-C271-26A9478A72FD}"/>
              </a:ext>
            </a:extLst>
          </p:cNvPr>
          <p:cNvSpPr/>
          <p:nvPr/>
        </p:nvSpPr>
        <p:spPr>
          <a:xfrm>
            <a:off x="8599874" y="2663119"/>
            <a:ext cx="1811503" cy="7079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sz="1200" dirty="0">
                <a:solidFill>
                  <a:schemeClr val="tx1"/>
                </a:solidFill>
                <a:latin typeface="Arial Black" panose="020B0A04020102020204" pitchFamily="34" charset="0"/>
              </a:rPr>
              <a:t>Лидер проекта, главный инженер и разработчик</a:t>
            </a: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ый треугольник 20">
            <a:extLst>
              <a:ext uri="{FF2B5EF4-FFF2-40B4-BE49-F238E27FC236}">
                <a16:creationId xmlns:a16="http://schemas.microsoft.com/office/drawing/2014/main" id="{81F47D50-5CB6-D09F-F906-5440A3253AE9}"/>
              </a:ext>
            </a:extLst>
          </p:cNvPr>
          <p:cNvSpPr/>
          <p:nvPr/>
        </p:nvSpPr>
        <p:spPr>
          <a:xfrm rot="16200000">
            <a:off x="10242090" y="3182686"/>
            <a:ext cx="247212" cy="255724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ый треугольник 19">
            <a:extLst>
              <a:ext uri="{FF2B5EF4-FFF2-40B4-BE49-F238E27FC236}">
                <a16:creationId xmlns:a16="http://schemas.microsoft.com/office/drawing/2014/main" id="{11ED89FE-C116-8C14-FF77-385091CF4118}"/>
              </a:ext>
            </a:extLst>
          </p:cNvPr>
          <p:cNvSpPr/>
          <p:nvPr/>
        </p:nvSpPr>
        <p:spPr>
          <a:xfrm rot="10800000">
            <a:off x="10233436" y="2589366"/>
            <a:ext cx="268060" cy="207723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AFED5414-8BB7-E4F3-9706-2A835E9667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29" y="2215935"/>
            <a:ext cx="1137536" cy="11375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EC14B0A-DF0D-32FC-E1C8-A3CCB8BC4F36}"/>
              </a:ext>
            </a:extLst>
          </p:cNvPr>
          <p:cNvSpPr txBox="1"/>
          <p:nvPr/>
        </p:nvSpPr>
        <p:spPr>
          <a:xfrm>
            <a:off x="352055" y="1872565"/>
            <a:ext cx="648466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 Black" panose="020B0A04020102020204" pitchFamily="34" charset="0"/>
              </a:rPr>
              <a:t>Будем признательны за экспертную консультацию по вопросам:</a:t>
            </a:r>
            <a:endParaRPr lang="ru-RU" sz="2800" b="1" dirty="0">
              <a:latin typeface="Arial Black" panose="020B0A040201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ru-RU" sz="2800" b="1" dirty="0"/>
              <a:t>материаловедения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ru-RU" sz="2800" b="1" dirty="0"/>
              <a:t>производства подошвы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3C399838-0EE7-AD0F-5609-FA97F1CDAE5B}"/>
              </a:ext>
            </a:extLst>
          </p:cNvPr>
          <p:cNvSpPr/>
          <p:nvPr/>
        </p:nvSpPr>
        <p:spPr>
          <a:xfrm>
            <a:off x="10121203" y="5782157"/>
            <a:ext cx="1818763" cy="79744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r"/>
            <a:r>
              <a:rPr lang="ru-RU" sz="1200" dirty="0">
                <a:solidFill>
                  <a:schemeClr val="tx1"/>
                </a:solidFill>
                <a:latin typeface="Arial Black" panose="020B0A04020102020204" pitchFamily="34" charset="0"/>
              </a:rPr>
              <a:t>Второй разработчик, дизайнер</a:t>
            </a:r>
          </a:p>
          <a:p>
            <a:pPr algn="ctr"/>
            <a:endParaRPr lang="ru-RU" sz="12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290F86EF-0897-6286-D21B-A971821F24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210" y="5418767"/>
            <a:ext cx="1172347" cy="1172347"/>
          </a:xfrm>
          <a:prstGeom prst="rect">
            <a:avLst/>
          </a:prstGeom>
        </p:spPr>
      </p:pic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id="{ABDB9AA9-274A-FCBA-5F25-82964DFD7990}"/>
              </a:ext>
            </a:extLst>
          </p:cNvPr>
          <p:cNvSpPr/>
          <p:nvPr/>
        </p:nvSpPr>
        <p:spPr>
          <a:xfrm rot="10800000">
            <a:off x="11776993" y="5711096"/>
            <a:ext cx="245823" cy="22468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ый треугольник 35">
            <a:extLst>
              <a:ext uri="{FF2B5EF4-FFF2-40B4-BE49-F238E27FC236}">
                <a16:creationId xmlns:a16="http://schemas.microsoft.com/office/drawing/2014/main" id="{1ACF6E59-F64D-5D73-963E-E8C2D275C8D8}"/>
              </a:ext>
            </a:extLst>
          </p:cNvPr>
          <p:cNvSpPr/>
          <p:nvPr/>
        </p:nvSpPr>
        <p:spPr>
          <a:xfrm rot="16200000">
            <a:off x="11754325" y="6444154"/>
            <a:ext cx="227002" cy="243313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2737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434FB9D-6402-075B-88B2-311F4E5EF3B4}"/>
              </a:ext>
            </a:extLst>
          </p:cNvPr>
          <p:cNvSpPr/>
          <p:nvPr/>
        </p:nvSpPr>
        <p:spPr>
          <a:xfrm rot="6099437">
            <a:off x="3504076" y="-1185198"/>
            <a:ext cx="5116285" cy="4169229"/>
          </a:xfrm>
          <a:custGeom>
            <a:avLst/>
            <a:gdLst>
              <a:gd name="connsiteX0" fmla="*/ 5116285 w 5116285"/>
              <a:gd name="connsiteY0" fmla="*/ 0 h 4169229"/>
              <a:gd name="connsiteX1" fmla="*/ 3287485 w 5116285"/>
              <a:gd name="connsiteY1" fmla="*/ 381000 h 4169229"/>
              <a:gd name="connsiteX2" fmla="*/ 3690257 w 5116285"/>
              <a:gd name="connsiteY2" fmla="*/ 2286000 h 4169229"/>
              <a:gd name="connsiteX3" fmla="*/ 4430485 w 5116285"/>
              <a:gd name="connsiteY3" fmla="*/ 1360714 h 4169229"/>
              <a:gd name="connsiteX4" fmla="*/ 0 w 5116285"/>
              <a:gd name="connsiteY4" fmla="*/ 4169229 h 416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6285" h="4169229">
                <a:moveTo>
                  <a:pt x="5116285" y="0"/>
                </a:moveTo>
                <a:cubicBezTo>
                  <a:pt x="4320720" y="0"/>
                  <a:pt x="3525156" y="0"/>
                  <a:pt x="3287485" y="381000"/>
                </a:cubicBezTo>
                <a:cubicBezTo>
                  <a:pt x="3049814" y="762000"/>
                  <a:pt x="3499757" y="2122714"/>
                  <a:pt x="3690257" y="2286000"/>
                </a:cubicBezTo>
                <a:cubicBezTo>
                  <a:pt x="3880757" y="2449286"/>
                  <a:pt x="5045528" y="1046843"/>
                  <a:pt x="4430485" y="1360714"/>
                </a:cubicBezTo>
                <a:cubicBezTo>
                  <a:pt x="3815442" y="1674586"/>
                  <a:pt x="1907721" y="2921907"/>
                  <a:pt x="0" y="416922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568C2-2541-7392-DB03-A6A642F8B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1" y="456556"/>
            <a:ext cx="10515600" cy="1325563"/>
          </a:xfrm>
        </p:spPr>
        <p:txBody>
          <a:bodyPr>
            <a:no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ПРОБЛЕМА </a:t>
            </a:r>
            <a:br>
              <a:rPr lang="ru-RU" sz="6000" dirty="0">
                <a:latin typeface="Arial Black" panose="020B0A04020102020204" pitchFamily="34" charset="0"/>
              </a:rPr>
            </a:br>
            <a:r>
              <a:rPr lang="ru-RU" sz="6000" dirty="0">
                <a:latin typeface="Arial Black" panose="020B0A04020102020204" pitchFamily="34" charset="0"/>
              </a:rPr>
              <a:t>		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C7606D-4A9E-933E-0D75-3953C27D7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561" y="1388475"/>
            <a:ext cx="6639872" cy="32860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300" b="1" dirty="0"/>
              <a:t>Мёрзнут ноги из-за холодного климата и резких перепадов температур?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82E1271-DDA7-E726-A035-0EF5E3AF6170}"/>
              </a:ext>
            </a:extLst>
          </p:cNvPr>
          <p:cNvSpPr/>
          <p:nvPr/>
        </p:nvSpPr>
        <p:spPr>
          <a:xfrm>
            <a:off x="6469459" y="3429000"/>
            <a:ext cx="2369548" cy="3429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86BC32-8D69-DA8A-A7C2-40954D5F74E4}"/>
              </a:ext>
            </a:extLst>
          </p:cNvPr>
          <p:cNvSpPr/>
          <p:nvPr/>
        </p:nvSpPr>
        <p:spPr>
          <a:xfrm>
            <a:off x="7498080" y="-1"/>
            <a:ext cx="2062778" cy="68248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7E44E7-440D-96E9-0A3C-9AD475DE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6963629" y="1657096"/>
            <a:ext cx="6897102" cy="3582910"/>
          </a:xfrm>
          <a:prstGeom prst="rect">
            <a:avLst/>
          </a:prstGeom>
        </p:spPr>
      </p:pic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324EFE0B-1B9B-D770-EE77-D9EB0D125B26}"/>
              </a:ext>
            </a:extLst>
          </p:cNvPr>
          <p:cNvSpPr/>
          <p:nvPr/>
        </p:nvSpPr>
        <p:spPr>
          <a:xfrm rot="21201830">
            <a:off x="71412" y="4059079"/>
            <a:ext cx="6199550" cy="3794696"/>
          </a:xfrm>
          <a:custGeom>
            <a:avLst/>
            <a:gdLst>
              <a:gd name="connsiteX0" fmla="*/ 0 w 4822371"/>
              <a:gd name="connsiteY0" fmla="*/ 715244 h 3828558"/>
              <a:gd name="connsiteX1" fmla="*/ 1828800 w 4822371"/>
              <a:gd name="connsiteY1" fmla="*/ 18558 h 3828558"/>
              <a:gd name="connsiteX2" fmla="*/ 2950028 w 4822371"/>
              <a:gd name="connsiteY2" fmla="*/ 1379272 h 3828558"/>
              <a:gd name="connsiteX3" fmla="*/ 1110342 w 4822371"/>
              <a:gd name="connsiteY3" fmla="*/ 1738501 h 3828558"/>
              <a:gd name="connsiteX4" fmla="*/ 2721428 w 4822371"/>
              <a:gd name="connsiteY4" fmla="*/ 149187 h 3828558"/>
              <a:gd name="connsiteX5" fmla="*/ 4822371 w 4822371"/>
              <a:gd name="connsiteY5" fmla="*/ 3828558 h 3828558"/>
              <a:gd name="connsiteX6" fmla="*/ 4822371 w 4822371"/>
              <a:gd name="connsiteY6" fmla="*/ 3828558 h 382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22371" h="3828558">
                <a:moveTo>
                  <a:pt x="0" y="715244"/>
                </a:moveTo>
                <a:cubicBezTo>
                  <a:pt x="668564" y="311565"/>
                  <a:pt x="1337129" y="-92113"/>
                  <a:pt x="1828800" y="18558"/>
                </a:cubicBezTo>
                <a:cubicBezTo>
                  <a:pt x="2320471" y="129229"/>
                  <a:pt x="3069771" y="1092615"/>
                  <a:pt x="2950028" y="1379272"/>
                </a:cubicBezTo>
                <a:cubicBezTo>
                  <a:pt x="2830285" y="1665929"/>
                  <a:pt x="1148442" y="1943515"/>
                  <a:pt x="1110342" y="1738501"/>
                </a:cubicBezTo>
                <a:cubicBezTo>
                  <a:pt x="1072242" y="1533487"/>
                  <a:pt x="2102757" y="-199156"/>
                  <a:pt x="2721428" y="149187"/>
                </a:cubicBezTo>
                <a:cubicBezTo>
                  <a:pt x="3340099" y="497530"/>
                  <a:pt x="4822371" y="3828558"/>
                  <a:pt x="4822371" y="3828558"/>
                </a:cubicBezTo>
                <a:lnTo>
                  <a:pt x="4822371" y="3828558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EC1993-36B5-6E2F-C025-9BE81FADF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41A0A6-1102-0373-9D31-06D7826DF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EEB2FBA-90F1-F874-00EC-931968DDA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C181C7BA-599D-9471-544A-B300C2A8EF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00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1F1370-DEB3-B689-907C-AFBA3044D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62F1646-F7B9-6595-8A80-7E9E37211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2525">
            <a:off x="1981120" y="891318"/>
            <a:ext cx="5387582" cy="7183444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1C0D696-4AA5-13DF-2E36-220618B13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018" y="4503704"/>
            <a:ext cx="5116077" cy="328609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4800" b="1" dirty="0"/>
              <a:t>Подарят вам тепло и комфорт в ЛЮБУЮ ПОГОДУ!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07857A4E-9BD8-B8A9-439C-D58767116B46}"/>
              </a:ext>
            </a:extLst>
          </p:cNvPr>
          <p:cNvSpPr/>
          <p:nvPr/>
        </p:nvSpPr>
        <p:spPr>
          <a:xfrm>
            <a:off x="105710" y="4959011"/>
            <a:ext cx="4720932" cy="1798259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A42CB3-000E-7731-4462-3F111EC25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AD5F8F-9125-7547-3F72-24A3CF048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3D73301-7821-AB3C-631C-A61B98D88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0F3F8A54-1DFD-4F93-2EF7-7C3A138FB556}"/>
              </a:ext>
            </a:extLst>
          </p:cNvPr>
          <p:cNvSpPr/>
          <p:nvPr/>
        </p:nvSpPr>
        <p:spPr>
          <a:xfrm rot="10800000">
            <a:off x="8150134" y="456556"/>
            <a:ext cx="3666382" cy="2784648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37CCB931-A4EB-4274-5681-4778CBDEFB1D}"/>
              </a:ext>
            </a:extLst>
          </p:cNvPr>
          <p:cNvSpPr/>
          <p:nvPr/>
        </p:nvSpPr>
        <p:spPr>
          <a:xfrm rot="10800000">
            <a:off x="8620727" y="154418"/>
            <a:ext cx="3415862" cy="252248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DED6823-2925-BB39-C129-1AF47AC9DD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C13D0E22-88D0-76CC-63AD-2153D6145FCC}"/>
              </a:ext>
            </a:extLst>
          </p:cNvPr>
          <p:cNvSpPr/>
          <p:nvPr/>
        </p:nvSpPr>
        <p:spPr>
          <a:xfrm rot="7323596">
            <a:off x="112586" y="2582287"/>
            <a:ext cx="1419169" cy="5345965"/>
          </a:xfrm>
          <a:custGeom>
            <a:avLst/>
            <a:gdLst>
              <a:gd name="connsiteX0" fmla="*/ 0 w 1419169"/>
              <a:gd name="connsiteY0" fmla="*/ 4333594 h 5345965"/>
              <a:gd name="connsiteX1" fmla="*/ 1415143 w 1419169"/>
              <a:gd name="connsiteY1" fmla="*/ 719537 h 5345965"/>
              <a:gd name="connsiteX2" fmla="*/ 457200 w 1419169"/>
              <a:gd name="connsiteY2" fmla="*/ 414737 h 5345965"/>
              <a:gd name="connsiteX3" fmla="*/ 1393371 w 1419169"/>
              <a:gd name="connsiteY3" fmla="*/ 5345965 h 534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169" h="5345965">
                <a:moveTo>
                  <a:pt x="0" y="4333594"/>
                </a:moveTo>
                <a:cubicBezTo>
                  <a:pt x="669471" y="2853137"/>
                  <a:pt x="1338943" y="1372680"/>
                  <a:pt x="1415143" y="719537"/>
                </a:cubicBezTo>
                <a:cubicBezTo>
                  <a:pt x="1491343" y="66394"/>
                  <a:pt x="460829" y="-356334"/>
                  <a:pt x="457200" y="414737"/>
                </a:cubicBezTo>
                <a:cubicBezTo>
                  <a:pt x="453571" y="1185808"/>
                  <a:pt x="923471" y="3265886"/>
                  <a:pt x="1393371" y="534596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BC41CD3-BCDF-DFFC-E357-1C969539FB4B}"/>
              </a:ext>
            </a:extLst>
          </p:cNvPr>
          <p:cNvSpPr/>
          <p:nvPr/>
        </p:nvSpPr>
        <p:spPr>
          <a:xfrm rot="16677990">
            <a:off x="8011032" y="410759"/>
            <a:ext cx="5116285" cy="4169229"/>
          </a:xfrm>
          <a:custGeom>
            <a:avLst/>
            <a:gdLst>
              <a:gd name="connsiteX0" fmla="*/ 5116285 w 5116285"/>
              <a:gd name="connsiteY0" fmla="*/ 0 h 4169229"/>
              <a:gd name="connsiteX1" fmla="*/ 3287485 w 5116285"/>
              <a:gd name="connsiteY1" fmla="*/ 381000 h 4169229"/>
              <a:gd name="connsiteX2" fmla="*/ 3690257 w 5116285"/>
              <a:gd name="connsiteY2" fmla="*/ 2286000 h 4169229"/>
              <a:gd name="connsiteX3" fmla="*/ 4430485 w 5116285"/>
              <a:gd name="connsiteY3" fmla="*/ 1360714 h 4169229"/>
              <a:gd name="connsiteX4" fmla="*/ 0 w 5116285"/>
              <a:gd name="connsiteY4" fmla="*/ 4169229 h 416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6285" h="4169229">
                <a:moveTo>
                  <a:pt x="5116285" y="0"/>
                </a:moveTo>
                <a:cubicBezTo>
                  <a:pt x="4320720" y="0"/>
                  <a:pt x="3525156" y="0"/>
                  <a:pt x="3287485" y="381000"/>
                </a:cubicBezTo>
                <a:cubicBezTo>
                  <a:pt x="3049814" y="762000"/>
                  <a:pt x="3499757" y="2122714"/>
                  <a:pt x="3690257" y="2286000"/>
                </a:cubicBezTo>
                <a:cubicBezTo>
                  <a:pt x="3880757" y="2449286"/>
                  <a:pt x="5045528" y="1046843"/>
                  <a:pt x="4430485" y="1360714"/>
                </a:cubicBezTo>
                <a:cubicBezTo>
                  <a:pt x="3815442" y="1674586"/>
                  <a:pt x="1907721" y="2921907"/>
                  <a:pt x="0" y="416922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F47EB5-31BF-3E53-4FAD-D6EF7448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484" y="934404"/>
            <a:ext cx="8511616" cy="1325563"/>
          </a:xfrm>
        </p:spPr>
        <p:txBody>
          <a:bodyPr>
            <a:no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Наше решение – Стельки с подогревом Т&amp;К! </a:t>
            </a:r>
            <a:br>
              <a:rPr lang="ru-RU" sz="4800" dirty="0">
                <a:latin typeface="Arial Black" panose="020B0A04020102020204" pitchFamily="34" charset="0"/>
              </a:rPr>
            </a:br>
            <a:r>
              <a:rPr lang="ru-RU" sz="4800" dirty="0">
                <a:latin typeface="Arial Black" panose="020B0A04020102020204" pitchFamily="34" charset="0"/>
              </a:rPr>
              <a:t>		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DF7CF5B-FA3C-3DE0-546E-BD581C291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7103">
            <a:off x="887667" y="-550782"/>
            <a:ext cx="5387582" cy="718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3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9213059F-3AFE-2F62-B032-2BE9D1C05860}"/>
              </a:ext>
            </a:extLst>
          </p:cNvPr>
          <p:cNvSpPr/>
          <p:nvPr/>
        </p:nvSpPr>
        <p:spPr>
          <a:xfrm flipH="1">
            <a:off x="10461171" y="4272642"/>
            <a:ext cx="1611086" cy="248194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:a16="http://schemas.microsoft.com/office/drawing/2014/main" id="{02359373-C5BD-63B4-30E4-89CD9658D5B2}"/>
              </a:ext>
            </a:extLst>
          </p:cNvPr>
          <p:cNvSpPr/>
          <p:nvPr/>
        </p:nvSpPr>
        <p:spPr>
          <a:xfrm rot="5400000" flipH="1">
            <a:off x="958077" y="4463036"/>
            <a:ext cx="1415142" cy="3079888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86B1D22C-B17A-1ABC-CAE5-3218BD1BC829}"/>
              </a:ext>
            </a:extLst>
          </p:cNvPr>
          <p:cNvSpPr/>
          <p:nvPr/>
        </p:nvSpPr>
        <p:spPr>
          <a:xfrm rot="5400000">
            <a:off x="-2545663" y="1594757"/>
            <a:ext cx="7151914" cy="4169229"/>
          </a:xfrm>
          <a:custGeom>
            <a:avLst/>
            <a:gdLst>
              <a:gd name="connsiteX0" fmla="*/ 7151914 w 7151914"/>
              <a:gd name="connsiteY0" fmla="*/ 0 h 4169229"/>
              <a:gd name="connsiteX1" fmla="*/ 5094514 w 7151914"/>
              <a:gd name="connsiteY1" fmla="*/ 489857 h 4169229"/>
              <a:gd name="connsiteX2" fmla="*/ 4191000 w 7151914"/>
              <a:gd name="connsiteY2" fmla="*/ 2188029 h 4169229"/>
              <a:gd name="connsiteX3" fmla="*/ 5867400 w 7151914"/>
              <a:gd name="connsiteY3" fmla="*/ 2438400 h 4169229"/>
              <a:gd name="connsiteX4" fmla="*/ 3842657 w 7151914"/>
              <a:gd name="connsiteY4" fmla="*/ 1360715 h 4169229"/>
              <a:gd name="connsiteX5" fmla="*/ 0 w 7151914"/>
              <a:gd name="connsiteY5" fmla="*/ 4169229 h 4169229"/>
              <a:gd name="connsiteX6" fmla="*/ 0 w 7151914"/>
              <a:gd name="connsiteY6" fmla="*/ 4169229 h 4169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1914" h="4169229">
                <a:moveTo>
                  <a:pt x="7151914" y="0"/>
                </a:moveTo>
                <a:cubicBezTo>
                  <a:pt x="6369957" y="62593"/>
                  <a:pt x="5588000" y="125186"/>
                  <a:pt x="5094514" y="489857"/>
                </a:cubicBezTo>
                <a:cubicBezTo>
                  <a:pt x="4601028" y="854528"/>
                  <a:pt x="4062186" y="1863272"/>
                  <a:pt x="4191000" y="2188029"/>
                </a:cubicBezTo>
                <a:cubicBezTo>
                  <a:pt x="4319814" y="2512786"/>
                  <a:pt x="5925457" y="2576286"/>
                  <a:pt x="5867400" y="2438400"/>
                </a:cubicBezTo>
                <a:cubicBezTo>
                  <a:pt x="5809343" y="2300514"/>
                  <a:pt x="4820557" y="1072244"/>
                  <a:pt x="3842657" y="1360715"/>
                </a:cubicBezTo>
                <a:cubicBezTo>
                  <a:pt x="2864757" y="1649186"/>
                  <a:pt x="0" y="4169229"/>
                  <a:pt x="0" y="4169229"/>
                </a:cubicBezTo>
                <a:lnTo>
                  <a:pt x="0" y="4169229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ый треугольник 21">
            <a:extLst>
              <a:ext uri="{FF2B5EF4-FFF2-40B4-BE49-F238E27FC236}">
                <a16:creationId xmlns:a16="http://schemas.microsoft.com/office/drawing/2014/main" id="{6EA66AE4-2EF7-2C8A-1007-24A5F48C055F}"/>
              </a:ext>
            </a:extLst>
          </p:cNvPr>
          <p:cNvSpPr/>
          <p:nvPr/>
        </p:nvSpPr>
        <p:spPr>
          <a:xfrm rot="16200000" flipH="1">
            <a:off x="10523722" y="-220476"/>
            <a:ext cx="1192074" cy="1904998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2ACC5B27-6FCD-7FB5-CBC9-03A5BF8BDB46}"/>
              </a:ext>
            </a:extLst>
          </p:cNvPr>
          <p:cNvSpPr/>
          <p:nvPr/>
        </p:nvSpPr>
        <p:spPr>
          <a:xfrm rot="1801715">
            <a:off x="9645052" y="200513"/>
            <a:ext cx="3308497" cy="1937657"/>
          </a:xfrm>
          <a:custGeom>
            <a:avLst/>
            <a:gdLst>
              <a:gd name="connsiteX0" fmla="*/ 325812 w 3308497"/>
              <a:gd name="connsiteY0" fmla="*/ 0 h 1937657"/>
              <a:gd name="connsiteX1" fmla="*/ 151640 w 3308497"/>
              <a:gd name="connsiteY1" fmla="*/ 729343 h 1937657"/>
              <a:gd name="connsiteX2" fmla="*/ 2241697 w 3308497"/>
              <a:gd name="connsiteY2" fmla="*/ 609600 h 1937657"/>
              <a:gd name="connsiteX3" fmla="*/ 1893354 w 3308497"/>
              <a:gd name="connsiteY3" fmla="*/ 370115 h 1937657"/>
              <a:gd name="connsiteX4" fmla="*/ 3308497 w 3308497"/>
              <a:gd name="connsiteY4" fmla="*/ 1937657 h 1937657"/>
              <a:gd name="connsiteX5" fmla="*/ 3308497 w 3308497"/>
              <a:gd name="connsiteY5" fmla="*/ 1937657 h 193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08497" h="1937657">
                <a:moveTo>
                  <a:pt x="325812" y="0"/>
                </a:moveTo>
                <a:cubicBezTo>
                  <a:pt x="79069" y="313871"/>
                  <a:pt x="-167674" y="627743"/>
                  <a:pt x="151640" y="729343"/>
                </a:cubicBezTo>
                <a:cubicBezTo>
                  <a:pt x="470954" y="830943"/>
                  <a:pt x="1951411" y="669471"/>
                  <a:pt x="2241697" y="609600"/>
                </a:cubicBezTo>
                <a:cubicBezTo>
                  <a:pt x="2531983" y="549729"/>
                  <a:pt x="1715554" y="148772"/>
                  <a:pt x="1893354" y="370115"/>
                </a:cubicBezTo>
                <a:cubicBezTo>
                  <a:pt x="2071154" y="591458"/>
                  <a:pt x="3308497" y="1937657"/>
                  <a:pt x="3308497" y="1937657"/>
                </a:cubicBezTo>
                <a:lnTo>
                  <a:pt x="3308497" y="1937657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6AEE8B-E264-1E36-E929-3C4142AF8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3" y="5955255"/>
            <a:ext cx="997554" cy="7993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383FE0-7D5E-058F-23B0-CF6998A995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914" y="6002987"/>
            <a:ext cx="624516" cy="7515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F641B30-A550-E89C-DDBE-B519640FF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47" y="6108089"/>
            <a:ext cx="1374707" cy="5265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BEE13E-BD2C-5374-84EC-131C421EA0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F8D939A-2028-CFC4-D0E0-F34E5C5D94D9}"/>
              </a:ext>
            </a:extLst>
          </p:cNvPr>
          <p:cNvSpPr/>
          <p:nvPr/>
        </p:nvSpPr>
        <p:spPr>
          <a:xfrm>
            <a:off x="829485" y="1486474"/>
            <a:ext cx="2376107" cy="226903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Зарядить стельки (доступна проводная и беспроводная зарядки)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7D1F73A-2CDC-B15A-91EA-63E233D8B469}"/>
              </a:ext>
            </a:extLst>
          </p:cNvPr>
          <p:cNvSpPr/>
          <p:nvPr/>
        </p:nvSpPr>
        <p:spPr>
          <a:xfrm>
            <a:off x="3584104" y="1488845"/>
            <a:ext cx="2376107" cy="226128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Активировать стельки нажатием встроенной кнопки и вставить их в обувь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35836CF-A8DE-6BCD-434D-1F37E86F878C}"/>
              </a:ext>
            </a:extLst>
          </p:cNvPr>
          <p:cNvSpPr/>
          <p:nvPr/>
        </p:nvSpPr>
        <p:spPr>
          <a:xfrm>
            <a:off x="6335419" y="1504834"/>
            <a:ext cx="2376107" cy="22452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Подключиться к стелькам по Bluetooth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1CF80E0-A926-C721-DCC1-1BCB1C6D9CCE}"/>
              </a:ext>
            </a:extLst>
          </p:cNvPr>
          <p:cNvSpPr/>
          <p:nvPr/>
        </p:nvSpPr>
        <p:spPr>
          <a:xfrm>
            <a:off x="9086734" y="1504834"/>
            <a:ext cx="2376107" cy="22452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Настроить нужную температуру/выбрать режим работы в приложении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D4E338C-7685-2AA0-81A1-D1C91C2FA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116" y="3652607"/>
            <a:ext cx="1422725" cy="14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8B458D93-F219-F6F9-D2F1-5655C81BC248}"/>
              </a:ext>
            </a:extLst>
          </p:cNvPr>
          <p:cNvSpPr/>
          <p:nvPr/>
        </p:nvSpPr>
        <p:spPr>
          <a:xfrm rot="5400000">
            <a:off x="1126886" y="3513382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ый треугольник 11">
            <a:extLst>
              <a:ext uri="{FF2B5EF4-FFF2-40B4-BE49-F238E27FC236}">
                <a16:creationId xmlns:a16="http://schemas.microsoft.com/office/drawing/2014/main" id="{3A4AC72C-3AEE-B6D0-FED3-8631B286A0E0}"/>
              </a:ext>
            </a:extLst>
          </p:cNvPr>
          <p:cNvSpPr/>
          <p:nvPr/>
        </p:nvSpPr>
        <p:spPr>
          <a:xfrm rot="16200000">
            <a:off x="2350209" y="4762684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Изображение выглядит как чехол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2C5C332-7A16-4777-E842-7F35C538C0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4581" y="3621328"/>
            <a:ext cx="1422725" cy="1373146"/>
          </a:xfrm>
          <a:prstGeom prst="rect">
            <a:avLst/>
          </a:prstGeom>
        </p:spPr>
      </p:pic>
      <p:sp>
        <p:nvSpPr>
          <p:cNvPr id="27" name="Прямоугольный треугольник 26">
            <a:extLst>
              <a:ext uri="{FF2B5EF4-FFF2-40B4-BE49-F238E27FC236}">
                <a16:creationId xmlns:a16="http://schemas.microsoft.com/office/drawing/2014/main" id="{BFFC3325-7B3C-F41E-D0ED-EF8331BE47FF}"/>
              </a:ext>
            </a:extLst>
          </p:cNvPr>
          <p:cNvSpPr/>
          <p:nvPr/>
        </p:nvSpPr>
        <p:spPr>
          <a:xfrm>
            <a:off x="4013898" y="4592932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ый треугольник 27">
            <a:extLst>
              <a:ext uri="{FF2B5EF4-FFF2-40B4-BE49-F238E27FC236}">
                <a16:creationId xmlns:a16="http://schemas.microsoft.com/office/drawing/2014/main" id="{7F3DDB91-C026-FDD4-A18A-6264CD54B043}"/>
              </a:ext>
            </a:extLst>
          </p:cNvPr>
          <p:cNvSpPr/>
          <p:nvPr/>
        </p:nvSpPr>
        <p:spPr>
          <a:xfrm rot="10800000">
            <a:off x="5196750" y="3487942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1F873B0-C101-F36D-3EF7-1615B4948C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0514" y="3600329"/>
            <a:ext cx="1415143" cy="1415143"/>
          </a:xfrm>
          <a:prstGeom prst="rect">
            <a:avLst/>
          </a:prstGeom>
        </p:spPr>
      </p:pic>
      <p:sp>
        <p:nvSpPr>
          <p:cNvPr id="30" name="Прямоугольный треугольник 29">
            <a:extLst>
              <a:ext uri="{FF2B5EF4-FFF2-40B4-BE49-F238E27FC236}">
                <a16:creationId xmlns:a16="http://schemas.microsoft.com/office/drawing/2014/main" id="{8330B7DE-DAF0-6DE8-75A0-A9BD2826724C}"/>
              </a:ext>
            </a:extLst>
          </p:cNvPr>
          <p:cNvSpPr/>
          <p:nvPr/>
        </p:nvSpPr>
        <p:spPr>
          <a:xfrm rot="5400000">
            <a:off x="6691908" y="3437044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Прямоугольный треугольник 30">
            <a:extLst>
              <a:ext uri="{FF2B5EF4-FFF2-40B4-BE49-F238E27FC236}">
                <a16:creationId xmlns:a16="http://schemas.microsoft.com/office/drawing/2014/main" id="{7415CB38-3BE4-8571-7B24-C48026340F91}"/>
              </a:ext>
            </a:extLst>
          </p:cNvPr>
          <p:cNvSpPr/>
          <p:nvPr/>
        </p:nvSpPr>
        <p:spPr>
          <a:xfrm rot="16200000">
            <a:off x="7915231" y="4686346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 descr="Изображение выглядит как текст, снимок экрана, Мобильный телефон, гадже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D851084-E798-3790-87FC-75DA91EA525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480" b="23223"/>
          <a:stretch>
            <a:fillRect/>
          </a:stretch>
        </p:blipFill>
        <p:spPr>
          <a:xfrm>
            <a:off x="9583996" y="3652607"/>
            <a:ext cx="1429357" cy="1415143"/>
          </a:xfrm>
          <a:prstGeom prst="rect">
            <a:avLst/>
          </a:prstGeom>
        </p:spPr>
      </p:pic>
      <p:sp>
        <p:nvSpPr>
          <p:cNvPr id="34" name="Прямоугольный треугольник 33">
            <a:extLst>
              <a:ext uri="{FF2B5EF4-FFF2-40B4-BE49-F238E27FC236}">
                <a16:creationId xmlns:a16="http://schemas.microsoft.com/office/drawing/2014/main" id="{5F78297E-411F-8CEB-7768-BBFB5621D401}"/>
              </a:ext>
            </a:extLst>
          </p:cNvPr>
          <p:cNvSpPr/>
          <p:nvPr/>
        </p:nvSpPr>
        <p:spPr>
          <a:xfrm>
            <a:off x="9445681" y="4702125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рямоугольный треугольник 34">
            <a:extLst>
              <a:ext uri="{FF2B5EF4-FFF2-40B4-BE49-F238E27FC236}">
                <a16:creationId xmlns:a16="http://schemas.microsoft.com/office/drawing/2014/main" id="{1CF23928-7562-2276-5144-AACADD13E522}"/>
              </a:ext>
            </a:extLst>
          </p:cNvPr>
          <p:cNvSpPr/>
          <p:nvPr/>
        </p:nvSpPr>
        <p:spPr>
          <a:xfrm rot="10800000">
            <a:off x="10693509" y="3565459"/>
            <a:ext cx="409621" cy="462887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AD9EC-1D13-815A-14CB-429B37BB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1" y="160153"/>
            <a:ext cx="10882336" cy="1325563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Arial Black" panose="020B0A04020102020204" pitchFamily="34" charset="0"/>
              </a:rPr>
              <a:t>КАК ПОЛЬЗОВАТЬСЯ СТЕЛЬКАМИ Т</a:t>
            </a:r>
            <a:r>
              <a:rPr lang="en-US" sz="4000" dirty="0">
                <a:latin typeface="Arial Black" panose="020B0A04020102020204" pitchFamily="34" charset="0"/>
              </a:rPr>
              <a:t>&amp;</a:t>
            </a:r>
            <a:r>
              <a:rPr lang="ru-RU" sz="4000" dirty="0">
                <a:latin typeface="Arial Black" panose="020B0A04020102020204" pitchFamily="34" charset="0"/>
              </a:rPr>
              <a:t>К?</a:t>
            </a:r>
          </a:p>
        </p:txBody>
      </p:sp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FD80F6C1-D2BF-6EA5-C8B4-9B0368145539}"/>
              </a:ext>
            </a:extLst>
          </p:cNvPr>
          <p:cNvSpPr/>
          <p:nvPr/>
        </p:nvSpPr>
        <p:spPr>
          <a:xfrm>
            <a:off x="3319672" y="5368018"/>
            <a:ext cx="5281077" cy="95441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Arial Black" panose="020B0A04020102020204" pitchFamily="34" charset="0"/>
              </a:rPr>
              <a:t>Все готово, удачной прогулки! </a:t>
            </a:r>
          </a:p>
        </p:txBody>
      </p:sp>
    </p:spTree>
    <p:extLst>
      <p:ext uri="{BB962C8B-B14F-4D97-AF65-F5344CB8AC3E}">
        <p14:creationId xmlns:p14="http://schemas.microsoft.com/office/powerpoint/2010/main" val="1422125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ый треугольник 22">
            <a:extLst>
              <a:ext uri="{FF2B5EF4-FFF2-40B4-BE49-F238E27FC236}">
                <a16:creationId xmlns:a16="http://schemas.microsoft.com/office/drawing/2014/main" id="{1ED1B68D-6EE9-9D5A-4F33-F07A97B1B2E4}"/>
              </a:ext>
            </a:extLst>
          </p:cNvPr>
          <p:cNvSpPr/>
          <p:nvPr/>
        </p:nvSpPr>
        <p:spPr>
          <a:xfrm rot="5400000">
            <a:off x="1143912" y="-826209"/>
            <a:ext cx="1217182" cy="3178435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2D1DC-E48F-383E-F77F-0F1A1EE92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3" y="-13451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АНАЛИЗ КОНКУРЕНТОВ</a:t>
            </a:r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23BD587A-B5F6-7BE6-6490-F73A2C2978D5}"/>
              </a:ext>
            </a:extLst>
          </p:cNvPr>
          <p:cNvSpPr/>
          <p:nvPr/>
        </p:nvSpPr>
        <p:spPr>
          <a:xfrm>
            <a:off x="105710" y="4572000"/>
            <a:ext cx="2787961" cy="218527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9FFC7E84-F99D-A33A-AA75-E4D9F1053359}"/>
              </a:ext>
            </a:extLst>
          </p:cNvPr>
          <p:cNvSpPr/>
          <p:nvPr/>
        </p:nvSpPr>
        <p:spPr>
          <a:xfrm>
            <a:off x="474234" y="4432404"/>
            <a:ext cx="2147662" cy="19708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1DFF9AEB-020B-1A56-3857-7E918EC31C93}"/>
              </a:ext>
            </a:extLst>
          </p:cNvPr>
          <p:cNvSpPr/>
          <p:nvPr/>
        </p:nvSpPr>
        <p:spPr>
          <a:xfrm rot="10800000">
            <a:off x="8375903" y="315129"/>
            <a:ext cx="3526971" cy="3218996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7C765F37-1931-DB51-FB2E-9C055F089E38}"/>
              </a:ext>
            </a:extLst>
          </p:cNvPr>
          <p:cNvSpPr/>
          <p:nvPr/>
        </p:nvSpPr>
        <p:spPr>
          <a:xfrm rot="10800000">
            <a:off x="9048093" y="111863"/>
            <a:ext cx="3015343" cy="241662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64759015-132D-0355-1C3F-F1ACA8115435}"/>
              </a:ext>
            </a:extLst>
          </p:cNvPr>
          <p:cNvSpPr/>
          <p:nvPr/>
        </p:nvSpPr>
        <p:spPr>
          <a:xfrm>
            <a:off x="8371114" y="3719739"/>
            <a:ext cx="4844557" cy="3625249"/>
          </a:xfrm>
          <a:custGeom>
            <a:avLst/>
            <a:gdLst>
              <a:gd name="connsiteX0" fmla="*/ 0 w 4844557"/>
              <a:gd name="connsiteY0" fmla="*/ 3625249 h 3625249"/>
              <a:gd name="connsiteX1" fmla="*/ 783772 w 4844557"/>
              <a:gd name="connsiteY1" fmla="*/ 1404563 h 3625249"/>
              <a:gd name="connsiteX2" fmla="*/ 2471058 w 4844557"/>
              <a:gd name="connsiteY2" fmla="*/ 1393678 h 3625249"/>
              <a:gd name="connsiteX3" fmla="*/ 2079172 w 4844557"/>
              <a:gd name="connsiteY3" fmla="*/ 2982992 h 3625249"/>
              <a:gd name="connsiteX4" fmla="*/ 2024743 w 4844557"/>
              <a:gd name="connsiteY4" fmla="*/ 261563 h 3625249"/>
              <a:gd name="connsiteX5" fmla="*/ 4593772 w 4844557"/>
              <a:gd name="connsiteY5" fmla="*/ 98278 h 3625249"/>
              <a:gd name="connsiteX6" fmla="*/ 4604658 w 4844557"/>
              <a:gd name="connsiteY6" fmla="*/ 174478 h 362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4557" h="3625249">
                <a:moveTo>
                  <a:pt x="0" y="3625249"/>
                </a:moveTo>
                <a:cubicBezTo>
                  <a:pt x="185964" y="2700870"/>
                  <a:pt x="371929" y="1776491"/>
                  <a:pt x="783772" y="1404563"/>
                </a:cubicBezTo>
                <a:cubicBezTo>
                  <a:pt x="1195615" y="1032635"/>
                  <a:pt x="2255158" y="1130606"/>
                  <a:pt x="2471058" y="1393678"/>
                </a:cubicBezTo>
                <a:cubicBezTo>
                  <a:pt x="2686958" y="1656749"/>
                  <a:pt x="2153558" y="3171678"/>
                  <a:pt x="2079172" y="2982992"/>
                </a:cubicBezTo>
                <a:cubicBezTo>
                  <a:pt x="2004786" y="2794306"/>
                  <a:pt x="1605643" y="742349"/>
                  <a:pt x="2024743" y="261563"/>
                </a:cubicBezTo>
                <a:cubicBezTo>
                  <a:pt x="2443843" y="-219223"/>
                  <a:pt x="4163786" y="112792"/>
                  <a:pt x="4593772" y="98278"/>
                </a:cubicBezTo>
                <a:cubicBezTo>
                  <a:pt x="5023758" y="83764"/>
                  <a:pt x="4814208" y="129121"/>
                  <a:pt x="4604658" y="174478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3EF41AEB-0D1B-27B8-9B56-7AB31707D5B4}"/>
              </a:ext>
            </a:extLst>
          </p:cNvPr>
          <p:cNvSpPr/>
          <p:nvPr/>
        </p:nvSpPr>
        <p:spPr>
          <a:xfrm>
            <a:off x="8146194" y="2726759"/>
            <a:ext cx="3767045" cy="378333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89875B25-FD41-8E39-F53C-C52BB59BE65F}"/>
              </a:ext>
            </a:extLst>
          </p:cNvPr>
          <p:cNvSpPr/>
          <p:nvPr/>
        </p:nvSpPr>
        <p:spPr>
          <a:xfrm rot="5400000">
            <a:off x="7943396" y="2535856"/>
            <a:ext cx="1169792" cy="123623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59269CA-0CBF-DEB8-C5E7-36DA75721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71952D-87F6-DBA1-2794-0381DF142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1A90C6-3F8F-CCC3-FE77-361C41B85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860FB65-B341-F182-5072-91DE3EDCC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C76481E-363D-42DE-4ADD-78FC59A581DE}"/>
              </a:ext>
            </a:extLst>
          </p:cNvPr>
          <p:cNvSpPr txBox="1"/>
          <p:nvPr/>
        </p:nvSpPr>
        <p:spPr>
          <a:xfrm>
            <a:off x="8528292" y="3143350"/>
            <a:ext cx="322219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Arial Black" panose="020B0A04020102020204" pitchFamily="34" charset="0"/>
              </a:rPr>
              <a:t>Обувь с встроенным подогревом «TANNAT»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Arial Black" panose="020B0A04020102020204" pitchFamily="34" charset="0"/>
              </a:rPr>
              <a:t>Стельки с подогревом «</a:t>
            </a:r>
            <a:r>
              <a:rPr lang="en-US" dirty="0">
                <a:latin typeface="Arial Black" panose="020B0A04020102020204" pitchFamily="34" charset="0"/>
              </a:rPr>
              <a:t>Winna»</a:t>
            </a:r>
            <a:endParaRPr lang="ru-RU" dirty="0">
              <a:latin typeface="Arial Black" panose="020B0A040201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Arial Black" panose="020B0A04020102020204" pitchFamily="34" charset="0"/>
              </a:rPr>
              <a:t>Терма стельки «</a:t>
            </a:r>
            <a:r>
              <a:rPr lang="en-US" dirty="0" err="1">
                <a:latin typeface="Arial Black" panose="020B0A04020102020204" pitchFamily="34" charset="0"/>
              </a:rPr>
              <a:t>MaRomir</a:t>
            </a:r>
            <a:r>
              <a:rPr lang="en-US" dirty="0">
                <a:latin typeface="Arial Black" panose="020B0A04020102020204" pitchFamily="34" charset="0"/>
              </a:rPr>
              <a:t>»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Arial Black" panose="020B0A04020102020204" pitchFamily="34" charset="0"/>
              </a:rPr>
              <a:t>Стельки с подогревом «AS Store»</a:t>
            </a:r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D73CC192-8188-A942-6A52-296A0EC6FBF3}"/>
              </a:ext>
            </a:extLst>
          </p:cNvPr>
          <p:cNvSpPr/>
          <p:nvPr/>
        </p:nvSpPr>
        <p:spPr>
          <a:xfrm rot="16200000">
            <a:off x="10828792" y="5450498"/>
            <a:ext cx="1169792" cy="123623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 descr="Изображение выглядит как человек, текст, гвоздь, палец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FE75208-1FA7-7BDE-3CE6-7830055C969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8071"/>
          <a:stretch>
            <a:fillRect/>
          </a:stretch>
        </p:blipFill>
        <p:spPr>
          <a:xfrm>
            <a:off x="1999786" y="951708"/>
            <a:ext cx="4653628" cy="5083539"/>
          </a:xfrm>
          <a:prstGeom prst="rect">
            <a:avLst/>
          </a:prstGeom>
        </p:spPr>
      </p:pic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id="{D6438024-885B-E59F-ADF6-4163D0910253}"/>
              </a:ext>
            </a:extLst>
          </p:cNvPr>
          <p:cNvSpPr/>
          <p:nvPr/>
        </p:nvSpPr>
        <p:spPr>
          <a:xfrm rot="10800000">
            <a:off x="5636011" y="822753"/>
            <a:ext cx="1169792" cy="123623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:a16="http://schemas.microsoft.com/office/drawing/2014/main" id="{7F863E65-6858-440B-89B5-EED230FEEA1C}"/>
              </a:ext>
            </a:extLst>
          </p:cNvPr>
          <p:cNvSpPr/>
          <p:nvPr/>
        </p:nvSpPr>
        <p:spPr>
          <a:xfrm rot="16200000">
            <a:off x="5656101" y="5046518"/>
            <a:ext cx="1169792" cy="123623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657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A327B0-6AA6-FE50-AF58-5CC8F99484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451" y="1124161"/>
            <a:ext cx="9785881" cy="748882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/>
              <a:t>Мы предлагаем:</a:t>
            </a:r>
          </a:p>
          <a:p>
            <a:pPr marL="0" indent="0">
              <a:buNone/>
            </a:pPr>
            <a:endParaRPr lang="ru-RU" sz="3600" b="1" dirty="0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id="{0ECC5AFC-5026-1E0D-8450-3F02CFD331C0}"/>
              </a:ext>
            </a:extLst>
          </p:cNvPr>
          <p:cNvSpPr/>
          <p:nvPr/>
        </p:nvSpPr>
        <p:spPr>
          <a:xfrm rot="10800000">
            <a:off x="10527997" y="116792"/>
            <a:ext cx="1485900" cy="30226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id="{021A5053-DB11-13C6-064D-EAC0F6D56711}"/>
              </a:ext>
            </a:extLst>
          </p:cNvPr>
          <p:cNvSpPr/>
          <p:nvPr/>
        </p:nvSpPr>
        <p:spPr>
          <a:xfrm rot="10800000">
            <a:off x="10390368" y="547480"/>
            <a:ext cx="1206500" cy="24765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014B609E-A187-29E0-19E2-6FC7FCF20F42}"/>
              </a:ext>
            </a:extLst>
          </p:cNvPr>
          <p:cNvSpPr/>
          <p:nvPr/>
        </p:nvSpPr>
        <p:spPr>
          <a:xfrm>
            <a:off x="177800" y="5067300"/>
            <a:ext cx="4241800" cy="16764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4D26EF71-4311-D06C-5A27-49EA900B9443}"/>
              </a:ext>
            </a:extLst>
          </p:cNvPr>
          <p:cNvSpPr/>
          <p:nvPr/>
        </p:nvSpPr>
        <p:spPr>
          <a:xfrm>
            <a:off x="1473200" y="5067300"/>
            <a:ext cx="3175000" cy="1244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92CA3853-567C-C362-BAD4-7BF4853D3D76}"/>
              </a:ext>
            </a:extLst>
          </p:cNvPr>
          <p:cNvSpPr/>
          <p:nvPr/>
        </p:nvSpPr>
        <p:spPr>
          <a:xfrm rot="20025765">
            <a:off x="6210300" y="3611775"/>
            <a:ext cx="7874000" cy="3289607"/>
          </a:xfrm>
          <a:custGeom>
            <a:avLst/>
            <a:gdLst>
              <a:gd name="connsiteX0" fmla="*/ 0 w 7874000"/>
              <a:gd name="connsiteY0" fmla="*/ 3289607 h 3289607"/>
              <a:gd name="connsiteX1" fmla="*/ 3543300 w 7874000"/>
              <a:gd name="connsiteY1" fmla="*/ 1829107 h 3289607"/>
              <a:gd name="connsiteX2" fmla="*/ 3403600 w 7874000"/>
              <a:gd name="connsiteY2" fmla="*/ 307 h 3289607"/>
              <a:gd name="connsiteX3" fmla="*/ 1790700 w 7874000"/>
              <a:gd name="connsiteY3" fmla="*/ 1968807 h 3289607"/>
              <a:gd name="connsiteX4" fmla="*/ 7874000 w 7874000"/>
              <a:gd name="connsiteY4" fmla="*/ 444807 h 3289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74000" h="3289607">
                <a:moveTo>
                  <a:pt x="0" y="3289607"/>
                </a:moveTo>
                <a:cubicBezTo>
                  <a:pt x="1488016" y="2833465"/>
                  <a:pt x="2976033" y="2377324"/>
                  <a:pt x="3543300" y="1829107"/>
                </a:cubicBezTo>
                <a:cubicBezTo>
                  <a:pt x="4110567" y="1280890"/>
                  <a:pt x="3695700" y="-22976"/>
                  <a:pt x="3403600" y="307"/>
                </a:cubicBezTo>
                <a:cubicBezTo>
                  <a:pt x="3111500" y="23590"/>
                  <a:pt x="1045633" y="1894724"/>
                  <a:pt x="1790700" y="1968807"/>
                </a:cubicBezTo>
                <a:cubicBezTo>
                  <a:pt x="2535767" y="2042890"/>
                  <a:pt x="5204883" y="1243848"/>
                  <a:pt x="7874000" y="444807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1A2800E-5ED2-FE4B-1724-53BAE0D4A422}"/>
              </a:ext>
            </a:extLst>
          </p:cNvPr>
          <p:cNvSpPr/>
          <p:nvPr/>
        </p:nvSpPr>
        <p:spPr>
          <a:xfrm rot="20182252">
            <a:off x="-494433" y="2565401"/>
            <a:ext cx="1753539" cy="4343400"/>
          </a:xfrm>
          <a:custGeom>
            <a:avLst/>
            <a:gdLst>
              <a:gd name="connsiteX0" fmla="*/ 431800 w 1753539"/>
              <a:gd name="connsiteY0" fmla="*/ 0 h 4343400"/>
              <a:gd name="connsiteX1" fmla="*/ 1003300 w 1753539"/>
              <a:gd name="connsiteY1" fmla="*/ 3822700 h 4343400"/>
              <a:gd name="connsiteX2" fmla="*/ 1727200 w 1753539"/>
              <a:gd name="connsiteY2" fmla="*/ 3314700 h 4343400"/>
              <a:gd name="connsiteX3" fmla="*/ 0 w 1753539"/>
              <a:gd name="connsiteY3" fmla="*/ 434340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3539" h="4343400">
                <a:moveTo>
                  <a:pt x="431800" y="0"/>
                </a:moveTo>
                <a:cubicBezTo>
                  <a:pt x="609600" y="1635125"/>
                  <a:pt x="787400" y="3270250"/>
                  <a:pt x="1003300" y="3822700"/>
                </a:cubicBezTo>
                <a:cubicBezTo>
                  <a:pt x="1219200" y="4375150"/>
                  <a:pt x="1894417" y="3227917"/>
                  <a:pt x="1727200" y="3314700"/>
                </a:cubicBezTo>
                <a:cubicBezTo>
                  <a:pt x="1559983" y="3401483"/>
                  <a:pt x="779991" y="3872441"/>
                  <a:pt x="0" y="4343400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D5CE76-76D6-4EBA-4822-BCCC59C9A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AF7095-DFF5-A0FD-C30D-4379EDAA9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346706D-6DFD-BBCB-EC92-3A570C3709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F052AA3-6791-A4BE-643B-2859FB6955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3AC9986A-D97A-67F0-3D3A-615938FE6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103" y="-13451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КОНКУРЕНТНЫЕ ПРЕИМУЩЕСТВА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40F06119-A534-1E7D-A692-027BD076F1B8}"/>
              </a:ext>
            </a:extLst>
          </p:cNvPr>
          <p:cNvSpPr/>
          <p:nvPr/>
        </p:nvSpPr>
        <p:spPr>
          <a:xfrm>
            <a:off x="1034094" y="1841879"/>
            <a:ext cx="9356274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Arial Black" panose="020B0A04020102020204" pitchFamily="34" charset="0"/>
              </a:rPr>
              <a:t>Удобство в регулировке температуры! 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260A529E-134F-29B4-0732-AE9291D8B74C}"/>
              </a:ext>
            </a:extLst>
          </p:cNvPr>
          <p:cNvSpPr/>
          <p:nvPr/>
        </p:nvSpPr>
        <p:spPr>
          <a:xfrm>
            <a:off x="1045451" y="2746746"/>
            <a:ext cx="9356274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Arial Black" panose="020B0A04020102020204" pitchFamily="34" charset="0"/>
              </a:rPr>
              <a:t>Безопасность и долговечность!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9AFF19A-1166-9B0D-6BC7-5AD43EB05949}"/>
              </a:ext>
            </a:extLst>
          </p:cNvPr>
          <p:cNvSpPr/>
          <p:nvPr/>
        </p:nvSpPr>
        <p:spPr>
          <a:xfrm>
            <a:off x="1045451" y="3648477"/>
            <a:ext cx="9356274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Arial Black" panose="020B0A04020102020204" pitchFamily="34" charset="0"/>
              </a:rPr>
              <a:t>Не требуют постоянной подзарядки (до 10 часов на средней температуре!)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CEB19D2-C040-E853-2976-528AC1B71C32}"/>
              </a:ext>
            </a:extLst>
          </p:cNvPr>
          <p:cNvSpPr/>
          <p:nvPr/>
        </p:nvSpPr>
        <p:spPr>
          <a:xfrm>
            <a:off x="1045451" y="4551902"/>
            <a:ext cx="9356274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Arial Black" panose="020B0A04020102020204" pitchFamily="34" charset="0"/>
              </a:rPr>
              <a:t>Нагрев по всей поверхности стопы!</a:t>
            </a:r>
          </a:p>
        </p:txBody>
      </p:sp>
    </p:spTree>
    <p:extLst>
      <p:ext uri="{BB962C8B-B14F-4D97-AF65-F5344CB8AC3E}">
        <p14:creationId xmlns:p14="http://schemas.microsoft.com/office/powerpoint/2010/main" val="3643650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ый треугольник 21">
            <a:extLst>
              <a:ext uri="{FF2B5EF4-FFF2-40B4-BE49-F238E27FC236}">
                <a16:creationId xmlns:a16="http://schemas.microsoft.com/office/drawing/2014/main" id="{D54564B1-FAE4-5814-5958-26A9416A906A}"/>
              </a:ext>
            </a:extLst>
          </p:cNvPr>
          <p:cNvSpPr/>
          <p:nvPr/>
        </p:nvSpPr>
        <p:spPr>
          <a:xfrm rot="5400000">
            <a:off x="1953596" y="-1506892"/>
            <a:ext cx="1219200" cy="4692526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A0D44-6160-3D98-68F6-520133D1E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869" y="-157445"/>
            <a:ext cx="11465285" cy="1325563"/>
          </a:xfrm>
        </p:spPr>
        <p:txBody>
          <a:bodyPr/>
          <a:lstStyle/>
          <a:p>
            <a:pPr algn="ctr"/>
            <a:r>
              <a:rPr lang="ru-RU" sz="5400" dirty="0">
                <a:latin typeface="Arial Black" panose="020B0A04020102020204" pitchFamily="34" charset="0"/>
              </a:rPr>
              <a:t>НАШ РЫНОК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id="{EB1D3417-D129-3A4B-455F-97A59DCA3190}"/>
              </a:ext>
            </a:extLst>
          </p:cNvPr>
          <p:cNvSpPr/>
          <p:nvPr/>
        </p:nvSpPr>
        <p:spPr>
          <a:xfrm rot="10800000">
            <a:off x="10831286" y="142423"/>
            <a:ext cx="1219200" cy="268287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FE2EAC21-9949-4119-5CC2-68E13CF63AFE}"/>
              </a:ext>
            </a:extLst>
          </p:cNvPr>
          <p:cNvSpPr/>
          <p:nvPr/>
        </p:nvSpPr>
        <p:spPr>
          <a:xfrm rot="10800000">
            <a:off x="10495189" y="519472"/>
            <a:ext cx="1005572" cy="172868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3745341B-4D28-B0E3-4827-3B6D39C067F1}"/>
              </a:ext>
            </a:extLst>
          </p:cNvPr>
          <p:cNvSpPr/>
          <p:nvPr/>
        </p:nvSpPr>
        <p:spPr>
          <a:xfrm>
            <a:off x="9020177" y="-294197"/>
            <a:ext cx="3763234" cy="3429000"/>
          </a:xfrm>
          <a:custGeom>
            <a:avLst/>
            <a:gdLst>
              <a:gd name="connsiteX0" fmla="*/ 845862 w 3763234"/>
              <a:gd name="connsiteY0" fmla="*/ 0 h 3429000"/>
              <a:gd name="connsiteX1" fmla="*/ 7662 w 3763234"/>
              <a:gd name="connsiteY1" fmla="*/ 1273629 h 3429000"/>
              <a:gd name="connsiteX2" fmla="*/ 1281291 w 3763234"/>
              <a:gd name="connsiteY2" fmla="*/ 2090057 h 3429000"/>
              <a:gd name="connsiteX3" fmla="*/ 2652891 w 3763234"/>
              <a:gd name="connsiteY3" fmla="*/ 1338943 h 3429000"/>
              <a:gd name="connsiteX4" fmla="*/ 2021520 w 3763234"/>
              <a:gd name="connsiteY4" fmla="*/ 740229 h 3429000"/>
              <a:gd name="connsiteX5" fmla="*/ 2663777 w 3763234"/>
              <a:gd name="connsiteY5" fmla="*/ 2732314 h 3429000"/>
              <a:gd name="connsiteX6" fmla="*/ 3763234 w 3763234"/>
              <a:gd name="connsiteY6" fmla="*/ 3429000 h 3429000"/>
              <a:gd name="connsiteX7" fmla="*/ 3763234 w 3763234"/>
              <a:gd name="connsiteY7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3234" h="3429000">
                <a:moveTo>
                  <a:pt x="845862" y="0"/>
                </a:moveTo>
                <a:cubicBezTo>
                  <a:pt x="390476" y="462643"/>
                  <a:pt x="-64910" y="925286"/>
                  <a:pt x="7662" y="1273629"/>
                </a:cubicBezTo>
                <a:cubicBezTo>
                  <a:pt x="80233" y="1621972"/>
                  <a:pt x="840420" y="2079171"/>
                  <a:pt x="1281291" y="2090057"/>
                </a:cubicBezTo>
                <a:cubicBezTo>
                  <a:pt x="1722162" y="2100943"/>
                  <a:pt x="2529520" y="1563914"/>
                  <a:pt x="2652891" y="1338943"/>
                </a:cubicBezTo>
                <a:cubicBezTo>
                  <a:pt x="2776263" y="1113972"/>
                  <a:pt x="2019706" y="508001"/>
                  <a:pt x="2021520" y="740229"/>
                </a:cubicBezTo>
                <a:cubicBezTo>
                  <a:pt x="2023334" y="972457"/>
                  <a:pt x="2373491" y="2284186"/>
                  <a:pt x="2663777" y="2732314"/>
                </a:cubicBezTo>
                <a:cubicBezTo>
                  <a:pt x="2954063" y="3180442"/>
                  <a:pt x="3763234" y="3429000"/>
                  <a:pt x="3763234" y="3429000"/>
                </a:cubicBezTo>
                <a:lnTo>
                  <a:pt x="3763234" y="342900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>
            <a:extLst>
              <a:ext uri="{FF2B5EF4-FFF2-40B4-BE49-F238E27FC236}">
                <a16:creationId xmlns:a16="http://schemas.microsoft.com/office/drawing/2014/main" id="{1F260C51-00EC-184C-DFF3-CC1D741DCC33}"/>
              </a:ext>
            </a:extLst>
          </p:cNvPr>
          <p:cNvSpPr/>
          <p:nvPr/>
        </p:nvSpPr>
        <p:spPr>
          <a:xfrm>
            <a:off x="141514" y="4135975"/>
            <a:ext cx="1109147" cy="26155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228BCA1B-7E36-D188-D4FB-D7C9545052C8}"/>
              </a:ext>
            </a:extLst>
          </p:cNvPr>
          <p:cNvSpPr/>
          <p:nvPr/>
        </p:nvSpPr>
        <p:spPr>
          <a:xfrm rot="7049951">
            <a:off x="-649712" y="2707054"/>
            <a:ext cx="1419169" cy="5345965"/>
          </a:xfrm>
          <a:custGeom>
            <a:avLst/>
            <a:gdLst>
              <a:gd name="connsiteX0" fmla="*/ 0 w 1419169"/>
              <a:gd name="connsiteY0" fmla="*/ 4333594 h 5345965"/>
              <a:gd name="connsiteX1" fmla="*/ 1415143 w 1419169"/>
              <a:gd name="connsiteY1" fmla="*/ 719537 h 5345965"/>
              <a:gd name="connsiteX2" fmla="*/ 457200 w 1419169"/>
              <a:gd name="connsiteY2" fmla="*/ 414737 h 5345965"/>
              <a:gd name="connsiteX3" fmla="*/ 1393371 w 1419169"/>
              <a:gd name="connsiteY3" fmla="*/ 5345965 h 534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169" h="5345965">
                <a:moveTo>
                  <a:pt x="0" y="4333594"/>
                </a:moveTo>
                <a:cubicBezTo>
                  <a:pt x="669471" y="2853137"/>
                  <a:pt x="1338943" y="1372680"/>
                  <a:pt x="1415143" y="719537"/>
                </a:cubicBezTo>
                <a:cubicBezTo>
                  <a:pt x="1491343" y="66394"/>
                  <a:pt x="460829" y="-356334"/>
                  <a:pt x="457200" y="414737"/>
                </a:cubicBezTo>
                <a:cubicBezTo>
                  <a:pt x="453571" y="1185808"/>
                  <a:pt x="923471" y="3265886"/>
                  <a:pt x="1393371" y="534596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09497C70-8D4B-4B01-3A13-1E5B78A0C441}"/>
              </a:ext>
            </a:extLst>
          </p:cNvPr>
          <p:cNvSpPr/>
          <p:nvPr/>
        </p:nvSpPr>
        <p:spPr>
          <a:xfrm rot="8742475">
            <a:off x="10145088" y="5655750"/>
            <a:ext cx="3347551" cy="2461143"/>
          </a:xfrm>
          <a:custGeom>
            <a:avLst/>
            <a:gdLst>
              <a:gd name="connsiteX0" fmla="*/ 0 w 3724201"/>
              <a:gd name="connsiteY0" fmla="*/ 1621971 h 2461143"/>
              <a:gd name="connsiteX1" fmla="*/ 1099457 w 3724201"/>
              <a:gd name="connsiteY1" fmla="*/ 2460171 h 2461143"/>
              <a:gd name="connsiteX2" fmla="*/ 2079171 w 3724201"/>
              <a:gd name="connsiteY2" fmla="*/ 1785257 h 2461143"/>
              <a:gd name="connsiteX3" fmla="*/ 1415142 w 3724201"/>
              <a:gd name="connsiteY3" fmla="*/ 1556657 h 2461143"/>
              <a:gd name="connsiteX4" fmla="*/ 2503714 w 3724201"/>
              <a:gd name="connsiteY4" fmla="*/ 2286000 h 2461143"/>
              <a:gd name="connsiteX5" fmla="*/ 3657600 w 3724201"/>
              <a:gd name="connsiteY5" fmla="*/ 1371600 h 2461143"/>
              <a:gd name="connsiteX6" fmla="*/ 3592285 w 3724201"/>
              <a:gd name="connsiteY6" fmla="*/ 0 h 2461143"/>
              <a:gd name="connsiteX7" fmla="*/ 3592285 w 3724201"/>
              <a:gd name="connsiteY7" fmla="*/ 0 h 2461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4201" h="2461143">
                <a:moveTo>
                  <a:pt x="0" y="1621971"/>
                </a:moveTo>
                <a:cubicBezTo>
                  <a:pt x="376464" y="2027464"/>
                  <a:pt x="752928" y="2432957"/>
                  <a:pt x="1099457" y="2460171"/>
                </a:cubicBezTo>
                <a:cubicBezTo>
                  <a:pt x="1445986" y="2487385"/>
                  <a:pt x="2026557" y="1935843"/>
                  <a:pt x="2079171" y="1785257"/>
                </a:cubicBezTo>
                <a:cubicBezTo>
                  <a:pt x="2131785" y="1634671"/>
                  <a:pt x="1344385" y="1473200"/>
                  <a:pt x="1415142" y="1556657"/>
                </a:cubicBezTo>
                <a:cubicBezTo>
                  <a:pt x="1485899" y="1640114"/>
                  <a:pt x="2129971" y="2316843"/>
                  <a:pt x="2503714" y="2286000"/>
                </a:cubicBezTo>
                <a:cubicBezTo>
                  <a:pt x="2877457" y="2255157"/>
                  <a:pt x="3476172" y="1752600"/>
                  <a:pt x="3657600" y="1371600"/>
                </a:cubicBezTo>
                <a:cubicBezTo>
                  <a:pt x="3839028" y="990600"/>
                  <a:pt x="3592285" y="0"/>
                  <a:pt x="3592285" y="0"/>
                </a:cubicBezTo>
                <a:lnTo>
                  <a:pt x="3592285" y="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B865B6-90B7-034C-6EEC-FA8D9FB30E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6645E7-C269-B358-9D54-0A2DFC699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E4F85C5-8859-8912-67FF-A867C75182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F0DED88-906A-08A9-DB9F-D6CADBA17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46CA92F-86E0-4026-1BB9-CE055F19D822}"/>
              </a:ext>
            </a:extLst>
          </p:cNvPr>
          <p:cNvSpPr/>
          <p:nvPr/>
        </p:nvSpPr>
        <p:spPr>
          <a:xfrm>
            <a:off x="2129742" y="1483860"/>
            <a:ext cx="2103766" cy="43497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EDB2B2D-021E-808A-112B-8FD5261741C2}"/>
              </a:ext>
            </a:extLst>
          </p:cNvPr>
          <p:cNvSpPr/>
          <p:nvPr/>
        </p:nvSpPr>
        <p:spPr>
          <a:xfrm>
            <a:off x="2129742" y="2440604"/>
            <a:ext cx="2103766" cy="3429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F2FB4358-A0A9-69EC-8522-0FB77053B938}"/>
              </a:ext>
            </a:extLst>
          </p:cNvPr>
          <p:cNvSpPr/>
          <p:nvPr/>
        </p:nvSpPr>
        <p:spPr>
          <a:xfrm>
            <a:off x="2131217" y="3217763"/>
            <a:ext cx="2103766" cy="26507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3946ACF-3D51-4943-220B-6827CF741909}"/>
              </a:ext>
            </a:extLst>
          </p:cNvPr>
          <p:cNvSpPr/>
          <p:nvPr/>
        </p:nvSpPr>
        <p:spPr>
          <a:xfrm>
            <a:off x="2129742" y="4043335"/>
            <a:ext cx="2103766" cy="1825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862638-FD0C-9BCF-FAAF-58742521AE20}"/>
              </a:ext>
            </a:extLst>
          </p:cNvPr>
          <p:cNvSpPr txBox="1"/>
          <p:nvPr/>
        </p:nvSpPr>
        <p:spPr>
          <a:xfrm>
            <a:off x="2775902" y="1647988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РАМ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01FBDD-90EB-D75F-AA7C-3F9C0C5C5686}"/>
              </a:ext>
            </a:extLst>
          </p:cNvPr>
          <p:cNvSpPr txBox="1"/>
          <p:nvPr/>
        </p:nvSpPr>
        <p:spPr>
          <a:xfrm>
            <a:off x="2522563" y="1963484"/>
            <a:ext cx="1318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40 МЛРД </a:t>
            </a:r>
            <a:r>
              <a:rPr lang="ru-RU" sz="1600" dirty="0" err="1"/>
              <a:t>руб</a:t>
            </a:r>
            <a:endParaRPr lang="ru-RU" sz="16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DEBD1C-B19B-3929-BCC4-228AD65E1EEB}"/>
              </a:ext>
            </a:extLst>
          </p:cNvPr>
          <p:cNvSpPr txBox="1"/>
          <p:nvPr/>
        </p:nvSpPr>
        <p:spPr>
          <a:xfrm>
            <a:off x="2775902" y="2537682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ТАМ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73FBA5-FB2C-E844-BE5C-14E122CCF105}"/>
              </a:ext>
            </a:extLst>
          </p:cNvPr>
          <p:cNvSpPr txBox="1"/>
          <p:nvPr/>
        </p:nvSpPr>
        <p:spPr>
          <a:xfrm>
            <a:off x="2522563" y="2801118"/>
            <a:ext cx="1473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20,6 МЛРД </a:t>
            </a:r>
            <a:r>
              <a:rPr lang="ru-RU" sz="1600" dirty="0" err="1"/>
              <a:t>руб</a:t>
            </a:r>
            <a:endParaRPr lang="ru-RU" sz="16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BA907AA-7809-FFD9-A444-DCFD21A7A383}"/>
              </a:ext>
            </a:extLst>
          </p:cNvPr>
          <p:cNvSpPr txBox="1"/>
          <p:nvPr/>
        </p:nvSpPr>
        <p:spPr>
          <a:xfrm>
            <a:off x="2444817" y="3687337"/>
            <a:ext cx="1473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10,3 МЛРД </a:t>
            </a:r>
            <a:r>
              <a:rPr lang="ru-RU" sz="1600" dirty="0" err="1"/>
              <a:t>руб</a:t>
            </a:r>
            <a:endParaRPr lang="ru-RU" sz="16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3C1632-B480-2727-2607-2E0716EDF324}"/>
              </a:ext>
            </a:extLst>
          </p:cNvPr>
          <p:cNvSpPr txBox="1"/>
          <p:nvPr/>
        </p:nvSpPr>
        <p:spPr>
          <a:xfrm>
            <a:off x="2423405" y="4514986"/>
            <a:ext cx="1481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206,3 МЛН </a:t>
            </a:r>
            <a:r>
              <a:rPr lang="ru-RU" sz="1600" dirty="0" err="1"/>
              <a:t>руб</a:t>
            </a:r>
            <a:endParaRPr lang="ru-RU" sz="1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3E74531-3620-E80B-7324-FBFA836F9082}"/>
              </a:ext>
            </a:extLst>
          </p:cNvPr>
          <p:cNvSpPr txBox="1"/>
          <p:nvPr/>
        </p:nvSpPr>
        <p:spPr>
          <a:xfrm>
            <a:off x="2758496" y="3266487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SA</a:t>
            </a:r>
            <a:r>
              <a:rPr lang="ru-RU" sz="2000" dirty="0">
                <a:latin typeface="Arial Black" panose="020B0A04020102020204" pitchFamily="34" charset="0"/>
              </a:rPr>
              <a:t>М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74A1804-7441-31A9-6C7A-1CAA218F87AE}"/>
              </a:ext>
            </a:extLst>
          </p:cNvPr>
          <p:cNvSpPr txBox="1"/>
          <p:nvPr/>
        </p:nvSpPr>
        <p:spPr>
          <a:xfrm>
            <a:off x="2758495" y="4124483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 Black" panose="020B0A04020102020204" pitchFamily="34" charset="0"/>
              </a:rPr>
              <a:t>SO</a:t>
            </a:r>
            <a:r>
              <a:rPr lang="ru-RU" sz="2000" dirty="0">
                <a:latin typeface="Arial Black" panose="020B0A04020102020204" pitchFamily="34" charset="0"/>
              </a:rPr>
              <a:t>М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F3E7AA5C-B4E1-0710-094A-9ADA7E91A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756" y="2747844"/>
            <a:ext cx="4763180" cy="317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Прямоугольный треугольник 46">
            <a:extLst>
              <a:ext uri="{FF2B5EF4-FFF2-40B4-BE49-F238E27FC236}">
                <a16:creationId xmlns:a16="http://schemas.microsoft.com/office/drawing/2014/main" id="{31D746BB-A174-974A-0ACE-6764493F9B1A}"/>
              </a:ext>
            </a:extLst>
          </p:cNvPr>
          <p:cNvSpPr/>
          <p:nvPr/>
        </p:nvSpPr>
        <p:spPr>
          <a:xfrm rot="5400000">
            <a:off x="5423829" y="2529244"/>
            <a:ext cx="1169792" cy="123623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A9C29E2B-6F06-14D0-C9EF-8FA6BB8377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9252280" y="4938142"/>
            <a:ext cx="1231499" cy="1170533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B883B8C9-FFAA-3633-A8ED-8645022C48B1}"/>
              </a:ext>
            </a:extLst>
          </p:cNvPr>
          <p:cNvSpPr txBox="1"/>
          <p:nvPr/>
        </p:nvSpPr>
        <p:spPr>
          <a:xfrm>
            <a:off x="7344653" y="4155104"/>
            <a:ext cx="13244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solidFill>
                  <a:schemeClr val="accent1"/>
                </a:solidFill>
                <a:latin typeface="Arial Black" panose="020B0A04020102020204" pitchFamily="34" charset="0"/>
              </a:rPr>
              <a:t>РФ</a:t>
            </a:r>
            <a:endParaRPr lang="ru-RU" sz="24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685B386-1E53-BF55-F429-1DEEB0C7D242}"/>
              </a:ext>
            </a:extLst>
          </p:cNvPr>
          <p:cNvSpPr txBox="1"/>
          <p:nvPr/>
        </p:nvSpPr>
        <p:spPr>
          <a:xfrm>
            <a:off x="5429447" y="1909282"/>
            <a:ext cx="5020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ГЕОГРАФИЧЕСКИЙ РЫНОК: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DB7378-E95B-6E12-7AAB-7AF885273878}"/>
              </a:ext>
            </a:extLst>
          </p:cNvPr>
          <p:cNvSpPr txBox="1"/>
          <p:nvPr/>
        </p:nvSpPr>
        <p:spPr>
          <a:xfrm>
            <a:off x="990797" y="1061361"/>
            <a:ext cx="42995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ФИНАНСОВЫЙ РЫНОК:</a:t>
            </a:r>
          </a:p>
        </p:txBody>
      </p:sp>
    </p:spTree>
    <p:extLst>
      <p:ext uri="{BB962C8B-B14F-4D97-AF65-F5344CB8AC3E}">
        <p14:creationId xmlns:p14="http://schemas.microsoft.com/office/powerpoint/2010/main" val="2317260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D6080E-B429-A7A3-8726-023268500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ый треугольник 24">
            <a:extLst>
              <a:ext uri="{FF2B5EF4-FFF2-40B4-BE49-F238E27FC236}">
                <a16:creationId xmlns:a16="http://schemas.microsoft.com/office/drawing/2014/main" id="{15F30650-6A6D-E2D3-E170-331C3F5ACDB8}"/>
              </a:ext>
            </a:extLst>
          </p:cNvPr>
          <p:cNvSpPr/>
          <p:nvPr/>
        </p:nvSpPr>
        <p:spPr>
          <a:xfrm>
            <a:off x="164855" y="3570778"/>
            <a:ext cx="4130570" cy="3153102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ый треугольник 25">
            <a:extLst>
              <a:ext uri="{FF2B5EF4-FFF2-40B4-BE49-F238E27FC236}">
                <a16:creationId xmlns:a16="http://schemas.microsoft.com/office/drawing/2014/main" id="{CD46DF7C-A428-D325-D5C8-66C31E11C500}"/>
              </a:ext>
            </a:extLst>
          </p:cNvPr>
          <p:cNvSpPr/>
          <p:nvPr/>
        </p:nvSpPr>
        <p:spPr>
          <a:xfrm>
            <a:off x="822170" y="3951807"/>
            <a:ext cx="3415862" cy="2522483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ый треугольник 26">
            <a:extLst>
              <a:ext uri="{FF2B5EF4-FFF2-40B4-BE49-F238E27FC236}">
                <a16:creationId xmlns:a16="http://schemas.microsoft.com/office/drawing/2014/main" id="{57610622-7F18-3741-E0D5-8C4D6D29EC43}"/>
              </a:ext>
            </a:extLst>
          </p:cNvPr>
          <p:cNvSpPr/>
          <p:nvPr/>
        </p:nvSpPr>
        <p:spPr>
          <a:xfrm rot="10800000">
            <a:off x="7832069" y="161104"/>
            <a:ext cx="4130570" cy="1874538"/>
          </a:xfrm>
          <a:prstGeom prst="rtTriangl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922CB-AB90-A838-CBD2-BEFFA793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7" y="-53715"/>
            <a:ext cx="12355286" cy="1325563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ЦЕЛЕВАЯ АУДИТОРИЯ</a:t>
            </a:r>
          </a:p>
        </p:txBody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1DF28526-D87B-5EAE-A8A0-1155B8DF4F7D}"/>
              </a:ext>
            </a:extLst>
          </p:cNvPr>
          <p:cNvSpPr/>
          <p:nvPr/>
        </p:nvSpPr>
        <p:spPr>
          <a:xfrm>
            <a:off x="8320744" y="4236242"/>
            <a:ext cx="4256314" cy="3450772"/>
          </a:xfrm>
          <a:custGeom>
            <a:avLst/>
            <a:gdLst>
              <a:gd name="connsiteX0" fmla="*/ 4256314 w 4256314"/>
              <a:gd name="connsiteY0" fmla="*/ 0 h 3450772"/>
              <a:gd name="connsiteX1" fmla="*/ 2667000 w 4256314"/>
              <a:gd name="connsiteY1" fmla="*/ 522515 h 3450772"/>
              <a:gd name="connsiteX2" fmla="*/ 2939142 w 4256314"/>
              <a:gd name="connsiteY2" fmla="*/ 2373086 h 3450772"/>
              <a:gd name="connsiteX3" fmla="*/ 3646714 w 4256314"/>
              <a:gd name="connsiteY3" fmla="*/ 1741715 h 3450772"/>
              <a:gd name="connsiteX4" fmla="*/ 1426028 w 4256314"/>
              <a:gd name="connsiteY4" fmla="*/ 2231572 h 3450772"/>
              <a:gd name="connsiteX5" fmla="*/ 0 w 4256314"/>
              <a:gd name="connsiteY5" fmla="*/ 3450772 h 3450772"/>
              <a:gd name="connsiteX6" fmla="*/ 0 w 4256314"/>
              <a:gd name="connsiteY6" fmla="*/ 3450772 h 3450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56314" h="3450772">
                <a:moveTo>
                  <a:pt x="4256314" y="0"/>
                </a:moveTo>
                <a:cubicBezTo>
                  <a:pt x="3571421" y="63500"/>
                  <a:pt x="2886529" y="127001"/>
                  <a:pt x="2667000" y="522515"/>
                </a:cubicBezTo>
                <a:cubicBezTo>
                  <a:pt x="2447471" y="918029"/>
                  <a:pt x="2775856" y="2169886"/>
                  <a:pt x="2939142" y="2373086"/>
                </a:cubicBezTo>
                <a:cubicBezTo>
                  <a:pt x="3102428" y="2576286"/>
                  <a:pt x="3898900" y="1765301"/>
                  <a:pt x="3646714" y="1741715"/>
                </a:cubicBezTo>
                <a:cubicBezTo>
                  <a:pt x="3394528" y="1718129"/>
                  <a:pt x="2033814" y="1946729"/>
                  <a:pt x="1426028" y="2231572"/>
                </a:cubicBezTo>
                <a:cubicBezTo>
                  <a:pt x="818242" y="2516415"/>
                  <a:pt x="0" y="3450772"/>
                  <a:pt x="0" y="3450772"/>
                </a:cubicBezTo>
                <a:lnTo>
                  <a:pt x="0" y="3450772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989B780A-F241-A50B-85D6-3B5778FAFC03}"/>
              </a:ext>
            </a:extLst>
          </p:cNvPr>
          <p:cNvSpPr/>
          <p:nvPr/>
        </p:nvSpPr>
        <p:spPr>
          <a:xfrm rot="7323596">
            <a:off x="112586" y="2582287"/>
            <a:ext cx="1419169" cy="5345965"/>
          </a:xfrm>
          <a:custGeom>
            <a:avLst/>
            <a:gdLst>
              <a:gd name="connsiteX0" fmla="*/ 0 w 1419169"/>
              <a:gd name="connsiteY0" fmla="*/ 4333594 h 5345965"/>
              <a:gd name="connsiteX1" fmla="*/ 1415143 w 1419169"/>
              <a:gd name="connsiteY1" fmla="*/ 719537 h 5345965"/>
              <a:gd name="connsiteX2" fmla="*/ 457200 w 1419169"/>
              <a:gd name="connsiteY2" fmla="*/ 414737 h 5345965"/>
              <a:gd name="connsiteX3" fmla="*/ 1393371 w 1419169"/>
              <a:gd name="connsiteY3" fmla="*/ 5345965 h 534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9169" h="5345965">
                <a:moveTo>
                  <a:pt x="0" y="4333594"/>
                </a:moveTo>
                <a:cubicBezTo>
                  <a:pt x="669471" y="2853137"/>
                  <a:pt x="1338943" y="1372680"/>
                  <a:pt x="1415143" y="719537"/>
                </a:cubicBezTo>
                <a:cubicBezTo>
                  <a:pt x="1491343" y="66394"/>
                  <a:pt x="460829" y="-356334"/>
                  <a:pt x="457200" y="414737"/>
                </a:cubicBezTo>
                <a:cubicBezTo>
                  <a:pt x="453571" y="1185808"/>
                  <a:pt x="923471" y="3265886"/>
                  <a:pt x="1393371" y="534596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8A355A73-E861-417B-94BE-9964E15C2644}"/>
              </a:ext>
            </a:extLst>
          </p:cNvPr>
          <p:cNvSpPr/>
          <p:nvPr/>
        </p:nvSpPr>
        <p:spPr>
          <a:xfrm rot="19489913">
            <a:off x="11247852" y="-371197"/>
            <a:ext cx="720383" cy="2939142"/>
          </a:xfrm>
          <a:custGeom>
            <a:avLst/>
            <a:gdLst>
              <a:gd name="connsiteX0" fmla="*/ 720383 w 720383"/>
              <a:gd name="connsiteY0" fmla="*/ 0 h 2939142"/>
              <a:gd name="connsiteX1" fmla="*/ 121669 w 720383"/>
              <a:gd name="connsiteY1" fmla="*/ 533400 h 2939142"/>
              <a:gd name="connsiteX2" fmla="*/ 252297 w 720383"/>
              <a:gd name="connsiteY2" fmla="*/ 1121228 h 2939142"/>
              <a:gd name="connsiteX3" fmla="*/ 448240 w 720383"/>
              <a:gd name="connsiteY3" fmla="*/ 772885 h 2939142"/>
              <a:gd name="connsiteX4" fmla="*/ 1926 w 720383"/>
              <a:gd name="connsiteY4" fmla="*/ 1175657 h 2939142"/>
              <a:gd name="connsiteX5" fmla="*/ 655069 w 720383"/>
              <a:gd name="connsiteY5" fmla="*/ 2939142 h 2939142"/>
              <a:gd name="connsiteX6" fmla="*/ 655069 w 720383"/>
              <a:gd name="connsiteY6" fmla="*/ 2939142 h 29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0383" h="2939142">
                <a:moveTo>
                  <a:pt x="720383" y="0"/>
                </a:moveTo>
                <a:cubicBezTo>
                  <a:pt x="460033" y="173264"/>
                  <a:pt x="199683" y="346529"/>
                  <a:pt x="121669" y="533400"/>
                </a:cubicBezTo>
                <a:cubicBezTo>
                  <a:pt x="43655" y="720271"/>
                  <a:pt x="197869" y="1081314"/>
                  <a:pt x="252297" y="1121228"/>
                </a:cubicBezTo>
                <a:cubicBezTo>
                  <a:pt x="306725" y="1161142"/>
                  <a:pt x="489968" y="763814"/>
                  <a:pt x="448240" y="772885"/>
                </a:cubicBezTo>
                <a:cubicBezTo>
                  <a:pt x="406512" y="781956"/>
                  <a:pt x="-32546" y="814614"/>
                  <a:pt x="1926" y="1175657"/>
                </a:cubicBezTo>
                <a:cubicBezTo>
                  <a:pt x="36397" y="1536700"/>
                  <a:pt x="655069" y="2939142"/>
                  <a:pt x="655069" y="2939142"/>
                </a:cubicBezTo>
                <a:lnTo>
                  <a:pt x="655069" y="2939142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FEB4B9F-0DA2-169A-5807-E88969022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59B48A5-9B4C-6D02-F562-27DA4FDFA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ED4866-84A7-D68A-A08B-FB6ED4F30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56B179DF-A20B-6E3C-6946-FC0F09BBC32A}"/>
              </a:ext>
            </a:extLst>
          </p:cNvPr>
          <p:cNvSpPr/>
          <p:nvPr/>
        </p:nvSpPr>
        <p:spPr>
          <a:xfrm>
            <a:off x="2349100" y="4796619"/>
            <a:ext cx="7757959" cy="71144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125B4F9-9129-C9C7-582F-FDCFFD132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00EF63B-B863-3BD5-D324-22780F926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2177" y="75839"/>
            <a:ext cx="1357276" cy="5371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53FA2AF7-03E0-25B7-6457-B2A2F8BA5CEB}"/>
              </a:ext>
            </a:extLst>
          </p:cNvPr>
          <p:cNvSpPr txBox="1"/>
          <p:nvPr/>
        </p:nvSpPr>
        <p:spPr>
          <a:xfrm>
            <a:off x="2088728" y="4854941"/>
            <a:ext cx="8278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Наши амбассадоры – блогеры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BB64F3D-6805-E3CD-0D2C-8C759620FA0C}"/>
              </a:ext>
            </a:extLst>
          </p:cNvPr>
          <p:cNvSpPr/>
          <p:nvPr/>
        </p:nvSpPr>
        <p:spPr>
          <a:xfrm>
            <a:off x="2481943" y="1564399"/>
            <a:ext cx="7757959" cy="71144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8008EB1-4E79-4628-4C2E-830C7DBE86AD}"/>
              </a:ext>
            </a:extLst>
          </p:cNvPr>
          <p:cNvCxnSpPr>
            <a:cxnSpLocks/>
          </p:cNvCxnSpPr>
          <p:nvPr/>
        </p:nvCxnSpPr>
        <p:spPr>
          <a:xfrm>
            <a:off x="6228080" y="985520"/>
            <a:ext cx="0" cy="375920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8C809D33-BFB5-910C-472C-EECD3D21A654}"/>
              </a:ext>
            </a:extLst>
          </p:cNvPr>
          <p:cNvSpPr/>
          <p:nvPr/>
        </p:nvSpPr>
        <p:spPr>
          <a:xfrm>
            <a:off x="6116320" y="1209025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9FDB56-B308-E1E0-3D63-494C60D0B212}"/>
              </a:ext>
            </a:extLst>
          </p:cNvPr>
          <p:cNvSpPr txBox="1"/>
          <p:nvPr/>
        </p:nvSpPr>
        <p:spPr>
          <a:xfrm>
            <a:off x="2750205" y="1553234"/>
            <a:ext cx="710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 Black" panose="020B0A04020102020204" pitchFamily="34" charset="0"/>
              </a:rPr>
              <a:t>Люди, находящиеся длительное время на улице в холодную погоду 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47A1B9D-EEE0-3A1C-F41C-823939405E8B}"/>
              </a:ext>
            </a:extLst>
          </p:cNvPr>
          <p:cNvCxnSpPr>
            <a:cxnSpLocks/>
          </p:cNvCxnSpPr>
          <p:nvPr/>
        </p:nvCxnSpPr>
        <p:spPr>
          <a:xfrm flipH="1">
            <a:off x="2915927" y="2361484"/>
            <a:ext cx="328015" cy="429495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0A510D0-57C9-4B2E-C416-BD96F0AB4C31}"/>
              </a:ext>
            </a:extLst>
          </p:cNvPr>
          <p:cNvSpPr/>
          <p:nvPr/>
        </p:nvSpPr>
        <p:spPr>
          <a:xfrm>
            <a:off x="1544868" y="3001261"/>
            <a:ext cx="2220877" cy="10636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216BAEC2-85AB-B09D-7D74-A78806A07DFA}"/>
              </a:ext>
            </a:extLst>
          </p:cNvPr>
          <p:cNvSpPr/>
          <p:nvPr/>
        </p:nvSpPr>
        <p:spPr>
          <a:xfrm rot="1500704">
            <a:off x="2804166" y="2686995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2F957E-A8FA-DAD3-A9BF-FB6C31441A19}"/>
              </a:ext>
            </a:extLst>
          </p:cNvPr>
          <p:cNvSpPr txBox="1"/>
          <p:nvPr/>
        </p:nvSpPr>
        <p:spPr>
          <a:xfrm>
            <a:off x="1528002" y="3046234"/>
            <a:ext cx="22344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Любители активного образа жизни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A75D861-EC6A-09CD-98C9-6BD7C2D7574B}"/>
              </a:ext>
            </a:extLst>
          </p:cNvPr>
          <p:cNvCxnSpPr>
            <a:cxnSpLocks/>
          </p:cNvCxnSpPr>
          <p:nvPr/>
        </p:nvCxnSpPr>
        <p:spPr>
          <a:xfrm flipH="1">
            <a:off x="5042986" y="2360819"/>
            <a:ext cx="328015" cy="429495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5C4FD192-BCD0-1D77-BBF9-F219F5604ECC}"/>
              </a:ext>
            </a:extLst>
          </p:cNvPr>
          <p:cNvSpPr/>
          <p:nvPr/>
        </p:nvSpPr>
        <p:spPr>
          <a:xfrm rot="1500704">
            <a:off x="4931225" y="2686330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F0E5B7AD-1BC9-5FAD-6AD7-D977BE968EAF}"/>
              </a:ext>
            </a:extLst>
          </p:cNvPr>
          <p:cNvSpPr/>
          <p:nvPr/>
        </p:nvSpPr>
        <p:spPr>
          <a:xfrm>
            <a:off x="3862593" y="3001261"/>
            <a:ext cx="2220877" cy="10636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5FD81705-628F-6D8D-9C5C-12003082BE7D}"/>
              </a:ext>
            </a:extLst>
          </p:cNvPr>
          <p:cNvSpPr/>
          <p:nvPr/>
        </p:nvSpPr>
        <p:spPr>
          <a:xfrm>
            <a:off x="6180318" y="3001261"/>
            <a:ext cx="2220877" cy="10636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E926798F-9604-D5DC-B567-6BF2F923871E}"/>
              </a:ext>
            </a:extLst>
          </p:cNvPr>
          <p:cNvSpPr/>
          <p:nvPr/>
        </p:nvSpPr>
        <p:spPr>
          <a:xfrm>
            <a:off x="8501300" y="2971939"/>
            <a:ext cx="2220877" cy="10636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2F51B83B-866B-D3B9-B969-464FD62652D8}"/>
              </a:ext>
            </a:extLst>
          </p:cNvPr>
          <p:cNvCxnSpPr>
            <a:cxnSpLocks/>
          </p:cNvCxnSpPr>
          <p:nvPr/>
        </p:nvCxnSpPr>
        <p:spPr>
          <a:xfrm rot="18146768" flipH="1">
            <a:off x="7025125" y="2374794"/>
            <a:ext cx="328015" cy="429495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: фигура 35">
            <a:extLst>
              <a:ext uri="{FF2B5EF4-FFF2-40B4-BE49-F238E27FC236}">
                <a16:creationId xmlns:a16="http://schemas.microsoft.com/office/drawing/2014/main" id="{83EE7D84-4024-9CBD-A0ED-79CB49817ECF}"/>
              </a:ext>
            </a:extLst>
          </p:cNvPr>
          <p:cNvSpPr/>
          <p:nvPr/>
        </p:nvSpPr>
        <p:spPr>
          <a:xfrm rot="19647472">
            <a:off x="7189870" y="2677555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52B8338-9176-AD66-0272-4E814272D0B4}"/>
              </a:ext>
            </a:extLst>
          </p:cNvPr>
          <p:cNvCxnSpPr>
            <a:cxnSpLocks/>
          </p:cNvCxnSpPr>
          <p:nvPr/>
        </p:nvCxnSpPr>
        <p:spPr>
          <a:xfrm rot="18146768" flipH="1">
            <a:off x="8999568" y="2357152"/>
            <a:ext cx="328015" cy="429495"/>
          </a:xfrm>
          <a:prstGeom prst="line">
            <a:avLst/>
          </a:prstGeom>
          <a:ln w="3492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олилиния: фигура 38">
            <a:extLst>
              <a:ext uri="{FF2B5EF4-FFF2-40B4-BE49-F238E27FC236}">
                <a16:creationId xmlns:a16="http://schemas.microsoft.com/office/drawing/2014/main" id="{F9B1D0AE-3AAA-00CA-81DA-7D22D2223FAC}"/>
              </a:ext>
            </a:extLst>
          </p:cNvPr>
          <p:cNvSpPr/>
          <p:nvPr/>
        </p:nvSpPr>
        <p:spPr>
          <a:xfrm rot="19647472">
            <a:off x="9164313" y="2659913"/>
            <a:ext cx="223520" cy="304829"/>
          </a:xfrm>
          <a:custGeom>
            <a:avLst/>
            <a:gdLst>
              <a:gd name="csX0" fmla="*/ 0 w 223520"/>
              <a:gd name="csY0" fmla="*/ 0 h 304829"/>
              <a:gd name="csX1" fmla="*/ 81280 w 223520"/>
              <a:gd name="csY1" fmla="*/ 304800 h 304829"/>
              <a:gd name="csX2" fmla="*/ 223520 w 223520"/>
              <a:gd name="csY2" fmla="*/ 20320 h 304829"/>
              <a:gd name="csX3" fmla="*/ 223520 w 223520"/>
              <a:gd name="csY3" fmla="*/ 20320 h 3048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23520" h="304829">
                <a:moveTo>
                  <a:pt x="0" y="0"/>
                </a:moveTo>
                <a:cubicBezTo>
                  <a:pt x="22013" y="150706"/>
                  <a:pt x="44027" y="301413"/>
                  <a:pt x="81280" y="304800"/>
                </a:cubicBezTo>
                <a:cubicBezTo>
                  <a:pt x="118533" y="308187"/>
                  <a:pt x="223520" y="20320"/>
                  <a:pt x="223520" y="20320"/>
                </a:cubicBezTo>
                <a:lnTo>
                  <a:pt x="223520" y="20320"/>
                </a:lnTo>
              </a:path>
            </a:pathLst>
          </a:custGeom>
          <a:noFill/>
          <a:ln w="349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17BDC19-27E9-44D2-ED2C-B44D1821C2D3}"/>
              </a:ext>
            </a:extLst>
          </p:cNvPr>
          <p:cNvSpPr txBox="1"/>
          <p:nvPr/>
        </p:nvSpPr>
        <p:spPr>
          <a:xfrm>
            <a:off x="3826621" y="3071441"/>
            <a:ext cx="22344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Те, кому долго добираться куда-то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DD0CF9D-B185-2CE6-6B4F-4F1DD6901494}"/>
              </a:ext>
            </a:extLst>
          </p:cNvPr>
          <p:cNvSpPr txBox="1"/>
          <p:nvPr/>
        </p:nvSpPr>
        <p:spPr>
          <a:xfrm>
            <a:off x="6173513" y="3319906"/>
            <a:ext cx="22344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Мамы с детьми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B3C51B-744C-4067-E250-65184A848B75}"/>
              </a:ext>
            </a:extLst>
          </p:cNvPr>
          <p:cNvSpPr txBox="1"/>
          <p:nvPr/>
        </p:nvSpPr>
        <p:spPr>
          <a:xfrm>
            <a:off x="8494495" y="3176383"/>
            <a:ext cx="2234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Владельцы собак</a:t>
            </a:r>
          </a:p>
        </p:txBody>
      </p: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8E5E2A7D-EC54-5D86-5114-DD04A73EDC3B}"/>
              </a:ext>
            </a:extLst>
          </p:cNvPr>
          <p:cNvSpPr/>
          <p:nvPr/>
        </p:nvSpPr>
        <p:spPr>
          <a:xfrm rot="9295672">
            <a:off x="-663131" y="-2299727"/>
            <a:ext cx="5761201" cy="3044485"/>
          </a:xfrm>
          <a:custGeom>
            <a:avLst/>
            <a:gdLst>
              <a:gd name="connsiteX0" fmla="*/ 2590800 w 4569865"/>
              <a:gd name="connsiteY0" fmla="*/ 2073509 h 2073509"/>
              <a:gd name="connsiteX1" fmla="*/ 4559300 w 4569865"/>
              <a:gd name="connsiteY1" fmla="*/ 917809 h 2073509"/>
              <a:gd name="connsiteX2" fmla="*/ 3302000 w 4569865"/>
              <a:gd name="connsiteY2" fmla="*/ 3409 h 2073509"/>
              <a:gd name="connsiteX3" fmla="*/ 1752600 w 4569865"/>
              <a:gd name="connsiteY3" fmla="*/ 1248009 h 2073509"/>
              <a:gd name="connsiteX4" fmla="*/ 571500 w 4569865"/>
              <a:gd name="connsiteY4" fmla="*/ 257409 h 2073509"/>
              <a:gd name="connsiteX5" fmla="*/ 2527300 w 4569865"/>
              <a:gd name="connsiteY5" fmla="*/ 1121009 h 2073509"/>
              <a:gd name="connsiteX6" fmla="*/ 0 w 4569865"/>
              <a:gd name="connsiteY6" fmla="*/ 1933809 h 207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9865" h="2073509">
                <a:moveTo>
                  <a:pt x="2590800" y="2073509"/>
                </a:moveTo>
                <a:cubicBezTo>
                  <a:pt x="3515783" y="1668167"/>
                  <a:pt x="4440767" y="1262826"/>
                  <a:pt x="4559300" y="917809"/>
                </a:cubicBezTo>
                <a:cubicBezTo>
                  <a:pt x="4677833" y="572792"/>
                  <a:pt x="3769783" y="-51624"/>
                  <a:pt x="3302000" y="3409"/>
                </a:cubicBezTo>
                <a:cubicBezTo>
                  <a:pt x="2834217" y="58442"/>
                  <a:pt x="2207683" y="1205676"/>
                  <a:pt x="1752600" y="1248009"/>
                </a:cubicBezTo>
                <a:cubicBezTo>
                  <a:pt x="1297517" y="1290342"/>
                  <a:pt x="442383" y="278576"/>
                  <a:pt x="571500" y="257409"/>
                </a:cubicBezTo>
                <a:cubicBezTo>
                  <a:pt x="700617" y="236242"/>
                  <a:pt x="2622550" y="841609"/>
                  <a:pt x="2527300" y="1121009"/>
                </a:cubicBezTo>
                <a:cubicBezTo>
                  <a:pt x="2432050" y="1400409"/>
                  <a:pt x="1216025" y="1667109"/>
                  <a:pt x="0" y="193380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48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7008B-38E7-45D1-9D30-740F141B1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5839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Arial Black" panose="020B0A04020102020204" pitchFamily="34" charset="0"/>
              </a:rPr>
              <a:t>БИЗНЕС-МОДЕЛЬ</a:t>
            </a:r>
          </a:p>
        </p:txBody>
      </p:sp>
      <p:sp>
        <p:nvSpPr>
          <p:cNvPr id="6" name="Прямоугольный треугольник 5">
            <a:extLst>
              <a:ext uri="{FF2B5EF4-FFF2-40B4-BE49-F238E27FC236}">
                <a16:creationId xmlns:a16="http://schemas.microsoft.com/office/drawing/2014/main" id="{F53E7045-1C30-000D-D3EC-C49B9A75EA88}"/>
              </a:ext>
            </a:extLst>
          </p:cNvPr>
          <p:cNvSpPr/>
          <p:nvPr/>
        </p:nvSpPr>
        <p:spPr>
          <a:xfrm flipH="1">
            <a:off x="9666515" y="2573308"/>
            <a:ext cx="2307772" cy="4027714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6988EC00-58A9-2D3C-C1CB-3F5E97DFF8DA}"/>
              </a:ext>
            </a:extLst>
          </p:cNvPr>
          <p:cNvSpPr/>
          <p:nvPr/>
        </p:nvSpPr>
        <p:spPr>
          <a:xfrm flipH="1">
            <a:off x="9666515" y="2253004"/>
            <a:ext cx="1915886" cy="3315864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38D8F856-1E3F-D572-290B-8F661424D340}"/>
              </a:ext>
            </a:extLst>
          </p:cNvPr>
          <p:cNvSpPr/>
          <p:nvPr/>
        </p:nvSpPr>
        <p:spPr>
          <a:xfrm rot="5400000" flipH="1">
            <a:off x="917702" y="3985147"/>
            <a:ext cx="1915886" cy="3315864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829EC6E9-B0DC-7FF9-F4A7-3219C3FEF51C}"/>
              </a:ext>
            </a:extLst>
          </p:cNvPr>
          <p:cNvSpPr/>
          <p:nvPr/>
        </p:nvSpPr>
        <p:spPr>
          <a:xfrm rot="5400000" flipH="1">
            <a:off x="1917487" y="4208152"/>
            <a:ext cx="1433711" cy="272143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D61CAC5-B918-BE73-A58A-C78255FDD045}"/>
              </a:ext>
            </a:extLst>
          </p:cNvPr>
          <p:cNvSpPr/>
          <p:nvPr/>
        </p:nvSpPr>
        <p:spPr>
          <a:xfrm>
            <a:off x="6683829" y="-348343"/>
            <a:ext cx="5397203" cy="7413172"/>
          </a:xfrm>
          <a:custGeom>
            <a:avLst/>
            <a:gdLst>
              <a:gd name="connsiteX0" fmla="*/ 4789714 w 5397203"/>
              <a:gd name="connsiteY0" fmla="*/ 0 h 7413172"/>
              <a:gd name="connsiteX1" fmla="*/ 4027714 w 5397203"/>
              <a:gd name="connsiteY1" fmla="*/ 1251857 h 7413172"/>
              <a:gd name="connsiteX2" fmla="*/ 5040085 w 5397203"/>
              <a:gd name="connsiteY2" fmla="*/ 2100943 h 7413172"/>
              <a:gd name="connsiteX3" fmla="*/ 5159828 w 5397203"/>
              <a:gd name="connsiteY3" fmla="*/ 1404257 h 7413172"/>
              <a:gd name="connsiteX4" fmla="*/ 3603171 w 5397203"/>
              <a:gd name="connsiteY4" fmla="*/ 4103914 h 7413172"/>
              <a:gd name="connsiteX5" fmla="*/ 4680857 w 5397203"/>
              <a:gd name="connsiteY5" fmla="*/ 6215743 h 7413172"/>
              <a:gd name="connsiteX6" fmla="*/ 5094514 w 5397203"/>
              <a:gd name="connsiteY6" fmla="*/ 4680857 h 7413172"/>
              <a:gd name="connsiteX7" fmla="*/ 0 w 5397203"/>
              <a:gd name="connsiteY7" fmla="*/ 7413172 h 7413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97203" h="7413172">
                <a:moveTo>
                  <a:pt x="4789714" y="0"/>
                </a:moveTo>
                <a:cubicBezTo>
                  <a:pt x="4387849" y="450850"/>
                  <a:pt x="3985985" y="901700"/>
                  <a:pt x="4027714" y="1251857"/>
                </a:cubicBezTo>
                <a:cubicBezTo>
                  <a:pt x="4069442" y="1602014"/>
                  <a:pt x="4851399" y="2075543"/>
                  <a:pt x="5040085" y="2100943"/>
                </a:cubicBezTo>
                <a:cubicBezTo>
                  <a:pt x="5228771" y="2126343"/>
                  <a:pt x="5399314" y="1070429"/>
                  <a:pt x="5159828" y="1404257"/>
                </a:cubicBezTo>
                <a:cubicBezTo>
                  <a:pt x="4920342" y="1738085"/>
                  <a:pt x="3682999" y="3302000"/>
                  <a:pt x="3603171" y="4103914"/>
                </a:cubicBezTo>
                <a:cubicBezTo>
                  <a:pt x="3523342" y="4905828"/>
                  <a:pt x="4432300" y="6119586"/>
                  <a:pt x="4680857" y="6215743"/>
                </a:cubicBezTo>
                <a:cubicBezTo>
                  <a:pt x="4929414" y="6311900"/>
                  <a:pt x="5874657" y="4481286"/>
                  <a:pt x="5094514" y="4680857"/>
                </a:cubicBezTo>
                <a:cubicBezTo>
                  <a:pt x="4314371" y="4880429"/>
                  <a:pt x="2157185" y="6146800"/>
                  <a:pt x="0" y="7413172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017ED37A-058B-643D-B87E-31071B44A258}"/>
              </a:ext>
            </a:extLst>
          </p:cNvPr>
          <p:cNvSpPr/>
          <p:nvPr/>
        </p:nvSpPr>
        <p:spPr>
          <a:xfrm>
            <a:off x="-65314" y="3592286"/>
            <a:ext cx="2133600" cy="3341914"/>
          </a:xfrm>
          <a:custGeom>
            <a:avLst/>
            <a:gdLst>
              <a:gd name="connsiteX0" fmla="*/ 0 w 2133600"/>
              <a:gd name="connsiteY0" fmla="*/ 0 h 3341914"/>
              <a:gd name="connsiteX1" fmla="*/ 674914 w 2133600"/>
              <a:gd name="connsiteY1" fmla="*/ 435428 h 3341914"/>
              <a:gd name="connsiteX2" fmla="*/ 805543 w 2133600"/>
              <a:gd name="connsiteY2" fmla="*/ 2133600 h 3341914"/>
              <a:gd name="connsiteX3" fmla="*/ 370114 w 2133600"/>
              <a:gd name="connsiteY3" fmla="*/ 1719943 h 3341914"/>
              <a:gd name="connsiteX4" fmla="*/ 1066800 w 2133600"/>
              <a:gd name="connsiteY4" fmla="*/ 1828800 h 3341914"/>
              <a:gd name="connsiteX5" fmla="*/ 2133600 w 2133600"/>
              <a:gd name="connsiteY5" fmla="*/ 3341914 h 3341914"/>
              <a:gd name="connsiteX6" fmla="*/ 2133600 w 2133600"/>
              <a:gd name="connsiteY6" fmla="*/ 3341914 h 3341914"/>
              <a:gd name="connsiteX7" fmla="*/ 2133600 w 2133600"/>
              <a:gd name="connsiteY7" fmla="*/ 3341914 h 3341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33600" h="3341914">
                <a:moveTo>
                  <a:pt x="0" y="0"/>
                </a:moveTo>
                <a:cubicBezTo>
                  <a:pt x="270328" y="39914"/>
                  <a:pt x="540657" y="79828"/>
                  <a:pt x="674914" y="435428"/>
                </a:cubicBezTo>
                <a:cubicBezTo>
                  <a:pt x="809171" y="791028"/>
                  <a:pt x="856343" y="1919514"/>
                  <a:pt x="805543" y="2133600"/>
                </a:cubicBezTo>
                <a:cubicBezTo>
                  <a:pt x="754743" y="2347686"/>
                  <a:pt x="326571" y="1770743"/>
                  <a:pt x="370114" y="1719943"/>
                </a:cubicBezTo>
                <a:cubicBezTo>
                  <a:pt x="413657" y="1669143"/>
                  <a:pt x="772886" y="1558472"/>
                  <a:pt x="1066800" y="1828800"/>
                </a:cubicBezTo>
                <a:cubicBezTo>
                  <a:pt x="1360714" y="2099128"/>
                  <a:pt x="2133600" y="3341914"/>
                  <a:pt x="2133600" y="3341914"/>
                </a:cubicBezTo>
                <a:lnTo>
                  <a:pt x="2133600" y="3341914"/>
                </a:lnTo>
                <a:lnTo>
                  <a:pt x="2133600" y="3341914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EE4EC5-6F86-F71F-E2C8-67D3B0F62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0" y="5957940"/>
            <a:ext cx="997554" cy="799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11D99D-C22C-A66D-6385-32DBD406F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81" y="6005672"/>
            <a:ext cx="624516" cy="7515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E5937AE-DDD3-43A1-D8F3-C2CB98626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014" y="6110774"/>
            <a:ext cx="1374707" cy="52654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B3582BF-2941-09CD-F8F1-08BF6DF9B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5112" y="154418"/>
            <a:ext cx="1127527" cy="35007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282C451-E229-CF69-4654-9B3005072E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22177" y="75839"/>
            <a:ext cx="1357276" cy="537155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FB61174-5C84-8501-150E-B7754E96B73F}"/>
              </a:ext>
            </a:extLst>
          </p:cNvPr>
          <p:cNvSpPr/>
          <p:nvPr/>
        </p:nvSpPr>
        <p:spPr>
          <a:xfrm>
            <a:off x="1785256" y="1187524"/>
            <a:ext cx="3951515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МЫ ПРОДАЁМ -  конечному потребителю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75B049FD-5F51-5CD7-81E2-4D1A0A3978CE}"/>
              </a:ext>
            </a:extLst>
          </p:cNvPr>
          <p:cNvSpPr/>
          <p:nvPr/>
        </p:nvSpPr>
        <p:spPr>
          <a:xfrm>
            <a:off x="5734633" y="1736418"/>
            <a:ext cx="4713513" cy="126312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НАШИ ПОСТАВЩИКИ – компании по производству материалов, электроники и ТЭН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4B27F703-4617-37D6-CE4D-BC65287D1C57}"/>
              </a:ext>
            </a:extLst>
          </p:cNvPr>
          <p:cNvSpPr/>
          <p:nvPr/>
        </p:nvSpPr>
        <p:spPr>
          <a:xfrm>
            <a:off x="1763482" y="2746888"/>
            <a:ext cx="3951515" cy="122270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НАШИ РЕСУРСЫ – интеллектуальные и человеческие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A7A60335-1D9F-2598-C158-555A3F4A64CB}"/>
              </a:ext>
            </a:extLst>
          </p:cNvPr>
          <p:cNvSpPr/>
          <p:nvPr/>
        </p:nvSpPr>
        <p:spPr>
          <a:xfrm>
            <a:off x="5714997" y="3648166"/>
            <a:ext cx="4713514" cy="12227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КЛЮЧЕВЫЕ ВИДЫ ДЕЯТЕЛЬНОСТИ – производство, маркетинг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F581D4BB-4FDA-453F-80F5-E9F724C5EFB7}"/>
              </a:ext>
            </a:extLst>
          </p:cNvPr>
          <p:cNvSpPr/>
          <p:nvPr/>
        </p:nvSpPr>
        <p:spPr>
          <a:xfrm>
            <a:off x="2743201" y="5032779"/>
            <a:ext cx="6816569" cy="7852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 Black" panose="020B0A04020102020204" pitchFamily="34" charset="0"/>
              </a:rPr>
              <a:t>КАНАЛЫ МОНЕТИЗАЦИИ – электронная коммерция и прямые продажи</a:t>
            </a:r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416009AB-77FB-481A-FEB1-42BB78DE27AF}"/>
              </a:ext>
            </a:extLst>
          </p:cNvPr>
          <p:cNvSpPr/>
          <p:nvPr/>
        </p:nvSpPr>
        <p:spPr>
          <a:xfrm rot="5174866">
            <a:off x="-1800553" y="-1325639"/>
            <a:ext cx="4569865" cy="2073509"/>
          </a:xfrm>
          <a:custGeom>
            <a:avLst/>
            <a:gdLst>
              <a:gd name="connsiteX0" fmla="*/ 2590800 w 4569865"/>
              <a:gd name="connsiteY0" fmla="*/ 2073509 h 2073509"/>
              <a:gd name="connsiteX1" fmla="*/ 4559300 w 4569865"/>
              <a:gd name="connsiteY1" fmla="*/ 917809 h 2073509"/>
              <a:gd name="connsiteX2" fmla="*/ 3302000 w 4569865"/>
              <a:gd name="connsiteY2" fmla="*/ 3409 h 2073509"/>
              <a:gd name="connsiteX3" fmla="*/ 1752600 w 4569865"/>
              <a:gd name="connsiteY3" fmla="*/ 1248009 h 2073509"/>
              <a:gd name="connsiteX4" fmla="*/ 571500 w 4569865"/>
              <a:gd name="connsiteY4" fmla="*/ 257409 h 2073509"/>
              <a:gd name="connsiteX5" fmla="*/ 2527300 w 4569865"/>
              <a:gd name="connsiteY5" fmla="*/ 1121009 h 2073509"/>
              <a:gd name="connsiteX6" fmla="*/ 0 w 4569865"/>
              <a:gd name="connsiteY6" fmla="*/ 1933809 h 207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69865" h="2073509">
                <a:moveTo>
                  <a:pt x="2590800" y="2073509"/>
                </a:moveTo>
                <a:cubicBezTo>
                  <a:pt x="3515783" y="1668167"/>
                  <a:pt x="4440767" y="1262826"/>
                  <a:pt x="4559300" y="917809"/>
                </a:cubicBezTo>
                <a:cubicBezTo>
                  <a:pt x="4677833" y="572792"/>
                  <a:pt x="3769783" y="-51624"/>
                  <a:pt x="3302000" y="3409"/>
                </a:cubicBezTo>
                <a:cubicBezTo>
                  <a:pt x="2834217" y="58442"/>
                  <a:pt x="2207683" y="1205676"/>
                  <a:pt x="1752600" y="1248009"/>
                </a:cubicBezTo>
                <a:cubicBezTo>
                  <a:pt x="1297517" y="1290342"/>
                  <a:pt x="442383" y="278576"/>
                  <a:pt x="571500" y="257409"/>
                </a:cubicBezTo>
                <a:cubicBezTo>
                  <a:pt x="700617" y="236242"/>
                  <a:pt x="2622550" y="841609"/>
                  <a:pt x="2527300" y="1121009"/>
                </a:cubicBezTo>
                <a:cubicBezTo>
                  <a:pt x="2432050" y="1400409"/>
                  <a:pt x="1216025" y="1667109"/>
                  <a:pt x="0" y="1933809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328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372</Words>
  <Application>Microsoft Office PowerPoint</Application>
  <PresentationFormat>Широкоэкранный</PresentationFormat>
  <Paragraphs>86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Courier New</vt:lpstr>
      <vt:lpstr>Тема Office</vt:lpstr>
      <vt:lpstr>Т&amp;К</vt:lpstr>
      <vt:lpstr>ПРОБЛЕМА    </vt:lpstr>
      <vt:lpstr>Наше решение – Стельки с подогревом Т&amp;К!    </vt:lpstr>
      <vt:lpstr>КАК ПОЛЬЗОВАТЬСЯ СТЕЛЬКАМИ Т&amp;К?</vt:lpstr>
      <vt:lpstr>АНАЛИЗ КОНКУРЕНТОВ</vt:lpstr>
      <vt:lpstr>КОНКУРЕНТНЫЕ ПРЕИМУЩЕСТВА</vt:lpstr>
      <vt:lpstr>НАШ РЫНОК</vt:lpstr>
      <vt:lpstr>ЦЕЛЕВАЯ АУДИТОРИЯ</vt:lpstr>
      <vt:lpstr>БИЗНЕС-МОДЕЛЬ</vt:lpstr>
      <vt:lpstr>МАРКЕТИНГ</vt:lpstr>
      <vt:lpstr>НАШИ ЦЕЛИ НА 3 ГОДА: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Таня Изотова</dc:creator>
  <cp:lastModifiedBy>Дарья Ахтямова</cp:lastModifiedBy>
  <cp:revision>14</cp:revision>
  <dcterms:created xsi:type="dcterms:W3CDTF">2025-10-29T21:52:57Z</dcterms:created>
  <dcterms:modified xsi:type="dcterms:W3CDTF">2025-12-11T05:26:33Z</dcterms:modified>
</cp:coreProperties>
</file>