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73" r:id="rId12"/>
    <p:sldId id="265" r:id="rId13"/>
    <p:sldId id="266" r:id="rId14"/>
    <p:sldId id="267" r:id="rId15"/>
    <p:sldId id="268" r:id="rId16"/>
    <p:sldId id="269" r:id="rId17"/>
    <p:sldId id="270" r:id="rId18"/>
  </p:sldIdLst>
  <p:sldSz cx="15119350" cy="10691813"/>
  <p:notesSz cx="9928225" cy="14357350"/>
  <p:embeddedFontLst>
    <p:embeddedFont>
      <p:font typeface="Arial Black" pitchFamily="34" charset="0"/>
      <p:bold r:id="rId20"/>
    </p:embeddedFont>
    <p:embeddedFont>
      <p:font typeface="Montserrat" pitchFamily="2" charset="-52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45" y="-192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nico\OneDrive\Documents\&#1085;&#1072;%20&#1088;&#1091;&#1089;&#1089;&#1082;&#1086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/>
            </a:pPr>
            <a:r>
              <a:rPr lang="ru-RU" sz="1800" dirty="0"/>
              <a:t>Подсчет значений по </a:t>
            </a:r>
            <a:r>
              <a:rPr lang="ru-RU" sz="1800" dirty="0" err="1"/>
              <a:t>субсиндромам</a:t>
            </a:r>
            <a:r>
              <a:rPr lang="ru-RU" sz="1800" dirty="0"/>
              <a:t> проявлений хронического утомления в </a:t>
            </a:r>
            <a:r>
              <a:rPr lang="ru-RU" sz="1800" dirty="0" smtClean="0"/>
              <a:t>течение</a:t>
            </a:r>
          </a:p>
          <a:p>
            <a:pPr>
              <a:defRPr sz="1800"/>
            </a:pPr>
            <a:r>
              <a:rPr lang="ru-RU" sz="1800" dirty="0" smtClean="0"/>
              <a:t> </a:t>
            </a:r>
            <a:r>
              <a:rPr lang="ru-RU" sz="1800" dirty="0"/>
              <a:t>1 и 2 экспериментального периода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2.8482927993202622E-2"/>
          <c:y val="0.16474230254350736"/>
          <c:w val="0.6371110276958174"/>
          <c:h val="0.76975408194457617"/>
        </c:manualLayout>
      </c:layout>
      <c:barChart>
        <c:barDir val="col"/>
        <c:grouping val="clustered"/>
        <c:ser>
          <c:idx val="0"/>
          <c:order val="0"/>
          <c:tx>
            <c:strRef>
              <c:f>Лист1!$A$10</c:f>
              <c:strCache>
                <c:ptCount val="1"/>
                <c:pt idx="0">
                  <c:v>Физиологический дискомфорт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Лист1!$B$9:$E$9</c:f>
              <c:strCache>
                <c:ptCount val="4"/>
                <c:pt idx="0">
                  <c:v>01.11 Фон Осень</c:v>
                </c:pt>
                <c:pt idx="1">
                  <c:v>26.11 ПТ</c:v>
                </c:pt>
                <c:pt idx="2">
                  <c:v>7.03 Фон Весна</c:v>
                </c:pt>
                <c:pt idx="3">
                  <c:v>25.03 ПТ</c:v>
                </c:pt>
              </c:strCache>
            </c:strRef>
          </c:cat>
          <c:val>
            <c:numRef>
              <c:f>Лист1!$B$10:$E$10</c:f>
              <c:numCache>
                <c:formatCode>General</c:formatCode>
                <c:ptCount val="4"/>
                <c:pt idx="0">
                  <c:v>5.67</c:v>
                </c:pt>
                <c:pt idx="1">
                  <c:v>5.3</c:v>
                </c:pt>
                <c:pt idx="2" formatCode="0.00">
                  <c:v>5.67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Лист1!$A$11</c:f>
              <c:strCache>
                <c:ptCount val="1"/>
                <c:pt idx="0">
                  <c:v>Когнитивный дискомфорт</c:v>
                </c:pt>
              </c:strCache>
            </c:strRef>
          </c:tx>
          <c:spPr>
            <a:solidFill>
              <a:schemeClr val="accent5"/>
            </a:solidFill>
          </c:spPr>
          <c:dLbls>
            <c:dLbl>
              <c:idx val="1"/>
              <c:layout>
                <c:manualLayout>
                  <c:x val="-9.2387287509235346E-4"/>
                  <c:y val="-1.0040160642570281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Лист1!$B$9:$E$9</c:f>
              <c:strCache>
                <c:ptCount val="4"/>
                <c:pt idx="0">
                  <c:v>01.11 Фон Осень</c:v>
                </c:pt>
                <c:pt idx="1">
                  <c:v>26.11 ПТ</c:v>
                </c:pt>
                <c:pt idx="2">
                  <c:v>7.03 Фон Весна</c:v>
                </c:pt>
                <c:pt idx="3">
                  <c:v>25.03 ПТ</c:v>
                </c:pt>
              </c:strCache>
            </c:strRef>
          </c:cat>
          <c:val>
            <c:numRef>
              <c:f>Лист1!$B$11:$E$11</c:f>
              <c:numCache>
                <c:formatCode>General</c:formatCode>
                <c:ptCount val="4"/>
                <c:pt idx="0">
                  <c:v>6</c:v>
                </c:pt>
                <c:pt idx="1">
                  <c:v>4.8600000000000003</c:v>
                </c:pt>
                <c:pt idx="2" formatCode="0.00">
                  <c:v>4.67</c:v>
                </c:pt>
                <c:pt idx="3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Лист1!$A$12</c:f>
              <c:strCache>
                <c:ptCount val="1"/>
                <c:pt idx="0">
                  <c:v>Нарушения в эмоционально-аффективной сфере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Lbls>
            <c:dLbl>
              <c:idx val="2"/>
              <c:layout>
                <c:manualLayout>
                  <c:x val="-9.2387287509238729E-4"/>
                  <c:y val="-1.3386880856760314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Лист1!$B$9:$E$9</c:f>
              <c:strCache>
                <c:ptCount val="4"/>
                <c:pt idx="0">
                  <c:v>01.11 Фон Осень</c:v>
                </c:pt>
                <c:pt idx="1">
                  <c:v>26.11 ПТ</c:v>
                </c:pt>
                <c:pt idx="2">
                  <c:v>7.03 Фон Весна</c:v>
                </c:pt>
                <c:pt idx="3">
                  <c:v>25.03 ПТ</c:v>
                </c:pt>
              </c:strCache>
            </c:strRef>
          </c:cat>
          <c:val>
            <c:numRef>
              <c:f>Лист1!$B$12:$E$12</c:f>
              <c:numCache>
                <c:formatCode>General</c:formatCode>
                <c:ptCount val="4"/>
                <c:pt idx="0">
                  <c:v>4.7</c:v>
                </c:pt>
                <c:pt idx="1">
                  <c:v>4.13</c:v>
                </c:pt>
                <c:pt idx="2" formatCode="0.00">
                  <c:v>3.83</c:v>
                </c:pt>
                <c:pt idx="3">
                  <c:v>2.15</c:v>
                </c:pt>
              </c:numCache>
            </c:numRef>
          </c:val>
        </c:ser>
        <c:ser>
          <c:idx val="3"/>
          <c:order val="3"/>
          <c:tx>
            <c:strRef>
              <c:f>Лист1!$A$13</c:f>
              <c:strCache>
                <c:ptCount val="1"/>
                <c:pt idx="0">
                  <c:v>Снижение мотивации и изменения в социальных коммуникациях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Лист1!$B$9:$E$9</c:f>
              <c:strCache>
                <c:ptCount val="4"/>
                <c:pt idx="0">
                  <c:v>01.11 Фон Осень</c:v>
                </c:pt>
                <c:pt idx="1">
                  <c:v>26.11 ПТ</c:v>
                </c:pt>
                <c:pt idx="2">
                  <c:v>7.03 Фон Весна</c:v>
                </c:pt>
                <c:pt idx="3">
                  <c:v>25.03 ПТ</c:v>
                </c:pt>
              </c:strCache>
            </c:strRef>
          </c:cat>
          <c:val>
            <c:numRef>
              <c:f>Лист1!$B$13:$E$13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4.67</c:v>
                </c:pt>
                <c:pt idx="2" formatCode="0.00">
                  <c:v>2.67</c:v>
                </c:pt>
                <c:pt idx="3">
                  <c:v>3.17</c:v>
                </c:pt>
              </c:numCache>
            </c:numRef>
          </c:val>
        </c:ser>
        <c:dLbls>
          <c:showVal val="1"/>
        </c:dLbls>
        <c:axId val="92396160"/>
        <c:axId val="117442432"/>
      </c:barChart>
      <c:catAx>
        <c:axId val="9239616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7442432"/>
        <c:crosses val="autoZero"/>
        <c:auto val="1"/>
        <c:lblAlgn val="ctr"/>
        <c:lblOffset val="100"/>
      </c:catAx>
      <c:valAx>
        <c:axId val="1174424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9239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117260564158968"/>
          <c:y val="0.2211891221930592"/>
          <c:w val="0.25557720958383529"/>
          <c:h val="0.60288495188101487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9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</a:t>
            </a:r>
            <a:r>
              <a:rPr lang="ru-RU" sz="5700" i="0" u="none" strike="noStrike" cap="none" dirty="0" err="1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49" y="4616966"/>
            <a:ext cx="7955775" cy="2833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50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i-light</a:t>
            </a:r>
            <a:r>
              <a:rPr lang="ru-RU" sz="4300" b="1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ru-RU" sz="4300" b="1" dirty="0" smtClean="0"/>
              <a:t>Интеллектуальная </a:t>
            </a:r>
          </a:p>
          <a:p>
            <a:pPr>
              <a:lnSpc>
                <a:spcPct val="90000"/>
              </a:lnSpc>
            </a:pPr>
            <a:r>
              <a:rPr lang="ru-RU" sz="4300" b="1" dirty="0" smtClean="0"/>
              <a:t>система освещения многопользовательского пространства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8926969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 smtClean="0">
                <a:solidFill>
                  <a:schemeClr val="dk1"/>
                </a:solidFill>
              </a:rPr>
              <a:t>https://pt.2035.university/project/intellektualnaa-sistema-osvesenia-mnogopolzovatelskogo-prostranstva-na-osnove-tehnologii-ad-hoc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346979"/>
            <a:ext cx="8045715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2400" b="1" dirty="0" smtClean="0"/>
              <a:t>Направленная на повышение эффективности </a:t>
            </a:r>
            <a:r>
              <a:rPr lang="ru-RU" sz="2400" b="1" dirty="0" smtClean="0"/>
              <a:t>труда</a:t>
            </a:r>
            <a:endParaRPr lang="ru-RU" sz="2400" b="1" dirty="0" smtClean="0"/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213622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1127610" y="2421880"/>
            <a:ext cx="13234200" cy="1930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lt1"/>
                </a:solidFill>
              </a:rPr>
              <a:t>50% офисных </a:t>
            </a:r>
            <a:r>
              <a:rPr lang="ru-RU" sz="4000" dirty="0" smtClean="0">
                <a:solidFill>
                  <a:schemeClr val="lt1"/>
                </a:solidFill>
              </a:rPr>
              <a:t>сотрудников страдают </a:t>
            </a:r>
            <a:endParaRPr lang="ru-RU" sz="4000" dirty="0" smtClean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 smtClean="0">
                <a:solidFill>
                  <a:schemeClr val="lt1"/>
                </a:solidFill>
              </a:rPr>
              <a:t>Синдромом </a:t>
            </a:r>
            <a:r>
              <a:rPr lang="ru-RU" sz="4000" b="1" dirty="0" smtClean="0">
                <a:solidFill>
                  <a:schemeClr val="lt1"/>
                </a:solidFill>
              </a:rPr>
              <a:t>Хронического Утомления</a:t>
            </a:r>
            <a:endParaRPr sz="40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Группа 9"/>
          <p:cNvGrpSpPr/>
          <p:nvPr/>
        </p:nvGrpSpPr>
        <p:grpSpPr>
          <a:xfrm>
            <a:off x="5736395" y="4452250"/>
            <a:ext cx="696052" cy="5435727"/>
            <a:chOff x="3657600" y="523294"/>
            <a:chExt cx="532800" cy="3897506"/>
          </a:xfrm>
        </p:grpSpPr>
        <p:sp>
          <p:nvSpPr>
            <p:cNvPr id="11" name="Двойная стрелка влево/вправо 10"/>
            <p:cNvSpPr/>
            <p:nvPr/>
          </p:nvSpPr>
          <p:spPr>
            <a:xfrm rot="5400000">
              <a:off x="2030275" y="2260675"/>
              <a:ext cx="3787450" cy="532800"/>
            </a:xfrm>
            <a:prstGeom prst="leftRightArrow">
              <a:avLst>
                <a:gd name="adj1" fmla="val 100000"/>
                <a:gd name="adj2" fmla="val 77226"/>
              </a:avLst>
            </a:prstGeom>
            <a:gradFill flip="none" rotWithShape="1">
              <a:gsLst>
                <a:gs pos="8000">
                  <a:srgbClr val="0070C0"/>
                </a:gs>
                <a:gs pos="50000">
                  <a:srgbClr val="D3DA8C"/>
                </a:gs>
                <a:gs pos="100000">
                  <a:srgbClr val="E2144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3210013" y="1103038"/>
              <a:ext cx="1418637" cy="259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УТОМЛЕНИЕ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+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2906128" y="3062021"/>
              <a:ext cx="2026407" cy="259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- </a:t>
              </a:r>
              <a:r>
                <a:rPr lang="ru-RU" sz="1600" b="1" dirty="0" smtClean="0">
                  <a:solidFill>
                    <a:schemeClr val="bg1"/>
                  </a:solidFill>
                </a:rPr>
                <a:t>РАБОТОСПОСОБНОСТЬ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" name="Picture 3" descr="D:\ДИПЛОМ\Без имени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37740" y="5221254"/>
            <a:ext cx="3410794" cy="3515061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434081" y="8481952"/>
            <a:ext cx="2915887" cy="672787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489912" y="8671567"/>
            <a:ext cx="2636304" cy="314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Неэффективный работник</a:t>
            </a:r>
            <a:endParaRPr lang="ru-RU" sz="1400" b="1" dirty="0"/>
          </a:p>
        </p:txBody>
      </p:sp>
      <p:sp>
        <p:nvSpPr>
          <p:cNvPr id="17" name="Овал 16"/>
          <p:cNvSpPr/>
          <p:nvPr/>
        </p:nvSpPr>
        <p:spPr>
          <a:xfrm>
            <a:off x="629587" y="4242219"/>
            <a:ext cx="4017364" cy="4047343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Неправильно спроектированное освещение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4950" y="6194767"/>
            <a:ext cx="2768275" cy="2832714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Стресс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278505" y="5756221"/>
            <a:ext cx="3357797" cy="3477719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Некомфортное рабочее место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27026" y="6918119"/>
            <a:ext cx="3500200" cy="3560006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Несоблюдение режима работы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ru-RU" sz="2400" dirty="0" smtClean="0">
                <a:solidFill>
                  <a:schemeClr val="tx1"/>
                </a:solidFill>
              </a:rPr>
              <a:t>отдыха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1" name="Google Shape;117;p13"/>
          <p:cNvSpPr/>
          <p:nvPr/>
        </p:nvSpPr>
        <p:spPr>
          <a:xfrm>
            <a:off x="9863528" y="4542020"/>
            <a:ext cx="4781862" cy="4646949"/>
          </a:xfrm>
          <a:prstGeom prst="roundRect">
            <a:avLst>
              <a:gd name="adj" fmla="val 5065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133351" y="4976733"/>
            <a:ext cx="42272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bg1"/>
              </a:buClr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Резкое снижение качества работы</a:t>
            </a:r>
          </a:p>
          <a:p>
            <a:pPr marL="457200" indent="-457200">
              <a:buFont typeface="+mj-lt"/>
              <a:buAutoNum type="arabicPeriod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Увеличение числа увольнений</a:t>
            </a:r>
            <a:r>
              <a:rPr lang="en-US" sz="2000" b="1" dirty="0" smtClean="0">
                <a:solidFill>
                  <a:schemeClr val="bg1"/>
                </a:solidFill>
              </a:rPr>
              <a:t>/</a:t>
            </a:r>
            <a:r>
              <a:rPr lang="ru-RU" sz="2000" b="1" dirty="0" smtClean="0">
                <a:solidFill>
                  <a:schemeClr val="bg1"/>
                </a:solidFill>
              </a:rPr>
              <a:t>больничных</a:t>
            </a:r>
          </a:p>
          <a:p>
            <a:pPr marL="457200" indent="-457200">
              <a:buFont typeface="+mj-lt"/>
              <a:buAutoNum type="arabicPeriod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Низкие показатели удовлетворенности </a:t>
            </a:r>
          </a:p>
          <a:p>
            <a:pPr marL="457200" indent="-457200">
              <a:buFont typeface="+mj-lt"/>
              <a:buAutoNum type="arabicPeriod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Увеличение конфликтных ситуаций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7"/>
            <a:ext cx="13898700" cy="140171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1127611" y="2316950"/>
            <a:ext cx="13234200" cy="136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Использовать положительное </a:t>
            </a:r>
            <a:r>
              <a:rPr lang="ru-RU" sz="2400" b="1" dirty="0" smtClean="0">
                <a:solidFill>
                  <a:schemeClr val="lt1"/>
                </a:solidFill>
              </a:rPr>
              <a:t>воздействие </a:t>
            </a:r>
            <a:r>
              <a:rPr lang="ru-RU" sz="2400" b="1" dirty="0" smtClean="0">
                <a:solidFill>
                  <a:schemeClr val="lt1"/>
                </a:solidFill>
              </a:rPr>
              <a:t>света на </a:t>
            </a:r>
            <a:r>
              <a:rPr lang="ru-RU" sz="2400" b="1" dirty="0" smtClean="0">
                <a:solidFill>
                  <a:schemeClr val="lt1"/>
                </a:solidFill>
              </a:rPr>
              <a:t>человека,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smtClean="0">
                <a:solidFill>
                  <a:schemeClr val="lt1"/>
                </a:solidFill>
              </a:rPr>
              <a:t>с целью снижения утомления </a:t>
            </a:r>
            <a:r>
              <a:rPr lang="ru-RU" sz="2400" b="1" dirty="0" smtClean="0">
                <a:solidFill>
                  <a:schemeClr val="lt1"/>
                </a:solidFill>
              </a:rPr>
              <a:t>и </a:t>
            </a:r>
            <a:r>
              <a:rPr lang="ru-RU" sz="2400" b="1" dirty="0" smtClean="0">
                <a:solidFill>
                  <a:schemeClr val="lt1"/>
                </a:solidFill>
              </a:rPr>
              <a:t>улучшения настроения работников </a:t>
            </a:r>
            <a:endParaRPr sz="24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626" name="AutoShape 2" descr="ДЛИНА ВОЛНЫ] — Обзор Light Symposium Wismar. Часть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ДЛИНА ВОЛНЫ] — Обзор Light Symposium Wismar. Часть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8676" y="3719513"/>
            <a:ext cx="7527213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Google Shape;134;p14"/>
          <p:cNvSpPr txBox="1"/>
          <p:nvPr/>
        </p:nvSpPr>
        <p:spPr>
          <a:xfrm>
            <a:off x="808524" y="8112913"/>
            <a:ext cx="7535376" cy="122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Динамическое изменение освещения в течении дня – положительно сказывается на здоровье работников.</a:t>
            </a:r>
            <a:endParaRPr sz="2000" b="1" i="0" u="none" strike="noStrike" cap="none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6" name="Google Shape;134;p14"/>
          <p:cNvSpPr txBox="1"/>
          <p:nvPr/>
        </p:nvSpPr>
        <p:spPr>
          <a:xfrm>
            <a:off x="8558212" y="3736176"/>
            <a:ext cx="6129338" cy="476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Использование рекомендаций по режиму работы</a:t>
            </a:r>
            <a:r>
              <a:rPr lang="en-US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/</a:t>
            </a: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отдыха</a:t>
            </a: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0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Ежедневное отслеживание состояния сотрудников </a:t>
            </a: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0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Персонализация</a:t>
            </a: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рабочего пространства</a:t>
            </a: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0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Краткосрочные воздействия освещением на эмоциональное состояние</a:t>
            </a: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20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457200" marR="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sz="2000" b="1" i="0" u="none" strike="noStrike" cap="none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7"/>
            <a:ext cx="13898700" cy="155231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216934"/>
            <a:ext cx="13234200" cy="12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Интеллектуальная система адаптивного освещения. </a:t>
            </a:r>
          </a:p>
          <a:p>
            <a:pPr lvl="0">
              <a:lnSpc>
                <a:spcPct val="115000"/>
              </a:lnSpc>
            </a:pPr>
            <a:r>
              <a:rPr lang="ru-RU" sz="2000" dirty="0" smtClean="0">
                <a:solidFill>
                  <a:schemeClr val="bg1"/>
                </a:solidFill>
              </a:rPr>
              <a:t>Система осуществляет подбор и смену фотометрических характеристик (</a:t>
            </a:r>
            <a:r>
              <a:rPr lang="ru-RU" sz="2000" b="1" dirty="0" smtClean="0">
                <a:solidFill>
                  <a:schemeClr val="bg1"/>
                </a:solidFill>
              </a:rPr>
              <a:t>освещенность, цветовая температура</a:t>
            </a:r>
            <a:r>
              <a:rPr lang="ru-RU" sz="2000" dirty="0" smtClean="0">
                <a:solidFill>
                  <a:schemeClr val="bg1"/>
                </a:solidFill>
              </a:rPr>
              <a:t>) на основе информации о </a:t>
            </a:r>
            <a:r>
              <a:rPr lang="ru-RU" sz="2000" b="1" dirty="0" err="1" smtClean="0">
                <a:solidFill>
                  <a:schemeClr val="bg1"/>
                </a:solidFill>
              </a:rPr>
              <a:t>психоэмоциональном</a:t>
            </a:r>
            <a:r>
              <a:rPr lang="ru-RU" sz="2000" b="1" dirty="0" smtClean="0">
                <a:solidFill>
                  <a:schemeClr val="bg1"/>
                </a:solidFill>
              </a:rPr>
              <a:t> состоянии человека.</a:t>
            </a:r>
            <a:endParaRPr sz="2000" b="1" i="0" u="none" strike="noStrike" cap="none">
              <a:solidFill>
                <a:schemeClr val="bg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unico\OneDrive\Documents\1.png"/>
          <p:cNvPicPr>
            <a:picLocks noChangeAspect="1" noChangeArrowheads="1"/>
          </p:cNvPicPr>
          <p:nvPr/>
        </p:nvPicPr>
        <p:blipFill>
          <a:blip r:embed="rId5"/>
          <a:srcRect b="3355"/>
          <a:stretch>
            <a:fillRect/>
          </a:stretch>
        </p:blipFill>
        <p:spPr bwMode="auto">
          <a:xfrm>
            <a:off x="2214564" y="3651349"/>
            <a:ext cx="10787061" cy="5864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06331" y="1661160"/>
          <a:ext cx="14076468" cy="789432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2346078"/>
                <a:gridCol w="2346078"/>
                <a:gridCol w="2346078"/>
                <a:gridCol w="2346078"/>
                <a:gridCol w="2346078"/>
                <a:gridCol w="2346078"/>
              </a:tblGrid>
              <a:tr h="41148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I-light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1" i="0" dirty="0" err="1" smtClean="0"/>
                        <a:t>Intelvision</a:t>
                      </a:r>
                      <a:endParaRPr lang="ru-RU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 </a:t>
                      </a:r>
                      <a:r>
                        <a:rPr lang="en-US" sz="2400" b="1" dirty="0" err="1" smtClean="0"/>
                        <a:t>Helvar</a:t>
                      </a:r>
                      <a:r>
                        <a:rPr lang="en-US" sz="2400" b="1" dirty="0" smtClean="0"/>
                        <a:t> </a:t>
                      </a: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Азбука Света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Smart Life Style</a:t>
                      </a:r>
                      <a:endParaRPr lang="ru-RU" sz="2400" b="1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Персонализация</a:t>
                      </a:r>
                      <a:r>
                        <a:rPr lang="ru-RU" sz="1400" dirty="0" smtClean="0"/>
                        <a:t> системы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Самообучаемая</a:t>
                      </a:r>
                      <a:r>
                        <a:rPr lang="ru-RU" sz="1400" dirty="0" smtClean="0"/>
                        <a:t> система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Работа с </a:t>
                      </a:r>
                      <a:r>
                        <a:rPr lang="ru-RU" sz="1400" dirty="0" err="1" smtClean="0"/>
                        <a:t>психо-физиологическими</a:t>
                      </a:r>
                      <a:r>
                        <a:rPr lang="ru-RU" sz="1400" dirty="0" smtClean="0"/>
                        <a:t> состояниями человека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Работа</a:t>
                      </a:r>
                      <a:r>
                        <a:rPr lang="ru-RU" sz="1400" baseline="0" dirty="0" smtClean="0"/>
                        <a:t> в многопользовательском пространстве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12949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Регулирование</a:t>
                      </a:r>
                      <a:r>
                        <a:rPr lang="ru-RU" sz="1400" baseline="0" dirty="0" smtClean="0"/>
                        <a:t> освещения на основании данных о естественном свете, местонахождении пользователей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Рекомендательные</a:t>
                      </a:r>
                      <a:r>
                        <a:rPr lang="ru-RU" sz="1400" baseline="0" dirty="0" smtClean="0"/>
                        <a:t> режимы освещение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Динамическое</a:t>
                      </a:r>
                      <a:r>
                        <a:rPr lang="ru-RU" sz="1400" baseline="0" dirty="0" smtClean="0"/>
                        <a:t> изменение цветовых температур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9296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Мониторинг</a:t>
                      </a:r>
                      <a:r>
                        <a:rPr lang="ru-RU" sz="1400" baseline="0" dirty="0" smtClean="0"/>
                        <a:t> состояния сотрудников </a:t>
                      </a:r>
                      <a:endParaRPr lang="en-US" sz="1400" baseline="0" dirty="0" smtClean="0"/>
                    </a:p>
                    <a:p>
                      <a:r>
                        <a:rPr lang="ru-RU" sz="1400" baseline="0" dirty="0" smtClean="0"/>
                        <a:t>(неделя, месяц,  полугодие)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 объективных и объективных данных о состоянии человека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+</a:t>
                      </a:r>
                      <a:endParaRPr lang="ru-RU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3;p37"/>
          <p:cNvSpPr txBox="1">
            <a:spLocks/>
          </p:cNvSpPr>
          <p:nvPr/>
        </p:nvSpPr>
        <p:spPr>
          <a:xfrm>
            <a:off x="1149205" y="2220655"/>
            <a:ext cx="17314200" cy="107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TAM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Более 6000 компаний среднего и крупного сегмента 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39279" y="2220650"/>
            <a:ext cx="1556764" cy="786300"/>
            <a:chOff x="239279" y="2220650"/>
            <a:chExt cx="1556764" cy="786300"/>
          </a:xfrm>
        </p:grpSpPr>
        <p:grpSp>
          <p:nvGrpSpPr>
            <p:cNvPr id="11" name="Google Shape;214;p37"/>
            <p:cNvGrpSpPr/>
            <p:nvPr/>
          </p:nvGrpSpPr>
          <p:grpSpPr>
            <a:xfrm rot="-5400000">
              <a:off x="239279" y="2220650"/>
              <a:ext cx="786300" cy="786300"/>
              <a:chOff x="857581" y="4113548"/>
              <a:chExt cx="786300" cy="786300"/>
            </a:xfrm>
          </p:grpSpPr>
          <p:sp>
            <p:nvSpPr>
              <p:cNvPr id="12" name="Google Shape;215;p37"/>
              <p:cNvSpPr/>
              <p:nvPr/>
            </p:nvSpPr>
            <p:spPr>
              <a:xfrm>
                <a:off x="1007267" y="4263271"/>
                <a:ext cx="486900" cy="486900"/>
              </a:xfrm>
              <a:prstGeom prst="ellipse">
                <a:avLst/>
              </a:prstGeom>
              <a:solidFill>
                <a:srgbClr val="FF0000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216;p37"/>
              <p:cNvSpPr/>
              <p:nvPr/>
            </p:nvSpPr>
            <p:spPr>
              <a:xfrm>
                <a:off x="857581" y="4113548"/>
                <a:ext cx="786300" cy="786300"/>
              </a:xfrm>
              <a:prstGeom prst="ellipse">
                <a:avLst/>
              </a:prstGeom>
              <a:noFill/>
              <a:ln w="38100" cap="flat" cmpd="sng">
                <a:solidFill>
                  <a:srgbClr val="FF0000">
                    <a:alpha val="3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" name="Google Shape;217;p37"/>
            <p:cNvGrpSpPr/>
            <p:nvPr/>
          </p:nvGrpSpPr>
          <p:grpSpPr>
            <a:xfrm rot="-5400000">
              <a:off x="1138699" y="2023158"/>
              <a:ext cx="141600" cy="1173089"/>
              <a:chOff x="1184028" y="4905013"/>
              <a:chExt cx="141600" cy="1173089"/>
            </a:xfrm>
          </p:grpSpPr>
          <p:sp>
            <p:nvSpPr>
              <p:cNvPr id="15" name="Google Shape;218;p37"/>
              <p:cNvSpPr/>
              <p:nvPr/>
            </p:nvSpPr>
            <p:spPr>
              <a:xfrm>
                <a:off x="1184028" y="5936502"/>
                <a:ext cx="141600" cy="141600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6" name="Google Shape;219;p37"/>
              <p:cNvCxnSpPr/>
              <p:nvPr/>
            </p:nvCxnSpPr>
            <p:spPr>
              <a:xfrm>
                <a:off x="1250745" y="4905013"/>
                <a:ext cx="0" cy="103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8" name="Google Shape;213;p37"/>
          <p:cNvSpPr txBox="1">
            <a:spLocks/>
          </p:cNvSpPr>
          <p:nvPr/>
        </p:nvSpPr>
        <p:spPr>
          <a:xfrm>
            <a:off x="1210165" y="3851335"/>
            <a:ext cx="17314200" cy="107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 sz="2200" b="1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AM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1500 -1600 компаний потенциальные клиенты (25% города </a:t>
            </a:r>
            <a:r>
              <a:rPr lang="ru-RU" sz="2200" dirty="0" err="1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миллионики</a:t>
            </a: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 + северные города)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300239" y="3851330"/>
            <a:ext cx="1556764" cy="786300"/>
            <a:chOff x="239279" y="2220650"/>
            <a:chExt cx="1556764" cy="786300"/>
          </a:xfrm>
        </p:grpSpPr>
        <p:grpSp>
          <p:nvGrpSpPr>
            <p:cNvPr id="20" name="Google Shape;214;p37"/>
            <p:cNvGrpSpPr/>
            <p:nvPr/>
          </p:nvGrpSpPr>
          <p:grpSpPr>
            <a:xfrm rot="-5400000">
              <a:off x="239279" y="2220650"/>
              <a:ext cx="786300" cy="786300"/>
              <a:chOff x="857581" y="4113548"/>
              <a:chExt cx="786300" cy="786300"/>
            </a:xfrm>
          </p:grpSpPr>
          <p:sp>
            <p:nvSpPr>
              <p:cNvPr id="24" name="Google Shape;215;p37"/>
              <p:cNvSpPr/>
              <p:nvPr/>
            </p:nvSpPr>
            <p:spPr>
              <a:xfrm>
                <a:off x="1007267" y="4263271"/>
                <a:ext cx="486900" cy="486900"/>
              </a:xfrm>
              <a:prstGeom prst="ellipse">
                <a:avLst/>
              </a:prstGeom>
              <a:solidFill>
                <a:srgbClr val="FF0000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16;p37"/>
              <p:cNvSpPr/>
              <p:nvPr/>
            </p:nvSpPr>
            <p:spPr>
              <a:xfrm>
                <a:off x="857581" y="4113548"/>
                <a:ext cx="786300" cy="786300"/>
              </a:xfrm>
              <a:prstGeom prst="ellipse">
                <a:avLst/>
              </a:prstGeom>
              <a:noFill/>
              <a:ln w="38100" cap="flat" cmpd="sng">
                <a:solidFill>
                  <a:srgbClr val="FF0000">
                    <a:alpha val="3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217;p37"/>
            <p:cNvGrpSpPr/>
            <p:nvPr/>
          </p:nvGrpSpPr>
          <p:grpSpPr>
            <a:xfrm rot="-5400000">
              <a:off x="1138701" y="2023158"/>
              <a:ext cx="141600" cy="1173089"/>
              <a:chOff x="1184028" y="4905013"/>
              <a:chExt cx="141600" cy="1173089"/>
            </a:xfrm>
          </p:grpSpPr>
          <p:sp>
            <p:nvSpPr>
              <p:cNvPr id="22" name="Google Shape;218;p37"/>
              <p:cNvSpPr/>
              <p:nvPr/>
            </p:nvSpPr>
            <p:spPr>
              <a:xfrm>
                <a:off x="1184028" y="5936502"/>
                <a:ext cx="141600" cy="141600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3" name="Google Shape;219;p37"/>
              <p:cNvCxnSpPr/>
              <p:nvPr/>
            </p:nvCxnSpPr>
            <p:spPr>
              <a:xfrm>
                <a:off x="1250745" y="4905013"/>
                <a:ext cx="0" cy="103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6" name="Google Shape;213;p37"/>
          <p:cNvSpPr txBox="1">
            <a:spLocks/>
          </p:cNvSpPr>
          <p:nvPr/>
        </p:nvSpPr>
        <p:spPr>
          <a:xfrm>
            <a:off x="1271125" y="5573455"/>
            <a:ext cx="17314200" cy="107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en-US" sz="2200" b="1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SO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M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150 клиентов (10% рынка)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150 000 000</a:t>
            </a:r>
            <a:r>
              <a:rPr lang="en-US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руб. (установка)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sz="2200" dirty="0" smtClean="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5875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360 000 000руб. (подписка 200 тыс. </a:t>
            </a:r>
            <a:r>
              <a:rPr lang="ru-RU" sz="2200" dirty="0" err="1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руб</a:t>
            </a:r>
            <a:r>
              <a:rPr lang="ru-RU" sz="2200" dirty="0" smtClean="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 – месяц (включена работа мониторинга состояния))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361199" y="5573450"/>
            <a:ext cx="1556764" cy="786300"/>
            <a:chOff x="239279" y="2220650"/>
            <a:chExt cx="1556764" cy="786300"/>
          </a:xfrm>
        </p:grpSpPr>
        <p:grpSp>
          <p:nvGrpSpPr>
            <p:cNvPr id="28" name="Google Shape;214;p37"/>
            <p:cNvGrpSpPr/>
            <p:nvPr/>
          </p:nvGrpSpPr>
          <p:grpSpPr>
            <a:xfrm rot="-5400000">
              <a:off x="239279" y="2220650"/>
              <a:ext cx="786300" cy="786300"/>
              <a:chOff x="857581" y="4113548"/>
              <a:chExt cx="786300" cy="786300"/>
            </a:xfrm>
          </p:grpSpPr>
          <p:sp>
            <p:nvSpPr>
              <p:cNvPr id="32" name="Google Shape;215;p37"/>
              <p:cNvSpPr/>
              <p:nvPr/>
            </p:nvSpPr>
            <p:spPr>
              <a:xfrm>
                <a:off x="1007267" y="4263271"/>
                <a:ext cx="486900" cy="486900"/>
              </a:xfrm>
              <a:prstGeom prst="ellipse">
                <a:avLst/>
              </a:prstGeom>
              <a:solidFill>
                <a:srgbClr val="FF0000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216;p37"/>
              <p:cNvSpPr/>
              <p:nvPr/>
            </p:nvSpPr>
            <p:spPr>
              <a:xfrm>
                <a:off x="857581" y="4113548"/>
                <a:ext cx="786300" cy="786300"/>
              </a:xfrm>
              <a:prstGeom prst="ellipse">
                <a:avLst/>
              </a:prstGeom>
              <a:noFill/>
              <a:ln w="38100" cap="flat" cmpd="sng">
                <a:solidFill>
                  <a:srgbClr val="FF0000">
                    <a:alpha val="3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" name="Google Shape;217;p37"/>
            <p:cNvGrpSpPr/>
            <p:nvPr/>
          </p:nvGrpSpPr>
          <p:grpSpPr>
            <a:xfrm rot="-5400000">
              <a:off x="1138703" y="2023158"/>
              <a:ext cx="141600" cy="1173089"/>
              <a:chOff x="1184028" y="4905013"/>
              <a:chExt cx="141600" cy="1173089"/>
            </a:xfrm>
          </p:grpSpPr>
          <p:sp>
            <p:nvSpPr>
              <p:cNvPr id="30" name="Google Shape;218;p37"/>
              <p:cNvSpPr/>
              <p:nvPr/>
            </p:nvSpPr>
            <p:spPr>
              <a:xfrm>
                <a:off x="1184028" y="5936502"/>
                <a:ext cx="141600" cy="141600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31" name="Google Shape;219;p37"/>
              <p:cNvCxnSpPr/>
              <p:nvPr/>
            </p:nvCxnSpPr>
            <p:spPr>
              <a:xfrm>
                <a:off x="1250745" y="4905013"/>
                <a:ext cx="0" cy="103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6949441" y="2045276"/>
            <a:ext cx="7739834" cy="5361364"/>
          </a:xfrm>
          <a:prstGeom prst="roundRect">
            <a:avLst>
              <a:gd name="adj" fmla="val 3063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7162800" y="2621750"/>
            <a:ext cx="7064100" cy="429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90000"/>
              </a:lnSpc>
              <a:buSzPts val="2000"/>
            </a:pPr>
            <a:endParaRPr lang="ru-RU" sz="2800" dirty="0" smtClean="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  <a:buSzPts val="2000"/>
            </a:pPr>
            <a:r>
              <a:rPr lang="ru-RU" sz="2800" b="1" dirty="0" smtClean="0">
                <a:solidFill>
                  <a:schemeClr val="bg1"/>
                </a:solidFill>
              </a:rPr>
              <a:t>“Интеграция”</a:t>
            </a:r>
          </a:p>
          <a:p>
            <a:pPr lvl="0">
              <a:lnSpc>
                <a:spcPct val="90000"/>
              </a:lnSpc>
              <a:buSzPts val="2000"/>
            </a:pPr>
            <a:r>
              <a:rPr lang="ru-RU" sz="2800" dirty="0" smtClean="0">
                <a:solidFill>
                  <a:schemeClr val="bg1"/>
                </a:solidFill>
              </a:rPr>
              <a:t>Мы интегрируем алгоритм в уже существующую систему = </a:t>
            </a:r>
            <a:r>
              <a:rPr lang="ru-RU" sz="2800" b="1" i="0" u="none" strike="noStrike" cap="none" dirty="0" smtClean="0">
                <a:solidFill>
                  <a:schemeClr val="bg1"/>
                </a:solidFill>
              </a:rPr>
              <a:t>1 </a:t>
            </a:r>
            <a:r>
              <a:rPr lang="ru-RU" sz="2800" b="1" i="0" u="none" strike="noStrike" cap="none" dirty="0" err="1" smtClean="0">
                <a:solidFill>
                  <a:schemeClr val="bg1"/>
                </a:solidFill>
              </a:rPr>
              <a:t>млн</a:t>
            </a:r>
            <a:r>
              <a:rPr lang="ru-RU" sz="2800" b="1" i="0" u="none" strike="noStrike" cap="none" dirty="0" smtClean="0">
                <a:solidFill>
                  <a:schemeClr val="bg1"/>
                </a:solidFill>
              </a:rPr>
              <a:t> рублей</a:t>
            </a:r>
          </a:p>
          <a:p>
            <a:pPr lvl="0">
              <a:lnSpc>
                <a:spcPct val="90000"/>
              </a:lnSpc>
              <a:buSzPts val="2000"/>
            </a:pPr>
            <a:endParaRPr lang="ru-RU" sz="2800" b="1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SzPts val="2000"/>
            </a:pPr>
            <a:r>
              <a:rPr lang="ru-RU" sz="2800" b="1" dirty="0" smtClean="0">
                <a:solidFill>
                  <a:schemeClr val="bg1"/>
                </a:solidFill>
              </a:rPr>
              <a:t>“Личный подход”</a:t>
            </a:r>
          </a:p>
          <a:p>
            <a:pPr>
              <a:lnSpc>
                <a:spcPct val="90000"/>
              </a:lnSpc>
              <a:buSzPts val="2000"/>
            </a:pPr>
            <a:r>
              <a:rPr lang="ru-RU" sz="2800" dirty="0" smtClean="0">
                <a:solidFill>
                  <a:schemeClr val="bg1"/>
                </a:solidFill>
              </a:rPr>
              <a:t>Подписка на приложение включающее мониторинг психофизиологического состояния сотрудников + </a:t>
            </a:r>
            <a:r>
              <a:rPr lang="ru-RU" sz="2800" dirty="0" err="1" smtClean="0">
                <a:solidFill>
                  <a:schemeClr val="bg1"/>
                </a:solidFill>
              </a:rPr>
              <a:t>персонализация</a:t>
            </a:r>
            <a:r>
              <a:rPr lang="ru-RU" sz="2800" dirty="0" smtClean="0">
                <a:solidFill>
                  <a:schemeClr val="bg1"/>
                </a:solidFill>
              </a:rPr>
              <a:t> системы </a:t>
            </a:r>
            <a:r>
              <a:rPr lang="ru-RU" sz="2800" b="1" dirty="0" smtClean="0">
                <a:solidFill>
                  <a:schemeClr val="bg1"/>
                </a:solidFill>
              </a:rPr>
              <a:t>200 тыс. рублей месяц.</a:t>
            </a:r>
          </a:p>
          <a:p>
            <a:pPr lvl="0">
              <a:lnSpc>
                <a:spcPct val="90000"/>
              </a:lnSpc>
              <a:buSzPts val="2000"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67;p34"/>
          <p:cNvSpPr txBox="1">
            <a:spLocks/>
          </p:cNvSpPr>
          <p:nvPr/>
        </p:nvSpPr>
        <p:spPr>
          <a:xfrm>
            <a:off x="845583" y="2585393"/>
            <a:ext cx="55974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Руководители офисных компаний и образовательных учреждений, 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72;p34"/>
          <p:cNvSpPr txBox="1">
            <a:spLocks/>
          </p:cNvSpPr>
          <p:nvPr/>
        </p:nvSpPr>
        <p:spPr>
          <a:xfrm>
            <a:off x="899160" y="6636113"/>
            <a:ext cx="5334000" cy="63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Желают увеличить работоспособность и показатели эффективности  труда сотрудников. </a:t>
            </a:r>
          </a:p>
        </p:txBody>
      </p:sp>
      <p:pic>
        <p:nvPicPr>
          <p:cNvPr id="12" name="Google Shape;177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3303" y="3688693"/>
            <a:ext cx="4053412" cy="25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7;p34"/>
          <p:cNvSpPr txBox="1">
            <a:spLocks/>
          </p:cNvSpPr>
          <p:nvPr/>
        </p:nvSpPr>
        <p:spPr>
          <a:xfrm>
            <a:off x="891303" y="2067233"/>
            <a:ext cx="55974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Клиент: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72;p34"/>
          <p:cNvSpPr txBox="1">
            <a:spLocks/>
          </p:cNvSpPr>
          <p:nvPr/>
        </p:nvSpPr>
        <p:spPr>
          <a:xfrm>
            <a:off x="929640" y="7718153"/>
            <a:ext cx="5745480" cy="63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Выгода:</a:t>
            </a:r>
          </a:p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ru-RU" sz="2200" dirty="0" smtClean="0"/>
              <a:t>-</a:t>
            </a:r>
            <a:r>
              <a:rPr lang="ru-RU" sz="2200" dirty="0" err="1" smtClean="0"/>
              <a:t>Энергоэффективность</a:t>
            </a:r>
            <a:endParaRPr lang="ru-RU" sz="2200" dirty="0" smtClean="0"/>
          </a:p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-Устранение</a:t>
            </a:r>
            <a:r>
              <a:rPr kumimoji="0" lang="ru-RU" sz="2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текучки кадров</a:t>
            </a:r>
          </a:p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ru-RU" sz="2200" baseline="0" dirty="0" smtClean="0"/>
              <a:t>-Снижение</a:t>
            </a:r>
            <a:r>
              <a:rPr lang="ru-RU" sz="2200" dirty="0" smtClean="0"/>
              <a:t> ошибок</a:t>
            </a:r>
          </a:p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lang="ru-RU" sz="2200" dirty="0" smtClean="0"/>
              <a:t>-Увеличение производительности</a:t>
            </a:r>
          </a:p>
          <a:p>
            <a:pPr marL="15875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</a:t>
            </a:r>
            <a:r>
              <a:rPr kumimoji="0" lang="ru-RU" sz="2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Автоматический мониторинг благополучия и удовлетворенности </a:t>
            </a:r>
            <a:r>
              <a:rPr lang="ru-RU" sz="2200" dirty="0" smtClean="0"/>
              <a:t>сотрудников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03113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" name="Google Shape;263;p39"/>
          <p:cNvSpPr txBox="1"/>
          <p:nvPr/>
        </p:nvSpPr>
        <p:spPr>
          <a:xfrm>
            <a:off x="301786" y="3027265"/>
            <a:ext cx="5163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Инициация идеи и запуск прототипа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64;p39"/>
          <p:cNvSpPr txBox="1"/>
          <p:nvPr/>
        </p:nvSpPr>
        <p:spPr>
          <a:xfrm>
            <a:off x="10641435" y="3042505"/>
            <a:ext cx="36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ИНФО Повода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65;p39"/>
          <p:cNvSpPr txBox="1"/>
          <p:nvPr/>
        </p:nvSpPr>
        <p:spPr>
          <a:xfrm>
            <a:off x="5470285" y="3042505"/>
            <a:ext cx="5045315" cy="154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Публичное оглашение результатов экспериментов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" name="Google Shape;266;p39"/>
          <p:cNvCxnSpPr/>
          <p:nvPr/>
        </p:nvCxnSpPr>
        <p:spPr>
          <a:xfrm flipV="1">
            <a:off x="0" y="2103120"/>
            <a:ext cx="15119350" cy="6475"/>
          </a:xfrm>
          <a:prstGeom prst="straightConnector1">
            <a:avLst/>
          </a:prstGeom>
          <a:noFill/>
          <a:ln w="254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288;p39"/>
          <p:cNvSpPr txBox="1"/>
          <p:nvPr/>
        </p:nvSpPr>
        <p:spPr>
          <a:xfrm>
            <a:off x="242525" y="3894353"/>
            <a:ext cx="5350555" cy="311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Грант УМНИК-АРХИПЕЛАГ 21</a:t>
            </a: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 dirty="0" smtClean="0"/>
              <a:t>Проведена </a:t>
            </a:r>
            <a:r>
              <a:rPr lang="ru-RU" sz="2000" dirty="0"/>
              <a:t>экспериментальная </a:t>
            </a:r>
            <a:r>
              <a:rPr lang="ru-RU" sz="2000" dirty="0" smtClean="0"/>
              <a:t>апробация</a:t>
            </a:r>
          </a:p>
          <a:p>
            <a:pPr marL="457200" indent="-355600">
              <a:lnSpc>
                <a:spcPct val="115000"/>
              </a:lnSpc>
              <a:buSzPts val="2000"/>
              <a:buFont typeface="Arial"/>
              <a:buAutoNum type="arabicPeriod"/>
            </a:pPr>
            <a:r>
              <a:rPr lang="ru-RU" sz="2000" dirty="0" smtClean="0"/>
              <a:t>Подана заявка на регистрацию изобретения в ФИПС</a:t>
            </a: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endParaRPr sz="2000"/>
          </a:p>
          <a:p>
            <a:pPr marL="45720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289;p39"/>
          <p:cNvSpPr txBox="1"/>
          <p:nvPr/>
        </p:nvSpPr>
        <p:spPr>
          <a:xfrm>
            <a:off x="5552130" y="4081643"/>
            <a:ext cx="464343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71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Международный Форум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Lux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Junior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17-й международный симпозиум по науке и технологиям освещения, Франция</a:t>
            </a:r>
            <a:endParaRPr sz="2000"/>
          </a:p>
          <a:p>
            <a:pPr marL="1828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 dirty="0"/>
              <a:t>11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научных публикаций в русских и англоязычных источниках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290;p39"/>
          <p:cNvSpPr txBox="1"/>
          <p:nvPr/>
        </p:nvSpPr>
        <p:spPr>
          <a:xfrm>
            <a:off x="10637520" y="3908288"/>
            <a:ext cx="387624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Телеканал Россия 1. Утро России «Умное освещение для офисов и квартир»;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+mj-lt"/>
              <a:buAutoNum type="arabicPeriod"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Федеральные «Аргументы и факты» "Да будет свет. Как можно улучшить работоспособность человека?»;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+mj-lt"/>
              <a:buAutoNum type="arabicPeriod"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ITMO.News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«Умный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свет»;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291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48267" y="8721287"/>
            <a:ext cx="2520774" cy="1428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92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7191" y="8199290"/>
            <a:ext cx="2126525" cy="158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93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6779" y="8412651"/>
            <a:ext cx="1431382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94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800669" y="8841353"/>
            <a:ext cx="1665437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95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767820" y="9572906"/>
            <a:ext cx="157872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96;p39"/>
          <p:cNvPicPr preferRelativeResize="0"/>
          <p:nvPr/>
        </p:nvPicPr>
        <p:blipFill rotWithShape="1">
          <a:blip r:embed="rId9">
            <a:alphaModFix/>
          </a:blip>
          <a:srcRect t="31024" b="30696"/>
          <a:stretch/>
        </p:blipFill>
        <p:spPr>
          <a:xfrm>
            <a:off x="11398590" y="9269993"/>
            <a:ext cx="1665425" cy="346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97;p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77039" y="8486578"/>
            <a:ext cx="1237952" cy="676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98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16090" y="9317842"/>
            <a:ext cx="1237939" cy="838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99;p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80114" y="8760911"/>
            <a:ext cx="2582886" cy="10688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Группа 55"/>
          <p:cNvGrpSpPr/>
          <p:nvPr/>
        </p:nvGrpSpPr>
        <p:grpSpPr>
          <a:xfrm>
            <a:off x="2626156" y="1689461"/>
            <a:ext cx="786300" cy="1556764"/>
            <a:chOff x="5628436" y="1994261"/>
            <a:chExt cx="786300" cy="1556764"/>
          </a:xfrm>
        </p:grpSpPr>
        <p:grpSp>
          <p:nvGrpSpPr>
            <p:cNvPr id="49" name="Google Shape;267;p39"/>
            <p:cNvGrpSpPr/>
            <p:nvPr/>
          </p:nvGrpSpPr>
          <p:grpSpPr>
            <a:xfrm>
              <a:off x="5628436" y="1994261"/>
              <a:ext cx="786300" cy="786300"/>
              <a:chOff x="857581" y="4113548"/>
              <a:chExt cx="786300" cy="786300"/>
            </a:xfrm>
          </p:grpSpPr>
          <p:sp>
            <p:nvSpPr>
              <p:cNvPr id="50" name="Google Shape;268;p39"/>
              <p:cNvSpPr/>
              <p:nvPr/>
            </p:nvSpPr>
            <p:spPr>
              <a:xfrm>
                <a:off x="1007267" y="4263271"/>
                <a:ext cx="486900" cy="486900"/>
              </a:xfrm>
              <a:prstGeom prst="ellipse">
                <a:avLst/>
              </a:pr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269;p39"/>
              <p:cNvSpPr/>
              <p:nvPr/>
            </p:nvSpPr>
            <p:spPr>
              <a:xfrm>
                <a:off x="857581" y="4113548"/>
                <a:ext cx="786300" cy="786300"/>
              </a:xfrm>
              <a:prstGeom prst="ellipse">
                <a:avLst/>
              </a:prstGeom>
              <a:noFill/>
              <a:ln w="38100" cap="flat" cmpd="sng">
                <a:solidFill>
                  <a:srgbClr val="FF0000">
                    <a:alpha val="3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" name="Google Shape;270;p39"/>
            <p:cNvGrpSpPr/>
            <p:nvPr/>
          </p:nvGrpSpPr>
          <p:grpSpPr>
            <a:xfrm>
              <a:off x="5954883" y="2377936"/>
              <a:ext cx="141600" cy="1173089"/>
              <a:chOff x="1184028" y="4905013"/>
              <a:chExt cx="141600" cy="1173089"/>
            </a:xfrm>
          </p:grpSpPr>
          <p:sp>
            <p:nvSpPr>
              <p:cNvPr id="53" name="Google Shape;271;p39"/>
              <p:cNvSpPr/>
              <p:nvPr/>
            </p:nvSpPr>
            <p:spPr>
              <a:xfrm>
                <a:off x="1184028" y="5936502"/>
                <a:ext cx="141600" cy="141600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4" name="Google Shape;272;p39"/>
              <p:cNvCxnSpPr/>
              <p:nvPr/>
            </p:nvCxnSpPr>
            <p:spPr>
              <a:xfrm>
                <a:off x="1250745" y="4905013"/>
                <a:ext cx="0" cy="103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55" name="Google Shape;273;p39"/>
            <p:cNvSpPr/>
            <p:nvPr/>
          </p:nvSpPr>
          <p:spPr>
            <a:xfrm rot="5400000">
              <a:off x="5899256" y="2260427"/>
              <a:ext cx="252867" cy="254000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12044476" y="1719941"/>
            <a:ext cx="786300" cy="1556764"/>
            <a:chOff x="5628436" y="1994261"/>
            <a:chExt cx="786300" cy="1556764"/>
          </a:xfrm>
        </p:grpSpPr>
        <p:grpSp>
          <p:nvGrpSpPr>
            <p:cNvPr id="58" name="Google Shape;267;p39"/>
            <p:cNvGrpSpPr/>
            <p:nvPr/>
          </p:nvGrpSpPr>
          <p:grpSpPr>
            <a:xfrm>
              <a:off x="5628436" y="1994261"/>
              <a:ext cx="786300" cy="786300"/>
              <a:chOff x="857581" y="4113548"/>
              <a:chExt cx="786300" cy="786300"/>
            </a:xfrm>
          </p:grpSpPr>
          <p:sp>
            <p:nvSpPr>
              <p:cNvPr id="63" name="Google Shape;268;p39"/>
              <p:cNvSpPr/>
              <p:nvPr/>
            </p:nvSpPr>
            <p:spPr>
              <a:xfrm>
                <a:off x="1007267" y="4263271"/>
                <a:ext cx="486900" cy="486900"/>
              </a:xfrm>
              <a:prstGeom prst="ellipse">
                <a:avLst/>
              </a:pr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269;p39"/>
              <p:cNvSpPr/>
              <p:nvPr/>
            </p:nvSpPr>
            <p:spPr>
              <a:xfrm>
                <a:off x="857581" y="4113548"/>
                <a:ext cx="786300" cy="786300"/>
              </a:xfrm>
              <a:prstGeom prst="ellipse">
                <a:avLst/>
              </a:prstGeom>
              <a:noFill/>
              <a:ln w="38100" cap="flat" cmpd="sng">
                <a:solidFill>
                  <a:srgbClr val="FF0000">
                    <a:alpha val="3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" name="Google Shape;270;p39"/>
            <p:cNvGrpSpPr/>
            <p:nvPr/>
          </p:nvGrpSpPr>
          <p:grpSpPr>
            <a:xfrm>
              <a:off x="5954883" y="2377936"/>
              <a:ext cx="141600" cy="1173089"/>
              <a:chOff x="1184028" y="4905013"/>
              <a:chExt cx="141600" cy="1173089"/>
            </a:xfrm>
          </p:grpSpPr>
          <p:sp>
            <p:nvSpPr>
              <p:cNvPr id="61" name="Google Shape;271;p39"/>
              <p:cNvSpPr/>
              <p:nvPr/>
            </p:nvSpPr>
            <p:spPr>
              <a:xfrm>
                <a:off x="1184028" y="5936502"/>
                <a:ext cx="141600" cy="141600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2" name="Google Shape;272;p39"/>
              <p:cNvCxnSpPr/>
              <p:nvPr/>
            </p:nvCxnSpPr>
            <p:spPr>
              <a:xfrm>
                <a:off x="1250745" y="4905013"/>
                <a:ext cx="0" cy="103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60" name="Google Shape;273;p39"/>
            <p:cNvSpPr/>
            <p:nvPr/>
          </p:nvSpPr>
          <p:spPr>
            <a:xfrm rot="5400000">
              <a:off x="5899256" y="2260427"/>
              <a:ext cx="252867" cy="254000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7350556" y="1704701"/>
            <a:ext cx="786300" cy="1556764"/>
            <a:chOff x="5628436" y="1994261"/>
            <a:chExt cx="786300" cy="1556764"/>
          </a:xfrm>
        </p:grpSpPr>
        <p:grpSp>
          <p:nvGrpSpPr>
            <p:cNvPr id="66" name="Google Shape;267;p39"/>
            <p:cNvGrpSpPr/>
            <p:nvPr/>
          </p:nvGrpSpPr>
          <p:grpSpPr>
            <a:xfrm>
              <a:off x="5628436" y="1994261"/>
              <a:ext cx="786300" cy="786300"/>
              <a:chOff x="857581" y="4113548"/>
              <a:chExt cx="786300" cy="786300"/>
            </a:xfrm>
          </p:grpSpPr>
          <p:sp>
            <p:nvSpPr>
              <p:cNvPr id="71" name="Google Shape;268;p39"/>
              <p:cNvSpPr/>
              <p:nvPr/>
            </p:nvSpPr>
            <p:spPr>
              <a:xfrm>
                <a:off x="1007267" y="4263271"/>
                <a:ext cx="486900" cy="486900"/>
              </a:xfrm>
              <a:prstGeom prst="ellipse">
                <a:avLst/>
              </a:pr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269;p39"/>
              <p:cNvSpPr/>
              <p:nvPr/>
            </p:nvSpPr>
            <p:spPr>
              <a:xfrm>
                <a:off x="857581" y="4113548"/>
                <a:ext cx="786300" cy="786300"/>
              </a:xfrm>
              <a:prstGeom prst="ellipse">
                <a:avLst/>
              </a:prstGeom>
              <a:noFill/>
              <a:ln w="38100" cap="flat" cmpd="sng">
                <a:solidFill>
                  <a:srgbClr val="FF0000">
                    <a:alpha val="3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" name="Google Shape;270;p39"/>
            <p:cNvGrpSpPr/>
            <p:nvPr/>
          </p:nvGrpSpPr>
          <p:grpSpPr>
            <a:xfrm>
              <a:off x="5954883" y="2377936"/>
              <a:ext cx="141600" cy="1173089"/>
              <a:chOff x="1184028" y="4905013"/>
              <a:chExt cx="141600" cy="1173089"/>
            </a:xfrm>
          </p:grpSpPr>
          <p:sp>
            <p:nvSpPr>
              <p:cNvPr id="69" name="Google Shape;271;p39"/>
              <p:cNvSpPr/>
              <p:nvPr/>
            </p:nvSpPr>
            <p:spPr>
              <a:xfrm>
                <a:off x="1184028" y="5936502"/>
                <a:ext cx="141600" cy="141600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70" name="Google Shape;272;p39"/>
              <p:cNvCxnSpPr/>
              <p:nvPr/>
            </p:nvCxnSpPr>
            <p:spPr>
              <a:xfrm>
                <a:off x="1250745" y="4905013"/>
                <a:ext cx="0" cy="103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68" name="Google Shape;273;p39"/>
            <p:cNvSpPr/>
            <p:nvPr/>
          </p:nvSpPr>
          <p:spPr>
            <a:xfrm rot="5400000">
              <a:off x="5899256" y="2260427"/>
              <a:ext cx="252867" cy="254000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7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29;p21" descr="C:\Users\unico\Downloads\nO89NG59DW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054" y="2637074"/>
            <a:ext cx="5573346" cy="318460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263;p39"/>
          <p:cNvSpPr txBox="1"/>
          <p:nvPr/>
        </p:nvSpPr>
        <p:spPr>
          <a:xfrm>
            <a:off x="271306" y="1625185"/>
            <a:ext cx="14465774" cy="8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800" b="1" dirty="0" smtClean="0">
                <a:solidFill>
                  <a:schemeClr val="dk1"/>
                </a:solidFill>
              </a:rPr>
              <a:t>Рабочий прототип </a:t>
            </a:r>
            <a:r>
              <a:rPr lang="ru-RU" sz="2800" b="1" dirty="0" err="1" smtClean="0">
                <a:solidFill>
                  <a:schemeClr val="dk1"/>
                </a:solidFill>
              </a:rPr>
              <a:t>Коворкинг</a:t>
            </a:r>
            <a:r>
              <a:rPr lang="ru-RU" sz="2800" b="1" dirty="0" smtClean="0">
                <a:solidFill>
                  <a:schemeClr val="dk1"/>
                </a:solidFill>
              </a:rPr>
              <a:t>, </a:t>
            </a:r>
            <a:r>
              <a:rPr lang="ru-RU" sz="2800" b="1" dirty="0" smtClean="0">
                <a:solidFill>
                  <a:schemeClr val="dk1"/>
                </a:solidFill>
              </a:rPr>
              <a:t>Университет ИТМО Биржевая,14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297;p23" descr="https://sun9-22.userapi.com/impg/4ei9oN1jEp_4gUZzmTzO-NfiGOgiORy58WJENQ/-BWWgC1MV0Y.jpg?size=1600x899&amp;quality=95&amp;sign=33caa3f4dfff970c3a058aa7b3a6aca6&amp;type=album"/>
          <p:cNvPicPr preferRelativeResize="0"/>
          <p:nvPr/>
        </p:nvPicPr>
        <p:blipFill rotWithShape="1">
          <a:blip r:embed="rId5">
            <a:alphaModFix/>
          </a:blip>
          <a:srcRect l="22177" r="2711"/>
          <a:stretch/>
        </p:blipFill>
        <p:spPr>
          <a:xfrm>
            <a:off x="323023" y="8384228"/>
            <a:ext cx="1535832" cy="121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98;p23" descr="https://sun9-62.userapi.com/impg/hTw2oHJMV1qnHRBQMVbTxjZDEoinxzDxvXUUFw/FkuKbociIzA.jpg?size=1600x899&amp;quality=95&amp;sign=eef84686562ff1494d85f08747210a2d&amp;type=album"/>
          <p:cNvPicPr preferRelativeResize="0"/>
          <p:nvPr/>
        </p:nvPicPr>
        <p:blipFill rotWithShape="1">
          <a:blip r:embed="rId6">
            <a:alphaModFix/>
          </a:blip>
          <a:srcRect l="22331"/>
          <a:stretch/>
        </p:blipFill>
        <p:spPr>
          <a:xfrm>
            <a:off x="2335252" y="6443233"/>
            <a:ext cx="1588107" cy="121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99;p23" descr="https://sun9-23.userapi.com/impg/M7Z-2XrZh7e2aCIK86X0WyY8YMuRjJqq2_z32Q/15IQrXqtuUg.jpg?size=1600x899&amp;quality=95&amp;sign=4869728f306906b57c00deeb3a2397ce&amp;type=album"/>
          <p:cNvPicPr preferRelativeResize="0"/>
          <p:nvPr/>
        </p:nvPicPr>
        <p:blipFill rotWithShape="1">
          <a:blip r:embed="rId7">
            <a:alphaModFix/>
          </a:blip>
          <a:srcRect l="21933"/>
          <a:stretch/>
        </p:blipFill>
        <p:spPr>
          <a:xfrm>
            <a:off x="2299849" y="8376271"/>
            <a:ext cx="1596257" cy="121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300;p23" descr="https://sun9-42.userapi.com/impg/SLA6elvUnnwtGmG5FP4XjzmkDhz532wAP4LJNw/MvD9jbjiV-8.jpg?size=1600x899&amp;quality=95&amp;sign=5f4b1cce30fd3d925a13371b0a117d5c&amp;type=album"/>
          <p:cNvPicPr preferRelativeResize="0"/>
          <p:nvPr/>
        </p:nvPicPr>
        <p:blipFill rotWithShape="1">
          <a:blip r:embed="rId8">
            <a:alphaModFix/>
          </a:blip>
          <a:srcRect l="22127"/>
          <a:stretch/>
        </p:blipFill>
        <p:spPr>
          <a:xfrm>
            <a:off x="4327723" y="8384228"/>
            <a:ext cx="1600637" cy="121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301;p23" descr="https://sun9-79.userapi.com/impg/VsCaAGBkjNIT_8j2FQpsP9xpGOAjC4xvbD72Sw/tMcTW_ixW-M.jpg?size=1600x899&amp;quality=95&amp;sign=2d484679e3ecfc4f6bf7646b8bab44d5&amp;type=album"/>
          <p:cNvPicPr preferRelativeResize="0"/>
          <p:nvPr/>
        </p:nvPicPr>
        <p:blipFill rotWithShape="1">
          <a:blip r:embed="rId9">
            <a:alphaModFix/>
          </a:blip>
          <a:srcRect l="22356"/>
          <a:stretch/>
        </p:blipFill>
        <p:spPr>
          <a:xfrm>
            <a:off x="380195" y="6425550"/>
            <a:ext cx="1591275" cy="1213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302;p23" descr="https://sun9-73.userapi.com/impg/-HwvlAhQrsEPH2IlBz71fY5F-nFyYP_GzAFY3w/M6Jj_Ku3Rrs.jpg?size=1600x899&amp;quality=95&amp;sign=3dd3eba476f0db2404f9e0ca4a742401&amp;type=album"/>
          <p:cNvPicPr preferRelativeResize="0"/>
          <p:nvPr/>
        </p:nvPicPr>
        <p:blipFill rotWithShape="1">
          <a:blip r:embed="rId10">
            <a:alphaModFix/>
          </a:blip>
          <a:srcRect l="23000"/>
          <a:stretch/>
        </p:blipFill>
        <p:spPr>
          <a:xfrm>
            <a:off x="4369530" y="6458473"/>
            <a:ext cx="1582702" cy="121697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303;p23"/>
          <p:cNvSpPr/>
          <p:nvPr/>
        </p:nvSpPr>
        <p:spPr>
          <a:xfrm>
            <a:off x="319235" y="5895901"/>
            <a:ext cx="1738165" cy="46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relaxation 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2700 K 500 lux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304;p23"/>
          <p:cNvSpPr/>
          <p:nvPr/>
        </p:nvSpPr>
        <p:spPr>
          <a:xfrm>
            <a:off x="2286632" y="5902537"/>
            <a:ext cx="1738165" cy="46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Relaxation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3000 K 500 lux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305;p23"/>
          <p:cNvSpPr/>
          <p:nvPr/>
        </p:nvSpPr>
        <p:spPr>
          <a:xfrm>
            <a:off x="4315965" y="5941621"/>
            <a:ext cx="1738165" cy="46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 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3500 K 500 lux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306;p23"/>
          <p:cNvSpPr/>
          <p:nvPr/>
        </p:nvSpPr>
        <p:spPr>
          <a:xfrm>
            <a:off x="285145" y="7785661"/>
            <a:ext cx="1738165" cy="46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4000K 500 lux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307;p23"/>
          <p:cNvSpPr/>
          <p:nvPr/>
        </p:nvSpPr>
        <p:spPr>
          <a:xfrm>
            <a:off x="2228207" y="7777057"/>
            <a:ext cx="1738165" cy="46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Activation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5000 K 500 lux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308;p23"/>
          <p:cNvSpPr/>
          <p:nvPr/>
        </p:nvSpPr>
        <p:spPr>
          <a:xfrm>
            <a:off x="4229607" y="7800901"/>
            <a:ext cx="1738165" cy="46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Strong activation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6000 K 500 lux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263;p39"/>
          <p:cNvSpPr txBox="1"/>
          <p:nvPr/>
        </p:nvSpPr>
        <p:spPr>
          <a:xfrm>
            <a:off x="332266" y="9619755"/>
            <a:ext cx="5718014" cy="718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dirty="0" smtClean="0">
                <a:solidFill>
                  <a:schemeClr val="dk1"/>
                </a:solidFill>
              </a:rPr>
              <a:t>Динамическая рекомендательная система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Пятиугольник 79"/>
          <p:cNvSpPr/>
          <p:nvPr/>
        </p:nvSpPr>
        <p:spPr>
          <a:xfrm>
            <a:off x="6431280" y="2667000"/>
            <a:ext cx="1051560" cy="6918960"/>
          </a:xfrm>
          <a:prstGeom prst="homePlate">
            <a:avLst>
              <a:gd name="adj" fmla="val 89167"/>
            </a:avLst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8534400" y="316992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Позитивное влияние применения персонализированного </a:t>
            </a:r>
            <a:r>
              <a:rPr lang="ru-RU" sz="2400" b="1" dirty="0" smtClean="0"/>
              <a:t>освещения</a:t>
            </a:r>
          </a:p>
          <a:p>
            <a:r>
              <a:rPr lang="ru-RU" sz="2400" b="1" dirty="0" smtClean="0"/>
              <a:t>на психофизиологическое </a:t>
            </a:r>
            <a:r>
              <a:rPr lang="ru-RU" sz="2400" b="1" dirty="0" smtClean="0"/>
              <a:t>состояние:</a:t>
            </a:r>
            <a:endParaRPr lang="ru-RU" sz="2400" b="1" dirty="0"/>
          </a:p>
        </p:txBody>
      </p:sp>
      <p:sp>
        <p:nvSpPr>
          <p:cNvPr id="37" name="Google Shape;738;p36"/>
          <p:cNvSpPr/>
          <p:nvPr/>
        </p:nvSpPr>
        <p:spPr>
          <a:xfrm>
            <a:off x="9355948" y="5886299"/>
            <a:ext cx="4619132" cy="514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Позитивное влияние 10</a:t>
            </a:r>
            <a:r>
              <a:rPr lang="en-US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ru-RU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en-US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741;p36"/>
          <p:cNvSpPr/>
          <p:nvPr/>
        </p:nvSpPr>
        <p:spPr>
          <a:xfrm>
            <a:off x="9355948" y="5223359"/>
            <a:ext cx="4603892" cy="50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Осенне-Зимний период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745;p36"/>
          <p:cNvSpPr/>
          <p:nvPr/>
        </p:nvSpPr>
        <p:spPr>
          <a:xfrm>
            <a:off x="9401668" y="7958939"/>
            <a:ext cx="4421011" cy="98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Позитивное влияние 8-12%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741;p36"/>
          <p:cNvSpPr/>
          <p:nvPr/>
        </p:nvSpPr>
        <p:spPr>
          <a:xfrm>
            <a:off x="9401668" y="7223760"/>
            <a:ext cx="446673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Весенне-Летний период </a:t>
            </a:r>
            <a:endParaRPr lang="en-US" sz="24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124;p17"/>
          <p:cNvSpPr/>
          <p:nvPr/>
        </p:nvSpPr>
        <p:spPr>
          <a:xfrm>
            <a:off x="8672039" y="5264436"/>
            <a:ext cx="540542" cy="446400"/>
          </a:xfrm>
          <a:prstGeom prst="rightArrowCallout">
            <a:avLst>
              <a:gd name="adj1" fmla="val 100000"/>
              <a:gd name="adj2" fmla="val 50000"/>
              <a:gd name="adj3" fmla="val 131980"/>
              <a:gd name="adj4" fmla="val 60477"/>
            </a:avLst>
          </a:prstGeom>
          <a:solidFill>
            <a:srgbClr val="00B050"/>
          </a:solidFill>
          <a:ln w="9525" cap="flat" cmpd="sng">
            <a:solidFill>
              <a:srgbClr val="D7D7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24;p17"/>
          <p:cNvSpPr/>
          <p:nvPr/>
        </p:nvSpPr>
        <p:spPr>
          <a:xfrm>
            <a:off x="8694899" y="7253256"/>
            <a:ext cx="540542" cy="446400"/>
          </a:xfrm>
          <a:prstGeom prst="rightArrowCallout">
            <a:avLst>
              <a:gd name="adj1" fmla="val 100000"/>
              <a:gd name="adj2" fmla="val 50000"/>
              <a:gd name="adj3" fmla="val 131980"/>
              <a:gd name="adj4" fmla="val 60477"/>
            </a:avLst>
          </a:prstGeom>
          <a:solidFill>
            <a:srgbClr val="00B050"/>
          </a:solidFill>
          <a:ln w="9525" cap="flat" cmpd="sng">
            <a:solidFill>
              <a:srgbClr val="D7D7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ru-RU"/>
          </a:p>
        </p:txBody>
      </p:sp>
      <p:sp>
        <p:nvSpPr>
          <p:cNvPr id="6" name="Google Shape;195;p1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838200" y="1767840"/>
          <a:ext cx="13746480" cy="7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78809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10728960" y="5806440"/>
            <a:ext cx="3642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Северные города 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09560" y="3154680"/>
            <a:ext cx="352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Приложение </a:t>
            </a:r>
            <a:r>
              <a:rPr lang="en-US" sz="2400" b="1" dirty="0" err="1" smtClean="0">
                <a:solidFill>
                  <a:schemeClr val="tx1"/>
                </a:solidFill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</a:rPr>
              <a:t>-LIGHT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Дуга 18"/>
          <p:cNvSpPr/>
          <p:nvPr/>
        </p:nvSpPr>
        <p:spPr>
          <a:xfrm rot="10800000" flipH="1">
            <a:off x="-9418320" y="-210491"/>
            <a:ext cx="23119080" cy="6799315"/>
          </a:xfrm>
          <a:prstGeom prst="arc">
            <a:avLst>
              <a:gd name="adj1" fmla="val 15794058"/>
              <a:gd name="adj2" fmla="val 1327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Google Shape;184;p35"/>
          <p:cNvPicPr preferRelativeResize="0"/>
          <p:nvPr/>
        </p:nvPicPr>
        <p:blipFill rotWithShape="1">
          <a:blip r:embed="rId5">
            <a:alphaModFix/>
          </a:blip>
          <a:srcRect l="33160" t="19212" r="33423" b="20199"/>
          <a:stretch/>
        </p:blipFill>
        <p:spPr>
          <a:xfrm>
            <a:off x="11445240" y="1752600"/>
            <a:ext cx="3276600" cy="187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Овал 19"/>
          <p:cNvSpPr/>
          <p:nvPr/>
        </p:nvSpPr>
        <p:spPr>
          <a:xfrm>
            <a:off x="1676400" y="6248400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7132320" y="5806440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744200" y="4998720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3274040" y="3200400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433771" y="5297905"/>
            <a:ext cx="4431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Работа по направлению гранта РНФ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7620000"/>
            <a:ext cx="384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Освещение в </a:t>
            </a:r>
            <a:r>
              <a:rPr lang="ru-RU" sz="2400" b="1" dirty="0" smtClean="0">
                <a:solidFill>
                  <a:schemeClr val="tx1"/>
                </a:solidFill>
              </a:rPr>
              <a:t>офисах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2021-2022 г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67400" y="6858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Освещение при суточной </a:t>
            </a:r>
            <a:r>
              <a:rPr lang="ru-RU" sz="2400" b="1" dirty="0" smtClean="0">
                <a:solidFill>
                  <a:schemeClr val="tx1"/>
                </a:solidFill>
              </a:rPr>
              <a:t>работе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2022-2024 г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778820" y="6197065"/>
            <a:ext cx="28905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Северные </a:t>
            </a:r>
            <a:r>
              <a:rPr lang="ru-RU" sz="2400" b="1" dirty="0" smtClean="0">
                <a:solidFill>
                  <a:schemeClr val="tx1"/>
                </a:solidFill>
              </a:rPr>
              <a:t>города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2023 г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344980" y="4048225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 2022 г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763625" cy="2313364"/>
          </a:xfrm>
          <a:prstGeom prst="roundRect">
            <a:avLst>
              <a:gd name="adj" fmla="val 3450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62220" y="2728430"/>
            <a:ext cx="1337862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500" dirty="0" smtClean="0">
                <a:solidFill>
                  <a:schemeClr val="lt1"/>
                </a:solidFill>
              </a:rPr>
              <a:t>Патент на изобретение регистрационный номер заявки 2022102890 </a:t>
            </a:r>
            <a:r>
              <a:rPr lang="ru-RU" sz="2500" dirty="0" smtClean="0">
                <a:solidFill>
                  <a:schemeClr val="lt1"/>
                </a:solidFill>
              </a:rPr>
              <a:t>:</a:t>
            </a:r>
          </a:p>
          <a:p>
            <a:pPr lvl="0" algn="ctr">
              <a:lnSpc>
                <a:spcPct val="115000"/>
              </a:lnSpc>
            </a:pPr>
            <a:r>
              <a:rPr lang="ru-RU" sz="2500" dirty="0" smtClean="0">
                <a:solidFill>
                  <a:schemeClr val="lt1"/>
                </a:solidFill>
              </a:rPr>
              <a:t> </a:t>
            </a:r>
            <a:r>
              <a:rPr lang="ru-RU" sz="2500" dirty="0" smtClean="0">
                <a:solidFill>
                  <a:schemeClr val="lt1"/>
                </a:solidFill>
              </a:rPr>
              <a:t>Интеллектуальная многопользовательская система адаптации рабочего пространства</a:t>
            </a:r>
          </a:p>
          <a:p>
            <a:pPr lvl="0" algn="ctr">
              <a:lnSpc>
                <a:spcPct val="115000"/>
              </a:lnSpc>
            </a:pPr>
            <a:endParaRPr lang="ru-RU" sz="2500" dirty="0" smtClean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975678" y="4885066"/>
            <a:ext cx="7559675" cy="315054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Авторы: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Брагина Татьяна Владимировна</a:t>
            </a:r>
          </a:p>
          <a:p>
            <a:pPr>
              <a:lnSpc>
                <a:spcPct val="115000"/>
              </a:lnSpc>
            </a:pPr>
            <a:r>
              <a:rPr lang="ru-RU" sz="2000" dirty="0" err="1" smtClean="0">
                <a:solidFill>
                  <a:schemeClr val="tx1"/>
                </a:solidFill>
              </a:rPr>
              <a:t>Лаушкина</a:t>
            </a:r>
            <a:r>
              <a:rPr lang="ru-RU" sz="2000" dirty="0" smtClean="0">
                <a:solidFill>
                  <a:schemeClr val="tx1"/>
                </a:solidFill>
              </a:rPr>
              <a:t> Анастасия Александровна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lnSpc>
                <a:spcPct val="115000"/>
              </a:lnSpc>
            </a:pPr>
            <a:r>
              <a:rPr lang="ru-RU" sz="2000" dirty="0" err="1" smtClean="0">
                <a:solidFill>
                  <a:schemeClr val="tx1"/>
                </a:solidFill>
              </a:rPr>
              <a:t>Рослякова</a:t>
            </a:r>
            <a:r>
              <a:rPr lang="ru-RU" sz="2000" dirty="0" smtClean="0">
                <a:solidFill>
                  <a:schemeClr val="tx1"/>
                </a:solidFill>
              </a:rPr>
              <a:t> Светлана Витальевна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Леонов Александр Сергеевич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Землянова Екатерина Игоревна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Басов Олег Олегович</a:t>
            </a:r>
          </a:p>
          <a:p>
            <a:pPr>
              <a:lnSpc>
                <a:spcPct val="115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Филиппов Илья Михайлович</a:t>
            </a:r>
          </a:p>
          <a:p>
            <a:pPr lvl="0">
              <a:lnSpc>
                <a:spcPct val="115000"/>
              </a:lnSpc>
            </a:pPr>
            <a:endParaRPr lang="ru-RU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992700" y="2316950"/>
            <a:ext cx="7816020" cy="8921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tx1"/>
                </a:solidFill>
              </a:rPr>
              <a:t>При интеграции нашего программно- аппаратного комплекса: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 smtClean="0">
                <a:solidFill>
                  <a:schemeClr val="tx1"/>
                </a:solidFill>
              </a:rPr>
              <a:t>Себестоимость продукта – 500 тыс. рублей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 smtClean="0">
                <a:solidFill>
                  <a:schemeClr val="tx1"/>
                </a:solidFill>
              </a:rPr>
              <a:t>(50% от продажи, с учетом доставки и установки)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 smtClean="0">
                <a:solidFill>
                  <a:schemeClr val="tx1"/>
                </a:solidFill>
              </a:rPr>
              <a:t>Выручка за год от установки: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 smtClean="0">
                <a:solidFill>
                  <a:schemeClr val="tx1"/>
                </a:solidFill>
              </a:rPr>
              <a:t>160 млн.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tx1"/>
                </a:solidFill>
              </a:rPr>
              <a:t>384 млн. рублей за подписку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tx1"/>
                </a:solidFill>
              </a:rPr>
              <a:t>Расходы за 1 год(включая издержки) – 138,4 млн.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 dirty="0" smtClean="0">
                <a:solidFill>
                  <a:schemeClr val="tx1"/>
                </a:solidFill>
              </a:rPr>
              <a:t>Доход за 1 год – 405,6 млн.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i="0" u="none" strike="noStrike" cap="none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tx1"/>
              </a:solidFill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991599" y="2285999"/>
          <a:ext cx="5730240" cy="2514603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955040"/>
                <a:gridCol w="955040"/>
                <a:gridCol w="955040"/>
                <a:gridCol w="955040"/>
                <a:gridCol w="955040"/>
                <a:gridCol w="955040"/>
              </a:tblGrid>
              <a:tr h="8382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год</a:t>
                      </a:r>
                      <a:endParaRPr lang="ru-RU" dirty="0"/>
                    </a:p>
                  </a:txBody>
                  <a:tcPr/>
                </a:tc>
              </a:tr>
              <a:tr h="838201">
                <a:tc>
                  <a:txBody>
                    <a:bodyPr/>
                    <a:lstStyle/>
                    <a:p>
                      <a:r>
                        <a:rPr lang="ru-RU" dirty="0" smtClean="0"/>
                        <a:t>Выручка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544 млн.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928 млн.</a:t>
                      </a:r>
                      <a:r>
                        <a:rPr lang="ru-RU" baseline="0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1312 млн.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1424 млн.</a:t>
                      </a:r>
                    </a:p>
                    <a:p>
                      <a:r>
                        <a:rPr lang="ru-RU" dirty="0" smtClean="0"/>
                        <a:t>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1536 </a:t>
                      </a:r>
                      <a:r>
                        <a:rPr lang="ru-RU" dirty="0" err="1" smtClean="0"/>
                        <a:t>млн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рублей</a:t>
                      </a:r>
                      <a:endParaRPr lang="ru-RU" dirty="0"/>
                    </a:p>
                  </a:txBody>
                  <a:tcPr/>
                </a:tc>
              </a:tr>
              <a:tr h="838201">
                <a:tc>
                  <a:txBody>
                    <a:bodyPr/>
                    <a:lstStyle/>
                    <a:p>
                      <a:r>
                        <a:rPr lang="ru-RU" dirty="0" smtClean="0"/>
                        <a:t>Чистая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405,6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690,08</a:t>
                      </a:r>
                    </a:p>
                    <a:p>
                      <a:r>
                        <a:rPr lang="ru-RU" dirty="0" smtClean="0"/>
                        <a:t>млн. рублей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858,88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1210,4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1373 </a:t>
                      </a:r>
                      <a:r>
                        <a:rPr lang="ru-RU" dirty="0" err="1" smtClean="0"/>
                        <a:t>млн</a:t>
                      </a:r>
                      <a:r>
                        <a:rPr lang="ru-RU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Выноска со стрелкой вниз 11"/>
          <p:cNvSpPr/>
          <p:nvPr/>
        </p:nvSpPr>
        <p:spPr>
          <a:xfrm>
            <a:off x="12862560" y="4937760"/>
            <a:ext cx="1859280" cy="80772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2679680" y="6080760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Работа с подпиской – сокращение установки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619547" y="23156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30;p22"/>
          <p:cNvSpPr txBox="1"/>
          <p:nvPr/>
        </p:nvSpPr>
        <p:spPr>
          <a:xfrm>
            <a:off x="992700" y="2316950"/>
            <a:ext cx="13546260" cy="5647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Работа с государственными грантами.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 smtClean="0">
                <a:solidFill>
                  <a:schemeClr val="tx1"/>
                </a:solidFill>
              </a:rPr>
              <a:t>Выход на грант Старт 1.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i="0" u="none" strike="noStrike" cap="none" dirty="0" smtClean="0">
                <a:solidFill>
                  <a:schemeClr val="tx1"/>
                </a:solidFill>
              </a:rPr>
              <a:t>Научные исследования для улучшения текущих рекомендация по использованию искусственного освещения.</a:t>
            </a:r>
            <a:endParaRPr lang="ru-RU" sz="28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i="0" u="none" strike="noStrike" cap="none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i="0" u="none" strike="noStrike" cap="none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tx1"/>
              </a:solidFill>
            </a:endParaRPr>
          </a:p>
        </p:txBody>
      </p:sp>
      <p:sp>
        <p:nvSpPr>
          <p:cNvPr id="11266" name="AutoShape 2" descr="Реальные инвестиции: виды, риски, объемы средст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Реальные инвестиции: виды, риски, объемы средст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Реальные инвестиции: виды, риски, объемы средст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1" name="Picture 7" descr="C:\Users\unico\Downloads\vid_invest2.jpg"/>
          <p:cNvPicPr>
            <a:picLocks noChangeAspect="1" noChangeArrowheads="1"/>
          </p:cNvPicPr>
          <p:nvPr/>
        </p:nvPicPr>
        <p:blipFill>
          <a:blip r:embed="rId5"/>
          <a:srcRect b="16667"/>
          <a:stretch>
            <a:fillRect/>
          </a:stretch>
        </p:blipFill>
        <p:spPr bwMode="auto">
          <a:xfrm>
            <a:off x="4312920" y="4886140"/>
            <a:ext cx="6858001" cy="4578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942975" y="1999560"/>
            <a:ext cx="5549265" cy="37425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51;p24"/>
          <p:cNvSpPr/>
          <p:nvPr/>
        </p:nvSpPr>
        <p:spPr>
          <a:xfrm>
            <a:off x="8639175" y="2014800"/>
            <a:ext cx="5549265" cy="37425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4920" y="2727960"/>
            <a:ext cx="48310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Интеграторы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и </a:t>
            </a:r>
            <a:r>
              <a:rPr lang="ru-RU" sz="2800" b="1" dirty="0" smtClean="0">
                <a:solidFill>
                  <a:schemeClr val="bg1"/>
                </a:solidFill>
              </a:rPr>
              <a:t>п</a:t>
            </a:r>
            <a:r>
              <a:rPr lang="ru-RU" sz="2800" b="1" dirty="0" smtClean="0">
                <a:solidFill>
                  <a:schemeClr val="bg1"/>
                </a:solidFill>
              </a:rPr>
              <a:t>роизводители светового оборудования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160" y="6172200"/>
            <a:ext cx="563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Совместная работа над системой управления освещением 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+ клиент покупает их светильники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+ получают отзыв </a:t>
            </a:r>
            <a:r>
              <a:rPr lang="ru-RU" sz="1800" dirty="0" smtClean="0">
                <a:solidFill>
                  <a:schemeClr val="tx1"/>
                </a:solidFill>
              </a:rPr>
              <a:t>по регулировке </a:t>
            </a:r>
            <a:r>
              <a:rPr lang="ru-RU" sz="1800" dirty="0" smtClean="0">
                <a:solidFill>
                  <a:schemeClr val="tx1"/>
                </a:solidFill>
              </a:rPr>
              <a:t>характеристик  оборудования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37320" y="3154680"/>
            <a:ext cx="4831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Компания, имеющая </a:t>
            </a:r>
            <a:r>
              <a:rPr lang="ru-RU" sz="2800" b="1" dirty="0" smtClean="0">
                <a:solidFill>
                  <a:schemeClr val="bg1"/>
                </a:solidFill>
              </a:rPr>
              <a:t>в своем штате </a:t>
            </a:r>
            <a:r>
              <a:rPr lang="ru-RU" sz="2800" b="1" dirty="0" smtClean="0">
                <a:solidFill>
                  <a:schemeClr val="bg1"/>
                </a:solidFill>
              </a:rPr>
              <a:t>1000+ сотрудников </a:t>
            </a:r>
            <a:r>
              <a:rPr lang="ru-RU" sz="2800" b="1" dirty="0" smtClean="0">
                <a:solidFill>
                  <a:schemeClr val="bg1"/>
                </a:solidFill>
              </a:rPr>
              <a:t>в офисах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10600" y="6065520"/>
            <a:ext cx="5638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Запуск </a:t>
            </a:r>
            <a:r>
              <a:rPr lang="en-US" sz="1800" b="1" dirty="0" smtClean="0">
                <a:solidFill>
                  <a:schemeClr val="tx1"/>
                </a:solidFill>
              </a:rPr>
              <a:t>MVP </a:t>
            </a:r>
            <a:r>
              <a:rPr lang="ru-RU" sz="1800" b="1" dirty="0" smtClean="0">
                <a:solidFill>
                  <a:schemeClr val="tx1"/>
                </a:solidFill>
              </a:rPr>
              <a:t>на территории </a:t>
            </a:r>
            <a:r>
              <a:rPr lang="ru-RU" sz="1800" b="1" dirty="0" err="1" smtClean="0">
                <a:solidFill>
                  <a:schemeClr val="tx1"/>
                </a:solidFill>
              </a:rPr>
              <a:t>опенспейса</a:t>
            </a:r>
            <a:r>
              <a:rPr lang="ru-RU" sz="1800" b="1" dirty="0" smtClean="0">
                <a:solidFill>
                  <a:schemeClr val="tx1"/>
                </a:solidFill>
              </a:rPr>
              <a:t> партнера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+ апробация системы на большом количестве пользователей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+улучшение состояния сотрудников 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+получение комплексного анализа состояния сотрудников за неделю, месяц, полгода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+ эксклюзивная интеграция</a:t>
            </a:r>
          </a:p>
          <a:p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16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07;p40"/>
          <p:cNvSpPr txBox="1">
            <a:spLocks/>
          </p:cNvSpPr>
          <p:nvPr/>
        </p:nvSpPr>
        <p:spPr>
          <a:xfrm>
            <a:off x="3318030" y="6347425"/>
            <a:ext cx="2671290" cy="4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Ключевые навыки: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технологическая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область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Психология труда</a:t>
            </a:r>
          </a:p>
          <a:p>
            <a:pPr marL="45720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Опыт работы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в разработке, проведении и обработки данных как полевых, так и лабораторных исследованиях в области светового дизайна и психологии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310;p40"/>
          <p:cNvPicPr preferRelativeResize="0"/>
          <p:nvPr/>
        </p:nvPicPr>
        <p:blipFill rotWithShape="1">
          <a:blip r:embed="rId4">
            <a:alphaModFix/>
          </a:blip>
          <a:srcRect l="52281" t="19850" r="25331" b="45924"/>
          <a:stretch/>
        </p:blipFill>
        <p:spPr>
          <a:xfrm>
            <a:off x="3376855" y="2185150"/>
            <a:ext cx="2174650" cy="221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11;p40"/>
          <p:cNvPicPr preferRelativeResize="0"/>
          <p:nvPr/>
        </p:nvPicPr>
        <p:blipFill rotWithShape="1">
          <a:blip r:embed="rId4">
            <a:alphaModFix/>
          </a:blip>
          <a:srcRect l="34501" t="22239" r="44731" b="47128"/>
          <a:stretch/>
        </p:blipFill>
        <p:spPr>
          <a:xfrm>
            <a:off x="12154800" y="2217370"/>
            <a:ext cx="2139900" cy="21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12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99905" y="2196235"/>
            <a:ext cx="2215150" cy="22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13;p40"/>
          <p:cNvSpPr txBox="1">
            <a:spLocks/>
          </p:cNvSpPr>
          <p:nvPr/>
        </p:nvSpPr>
        <p:spPr>
          <a:xfrm>
            <a:off x="345960" y="6374213"/>
            <a:ext cx="2595360" cy="4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Ключевые навыки: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Ведение научных проектов Технологическая область</a:t>
            </a: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Опыт работы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в светотехническом проектировании, проведении  междисциплинарных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проек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тов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 связанных с искусствен-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ным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освещением.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314;p40"/>
          <p:cNvSpPr txBox="1">
            <a:spLocks/>
          </p:cNvSpPr>
          <p:nvPr/>
        </p:nvSpPr>
        <p:spPr>
          <a:xfrm>
            <a:off x="6477095" y="6504025"/>
            <a:ext cx="2270665" cy="4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Ключевые навыки: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технологическая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область</a:t>
            </a: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Опыт работы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в разработке, проведении к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полевых,к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и лабораторных исследованиях в области светового дизайна и психологии труда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15;p40"/>
          <p:cNvSpPr txBox="1">
            <a:spLocks/>
          </p:cNvSpPr>
          <p:nvPr/>
        </p:nvSpPr>
        <p:spPr>
          <a:xfrm>
            <a:off x="9372105" y="6332210"/>
            <a:ext cx="2316975" cy="4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Ключевые навыки: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ИТ-разработка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Опыт работы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в разработке, проведении и обработки данных различного рода исследований, создание программной части системы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16;p40"/>
          <p:cNvSpPr/>
          <p:nvPr/>
        </p:nvSpPr>
        <p:spPr>
          <a:xfrm>
            <a:off x="285000" y="5384250"/>
            <a:ext cx="2610600" cy="711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7;p40"/>
          <p:cNvSpPr txBox="1">
            <a:spLocks/>
          </p:cNvSpPr>
          <p:nvPr/>
        </p:nvSpPr>
        <p:spPr>
          <a:xfrm>
            <a:off x="12175675" y="6355805"/>
            <a:ext cx="2469965" cy="4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Ключевые навыки: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Световой дизайн</a:t>
            </a: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Опыт работы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в разработке интерьерных решений и создании концепций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индиви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дуализации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пространства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18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8175" y="2094590"/>
            <a:ext cx="2174650" cy="239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19;p40"/>
          <p:cNvPicPr preferRelativeResize="0"/>
          <p:nvPr/>
        </p:nvPicPr>
        <p:blipFill rotWithShape="1">
          <a:blip r:embed="rId7">
            <a:alphaModFix/>
          </a:blip>
          <a:srcRect r="4084" b="36056"/>
          <a:stretch/>
        </p:blipFill>
        <p:spPr>
          <a:xfrm>
            <a:off x="6335298" y="2175868"/>
            <a:ext cx="2215150" cy="22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20;p40"/>
          <p:cNvSpPr/>
          <p:nvPr/>
        </p:nvSpPr>
        <p:spPr>
          <a:xfrm>
            <a:off x="3337230" y="5384250"/>
            <a:ext cx="2652090" cy="103179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21;p40"/>
          <p:cNvSpPr txBox="1">
            <a:spLocks/>
          </p:cNvSpPr>
          <p:nvPr/>
        </p:nvSpPr>
        <p:spPr>
          <a:xfrm>
            <a:off x="361200" y="4533870"/>
            <a:ext cx="36996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Светлана 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Рослякова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CEO,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продажи)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22;p40"/>
          <p:cNvSpPr/>
          <p:nvPr/>
        </p:nvSpPr>
        <p:spPr>
          <a:xfrm>
            <a:off x="6303990" y="5369010"/>
            <a:ext cx="2657130" cy="103179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23;p40"/>
          <p:cNvSpPr txBox="1">
            <a:spLocks/>
          </p:cNvSpPr>
          <p:nvPr/>
        </p:nvSpPr>
        <p:spPr>
          <a:xfrm>
            <a:off x="3394228" y="4519688"/>
            <a:ext cx="3699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Татьяна 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Брагина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(СЕО, 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проектирование)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24;p40"/>
          <p:cNvSpPr/>
          <p:nvPr/>
        </p:nvSpPr>
        <p:spPr>
          <a:xfrm>
            <a:off x="9337355" y="5369010"/>
            <a:ext cx="2184085" cy="711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25;p40"/>
          <p:cNvSpPr txBox="1">
            <a:spLocks/>
          </p:cNvSpPr>
          <p:nvPr/>
        </p:nvSpPr>
        <p:spPr>
          <a:xfrm>
            <a:off x="9377430" y="4534915"/>
            <a:ext cx="38859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Александр 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Леонов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CTO, IT)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326;p40"/>
          <p:cNvSpPr/>
          <p:nvPr/>
        </p:nvSpPr>
        <p:spPr>
          <a:xfrm>
            <a:off x="12128675" y="5338530"/>
            <a:ext cx="2242645" cy="711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327;p40"/>
          <p:cNvSpPr txBox="1">
            <a:spLocks/>
          </p:cNvSpPr>
          <p:nvPr/>
        </p:nvSpPr>
        <p:spPr>
          <a:xfrm>
            <a:off x="12154050" y="4519700"/>
            <a:ext cx="227823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Екатерина Землянова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(маркетинг)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323;p40"/>
          <p:cNvSpPr txBox="1">
            <a:spLocks/>
          </p:cNvSpPr>
          <p:nvPr/>
        </p:nvSpPr>
        <p:spPr>
          <a:xfrm>
            <a:off x="6320308" y="4565408"/>
            <a:ext cx="36996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Анастасия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lang="ru-RU" sz="2400" dirty="0" err="1" smtClean="0"/>
              <a:t>Лаушк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ина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(СМО, </a:t>
            </a:r>
          </a:p>
          <a:p>
            <a:pPr marL="15875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tabLst/>
              <a:defRPr/>
            </a:pPr>
            <a:r>
              <a:rPr lang="ru-RU" sz="2400" dirty="0" smtClean="0"/>
              <a:t> дизайн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17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220818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www.itmo.ru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(905) 034-52-29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bragina.arch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yandex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-RU" sz="2300" dirty="0" err="1" smtClean="0">
                          <a:solidFill>
                            <a:schemeClr val="dk1"/>
                          </a:solidFill>
                        </a:rPr>
                        <a:t>ru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999</Words>
  <PresentationFormat>Произвольный</PresentationFormat>
  <Paragraphs>337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Montserrat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Текущие результаты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Татьяна Брагина</dc:creator>
  <cp:lastModifiedBy>Татьяна Брагина</cp:lastModifiedBy>
  <cp:revision>104</cp:revision>
  <dcterms:modified xsi:type="dcterms:W3CDTF">2022-07-04T09:26:59Z</dcterms:modified>
</cp:coreProperties>
</file>