
<file path=[Content_Types].xml><?xml version="1.0" encoding="utf-8"?>
<Types xmlns="http://schemas.openxmlformats.org/package/2006/content-types">
  <Default Extension="wmf" ContentType="image/x-wmf"/>
  <Default Extension="png" ContentType="image/png"/>
  <Default Extension="jpg" ContentType="image/jpeg"/>
  <Default Extension="jpeg" ContentType="image/jpeg"/>
  <Default Extension="xml" ContentType="application/xml"/>
  <Default Extension="rels" ContentType="application/vnd.openxmlformats-package.relationships+xml"/>
  <Default Extension="bin" ContentType="application/vnd.openxmlformats-officedocument.oleObject"/>
  <Override PartName="/ppt/slides/slide22.xml" ContentType="application/vnd.openxmlformats-officedocument.presentationml.slide+xml"/>
  <Override PartName="/ppt/slides/slide19.xml" ContentType="application/vnd.openxmlformats-officedocument.presentationml.slide+xml"/>
  <Override PartName="/ppt/slides/slide18.xml" ContentType="application/vnd.openxmlformats-officedocument.presentationml.slide+xml"/>
  <Override PartName="/ppt/slides/slide17.xml" ContentType="application/vnd.openxmlformats-officedocument.presentationml.slide+xml"/>
  <Override PartName="/ppt/slides/slide13.xml" ContentType="application/vnd.openxmlformats-officedocument.presentationml.slide+xml"/>
  <Override PartName="/ppt/slides/slide20.xml" ContentType="application/vnd.openxmlformats-officedocument.presentationml.slide+xml"/>
  <Override PartName="/ppt/slides/slide11.xml" ContentType="application/vnd.openxmlformats-officedocument.presentationml.slide+xml"/>
  <Override PartName="/ppt/slides/slide10.xml" ContentType="application/vnd.openxmlformats-officedocument.presentationml.slide+xml"/>
  <Override PartName="/ppt/slides/slide21.xml" ContentType="application/vnd.openxmlformats-officedocument.presentationml.slide+xml"/>
  <Override PartName="/ppt/slides/slide7.xml" ContentType="application/vnd.openxmlformats-officedocument.presentationml.slide+xml"/>
  <Override PartName="/ppt/slides/slide6.xml" ContentType="application/vnd.openxmlformats-officedocument.presentationml.slide+xml"/>
  <Override PartName="/ppt/slides/slide15.xml" ContentType="application/vnd.openxmlformats-officedocument.presentationml.slide+xml"/>
  <Override PartName="/ppt/slides/slide3.xml" ContentType="application/vnd.openxmlformats-officedocument.presentationml.slide+xml"/>
  <Override PartName="/ppt/slides/slide12.xml" ContentType="application/vnd.openxmlformats-officedocument.presentationml.slide+xml"/>
  <Override PartName="/ppt/slides/slide8.xml" ContentType="application/vnd.openxmlformats-officedocument.presentationml.slide+xml"/>
  <Override PartName="/ppt/slideLayouts/slideLayout9.xml" ContentType="application/vnd.openxmlformats-officedocument.presentationml.slideLayout+xml"/>
  <Override PartName="/ppt/slides/slide4.xml" ContentType="application/vnd.openxmlformats-officedocument.presentationml.slide+xml"/>
  <Override PartName="/ppt/slideLayouts/slideLayout4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s/slide1.xml" ContentType="application/vnd.openxmlformats-officedocument.presentationml.slide+xml"/>
  <Override PartName="/ppt/slideLayouts/slideLayout8.xml" ContentType="application/vnd.openxmlformats-officedocument.presentationml.slideLayout+xml"/>
  <Override PartName="/ppt/slides/slide9.xml" ContentType="application/vnd.openxmlformats-officedocument.presentationml.slide+xml"/>
  <Override PartName="/ppt/slideLayouts/slideLayout2.xml" ContentType="application/vnd.openxmlformats-officedocument.presentationml.slideLayout+xml"/>
  <Override PartName="/ppt/slides/slide5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s/slide14.xml" ContentType="application/vnd.openxmlformats-officedocument.presentationml.slide+xml"/>
  <Override PartName="/ppt/slideMasters/slideMaster1.xml" ContentType="application/vnd.openxmlformats-officedocument.presentationml.slideMaster+xml"/>
  <Override PartName="/ppt/slideLayouts/slideLayout11.xml" ContentType="application/vnd.openxmlformats-officedocument.presentationml.slideLayout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slides/slide16.xml" ContentType="application/vnd.openxmlformats-officedocument.presentationml.slide+xml"/>
  <Override PartName="/ppt/slideLayouts/slideLayout1.xml" ContentType="application/vnd.openxmlformats-officedocument.presentationml.slideLayout+xml"/>
  <Override PartName="/ppt/slides/slide2.xml" ContentType="application/vnd.openxmlformats-officedocument.presentationml.slide+xml"/>
  <Override PartName="/ppt/viewProps.xml" ContentType="application/vnd.openxmlformats-officedocument.presentationml.viewProps+xml"/>
  <Override PartName="/ppt/slideLayouts/slideLayout6.xml" ContentType="application/vnd.openxmlformats-officedocument.presentationml.slideLayout+xml"/>
  <Override PartName="/ppt/presProps.xml" ContentType="application/vnd.openxmlformats-officedocument.presentationml.presProps+xml"/>
  <Override PartName="/ppt/slideLayouts/slideLayout5.xml" ContentType="application/vnd.openxmlformats-officedocument.presentationml.slideLayout+xml"/>
  <Override PartName="/docProps/app.xml" ContentType="application/vnd.openxmlformats-officedocument.extended-properties+xml"/>
  <Override PartName="/docProps/core.xml" ContentType="application/vnd.openxmlformats-package.core-properties+xml"/>
  <Override PartName="/ppt/presentation.xml" ContentType="application/vnd.openxmlformats-officedocument.presentationml.presentation.main+xml"/>
</Types>
</file>

<file path=_rels/.rels><?xml version="1.0" encoding="UTF-8" standalone="yes"?><Relationships xmlns="http://schemas.openxmlformats.org/package/2006/relationships"><Relationship Id="rId3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2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w="http://schemas.openxmlformats.org/wordprocessingml/2006/main" saveSubsetFonts="1">
  <p:sldMasterIdLst>
    <p:sldMasterId id="2147483648" r:id="rId1"/>
  </p:sldMasterIdLst>
  <p:sldIdLst>
    <p:sldId id="256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4" r:id="rId11"/>
    <p:sldId id="265" r:id="rId12"/>
    <p:sldId id="266" r:id="rId13"/>
    <p:sldId id="267" r:id="rId14"/>
    <p:sldId id="268" r:id="rId15"/>
    <p:sldId id="269" r:id="rId16"/>
    <p:sldId id="270" r:id="rId17"/>
    <p:sldId id="271" r:id="rId18"/>
    <p:sldId id="272" r:id="rId19"/>
    <p:sldId id="273" r:id="rId20"/>
    <p:sldId id="274" r:id="rId21"/>
    <p:sldId id="275" r:id="rId22"/>
    <p:sldId id="276" r:id="rId23"/>
    <p:sldId id="277" r:id="rId24"/>
  </p:sldIdLst>
  <p:sldSz cx="12192000" cy="6858000"/>
  <p:notesSz cx="12192000" cy="6858000"/>
  <p:defaultTextStyle>
    <a:defPPr>
      <a:defRPr lang="ru-RU"/>
    </a:defPPr>
    <a:lvl1pPr marL="0" algn="l" defTabSz="914400">
      <a:defRPr sz="18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>
      <a:defRPr sz="18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>
      <a:defRPr sz="18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>
      <a:defRPr sz="18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>
      <a:defRPr sz="18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>
      <a:defRPr sz="18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>
      <a:defRPr sz="18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>
      <a:defRPr sz="18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>
      <a:defRPr sz="18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</p:showPr>
</p:presentationPr>
</file>

<file path=ppt/tableStyles.xml><?xml version="1.0" encoding="utf-8"?>
<a:tblStyleLst xmlns:a="http://schemas.openxmlformats.org/drawingml/2006/main" def="{18603FDC-E32A-4AB5-989C-0864C3EAD2B8}">
  <a:tblStyle styleId="{18603FDC-E32A-4AB5-989C-0864C3EAD2B8}" styleName="Стиль из темы 2 - акцент 2">
    <a:tblBg>
      <a:fillRef idx="3">
        <a:schemeClr val="accent2"/>
      </a:fillRef>
    </a:tblBg>
    <a:wholeTbl>
      <a:tcTxStyle>
        <a:fontRef idx="minor">
          <a:srgbClr val="000000"/>
        </a:fontRef>
        <a:schemeClr val="lt1"/>
      </a:tcTxStyle>
      <a:tcStyle>
        <a:tcBdr>
          <a:left>
            <a:lnRef idx="1">
              <a:schemeClr val="accent2">
                <a:tint val="50000"/>
              </a:schemeClr>
            </a:lnRef>
          </a:left>
          <a:right>
            <a:lnRef idx="1">
              <a:schemeClr val="accent2">
                <a:tint val="50000"/>
              </a:schemeClr>
            </a:lnRef>
          </a:right>
          <a:top>
            <a:lnRef idx="1">
              <a:schemeClr val="accent2">
                <a:tint val="50000"/>
              </a:schemeClr>
            </a:lnRef>
          </a:top>
          <a:bottom>
            <a:lnRef idx="1">
              <a:schemeClr val="accent2">
                <a:tint val="50000"/>
              </a:schemeClr>
            </a:lnRef>
          </a:bottom>
          <a:insideH>
            <a:ln w="12700">
              <a:noFill/>
            </a:ln>
          </a:insideH>
          <a:insideV>
            <a:ln w="12700"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lt1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lt1">
              <a:alpha val="20000"/>
            </a:schemeClr>
          </a:solidFill>
        </a:fill>
      </a:tcStyle>
    </a:band1V>
    <a:band2V>
      <a:tcStyle>
        <a:tcBdr/>
        <a:fill>
          <a:solidFill>
            <a:schemeClr val="lt1">
              <a:alpha val="20000"/>
            </a:schemeClr>
          </a:solidFill>
        </a:fill>
      </a:tcStyle>
    </a:band2V>
    <a:lastCol>
      <a:tcStyle>
        <a:tcBdr>
          <a:left>
            <a:lnRef idx="2">
              <a:schemeClr val="lt1"/>
            </a:lnRef>
          </a:left>
        </a:tcBdr>
      </a:tcStyle>
    </a:lastCol>
    <a:firstCol>
      <a:tcStyle>
        <a:tcBdr>
          <a:right>
            <a:lnRef idx="2">
              <a:schemeClr val="lt1"/>
            </a:lnRef>
          </a:right>
        </a:tcBdr>
      </a:tcStyle>
    </a:firstCol>
    <a:lastRow>
      <a:tcStyle>
        <a:tcBdr>
          <a:top>
            <a:lnRef idx="2">
              <a:schemeClr val="lt1"/>
            </a:lnRef>
          </a:top>
        </a:tcBdr>
        <a:fill>
          <a:noFill/>
        </a:fill>
      </a:tcStyle>
    </a:lastRow>
    <a:seCell>
      <a:tcStyle>
        <a:tcBdr>
          <a:left>
            <a:ln w="12700">
              <a:noFill/>
            </a:ln>
          </a:left>
          <a:top>
            <a:ln w="12700">
              <a:noFill/>
            </a:ln>
          </a:top>
        </a:tcBdr>
      </a:tcStyle>
    </a:seCell>
    <a:swCell>
      <a:tcStyle>
        <a:tcBdr>
          <a:right>
            <a:ln w="12700">
              <a:noFill/>
            </a:ln>
          </a:right>
          <a:top>
            <a:ln w="12700">
              <a:noFill/>
            </a:ln>
          </a:top>
        </a:tcBdr>
      </a:tcStyle>
    </a:swCell>
    <a:firstRow>
      <a:tcStyle>
        <a:tcBdr>
          <a:bottom>
            <a:lnRef idx="3">
              <a:schemeClr val="lt1"/>
            </a:lnRef>
          </a:bottom>
        </a:tcBdr>
        <a:fill>
          <a:noFill/>
        </a:fill>
      </a:tcStyle>
    </a:firstRow>
    <a:neCell>
      <a:tcStyle>
        <a:tcBdr>
          <a:bottom>
            <a:ln w="12700">
              <a:noFill/>
            </a:ln>
          </a:bottom>
        </a:tcBdr>
      </a:tcStyle>
    </a:neCell>
    <a:nwCell>
      <a:tcStyle>
        <a:tcBdr/>
      </a:tcStyle>
    </a:nwCel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slideViewPr>
    <p:cSldViewPr snapToGrid="0">
      <p:cViewPr varScale="1">
        <p:scale>
          <a:sx n="69" d="100"/>
          <a:sy n="69" d="100"/>
        </p:scale>
        <p:origin x="756" y="72"/>
      </p:cViewPr>
      <p:guideLst>
        <p:guide pos="2160" orient="horz"/>
        <p:guide pos="3840"/>
      </p:guideLst>
    </p:cSldViewPr>
  </p:slideViewPr>
  <p:gridSpacing cx="72008" cy="72008"/>
</p:viewPr>
</file>

<file path=ppt/_rels/presentation.xml.rels><?xml version="1.0" encoding="UTF-8" standalone="yes"?>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theme" Target="theme/theme1.xml"/><Relationship Id="rId3" Type="http://schemas.openxmlformats.org/officeDocument/2006/relationships/slide" Target="slides/slide1.xml"/><Relationship Id="rId4" Type="http://schemas.openxmlformats.org/officeDocument/2006/relationships/slide" Target="slides/slide2.xml"/><Relationship Id="rId5" Type="http://schemas.openxmlformats.org/officeDocument/2006/relationships/slide" Target="slides/slide3.xml"/><Relationship Id="rId6" Type="http://schemas.openxmlformats.org/officeDocument/2006/relationships/slide" Target="slides/slide4.xml"/><Relationship Id="rId7" Type="http://schemas.openxmlformats.org/officeDocument/2006/relationships/slide" Target="slides/slide5.xml"/><Relationship Id="rId8" Type="http://schemas.openxmlformats.org/officeDocument/2006/relationships/slide" Target="slides/slide6.xml"/><Relationship Id="rId9" Type="http://schemas.openxmlformats.org/officeDocument/2006/relationships/slide" Target="slides/slide7.xml"/><Relationship Id="rId10" Type="http://schemas.openxmlformats.org/officeDocument/2006/relationships/slide" Target="slides/slide8.xml"/><Relationship Id="rId11" Type="http://schemas.openxmlformats.org/officeDocument/2006/relationships/slide" Target="slides/slide9.xml"/><Relationship Id="rId12" Type="http://schemas.openxmlformats.org/officeDocument/2006/relationships/slide" Target="slides/slide10.xml"/><Relationship Id="rId13" Type="http://schemas.openxmlformats.org/officeDocument/2006/relationships/slide" Target="slides/slide11.xml"/><Relationship Id="rId14" Type="http://schemas.openxmlformats.org/officeDocument/2006/relationships/slide" Target="slides/slide12.xml"/><Relationship Id="rId15" Type="http://schemas.openxmlformats.org/officeDocument/2006/relationships/slide" Target="slides/slide13.xml"/><Relationship Id="rId16" Type="http://schemas.openxmlformats.org/officeDocument/2006/relationships/slide" Target="slides/slide14.xml"/><Relationship Id="rId17" Type="http://schemas.openxmlformats.org/officeDocument/2006/relationships/slide" Target="slides/slide15.xml"/><Relationship Id="rId18" Type="http://schemas.openxmlformats.org/officeDocument/2006/relationships/slide" Target="slides/slide16.xml"/><Relationship Id="rId19" Type="http://schemas.openxmlformats.org/officeDocument/2006/relationships/slide" Target="slides/slide17.xml"/><Relationship Id="rId20" Type="http://schemas.openxmlformats.org/officeDocument/2006/relationships/slide" Target="slides/slide18.xml"/><Relationship Id="rId21" Type="http://schemas.openxmlformats.org/officeDocument/2006/relationships/slide" Target="slides/slide19.xml"/><Relationship Id="rId22" Type="http://schemas.openxmlformats.org/officeDocument/2006/relationships/slide" Target="slides/slide20.xml"/><Relationship Id="rId23" Type="http://schemas.openxmlformats.org/officeDocument/2006/relationships/slide" Target="slides/slide21.xml"/><Relationship Id="rId24" Type="http://schemas.openxmlformats.org/officeDocument/2006/relationships/slide" Target="slides/slide22.xml"/><Relationship Id="rId25" Type="http://schemas.openxmlformats.org/officeDocument/2006/relationships/presProps" Target="presProps.xml" /><Relationship Id="rId26" Type="http://schemas.openxmlformats.org/officeDocument/2006/relationships/tableStyles" Target="tableStyles.xml" /><Relationship Id="rId27" Type="http://schemas.openxmlformats.org/officeDocument/2006/relationships/viewProps" Target="viewProps.xml" /></Relationships>
</file>

<file path=ppt/slideLayouts/_rels/slideLayout1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w="http://schemas.openxmlformats.org/wordprocessingml/2006/main" matchingName="" preserve="1" showMasterPhAnim="0" type="title" userDrawn="1">
  <p:cSld name="Титульный слайд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 bwMode="auto"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pPr>
              <a:defRPr/>
            </a:pPr>
            <a:r>
              <a:rPr lang="ru-RU"/>
              <a:t>Образец заголовка</a:t>
            </a:r>
            <a:endParaRPr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 bwMode="auto"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pPr>
              <a:defRPr/>
            </a:pPr>
            <a:r>
              <a:rPr lang="ru-RU"/>
              <a:t>Образец подзаголовка</a:t>
            </a:r>
            <a:endParaRPr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 bwMode="auto"/>
        <p:txBody>
          <a:bodyPr/>
          <a:lstStyle/>
          <a:p>
            <a:pPr>
              <a:defRPr/>
            </a:pPr>
            <a:fld id="{DA7346D4-9825-496B-B8F6-AAA203E41FBB}" type="datetimeFigureOut">
              <a:rPr lang="ru-RU"/>
              <a:t/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 bwMode="auto"/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 bwMode="auto"/>
        <p:txBody>
          <a:bodyPr/>
          <a:lstStyle/>
          <a:p>
            <a:pPr>
              <a:defRPr/>
            </a:pPr>
            <a:fld id="{72B23F15-6B58-4357-9DCE-D55F9A154600}" type="slidenum">
              <a:rPr lang="ru-RU"/>
              <a:t/>
            </a:fld>
            <a:endParaRPr lang="ru-RU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w="http://schemas.openxmlformats.org/wordprocessingml/2006/main" matchingName="" preserve="1" showMasterPhAnim="0" type="obj" userDrawn="1">
  <p:cSld name="Заголовок и объект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 bwMode="auto"/>
        <p:txBody>
          <a:bodyPr/>
          <a:lstStyle/>
          <a:p>
            <a:pPr>
              <a:defRPr/>
            </a:pPr>
            <a:r>
              <a:rPr lang="ru-RU"/>
              <a:t>Образец заголовка</a:t>
            </a:r>
            <a:endParaRPr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 bwMode="auto"/>
        <p:txBody>
          <a:bodyPr/>
          <a:lstStyle/>
          <a:p>
            <a:pPr lvl="0">
              <a:defRPr/>
            </a:pPr>
            <a:r>
              <a:rPr lang="ru-RU"/>
              <a:t>Образец текста</a:t>
            </a:r>
            <a:endParaRPr/>
          </a:p>
          <a:p>
            <a:pPr lvl="1">
              <a:defRPr/>
            </a:pPr>
            <a:r>
              <a:rPr lang="ru-RU"/>
              <a:t>Второй уровень</a:t>
            </a:r>
            <a:endParaRPr/>
          </a:p>
          <a:p>
            <a:pPr lvl="2">
              <a:defRPr/>
            </a:pPr>
            <a:r>
              <a:rPr lang="ru-RU"/>
              <a:t>Третий уровень</a:t>
            </a:r>
            <a:endParaRPr/>
          </a:p>
          <a:p>
            <a:pPr lvl="3">
              <a:defRPr/>
            </a:pPr>
            <a:r>
              <a:rPr lang="ru-RU"/>
              <a:t>Четвертый уровень</a:t>
            </a:r>
            <a:endParaRPr/>
          </a:p>
          <a:p>
            <a:pPr lvl="4">
              <a:defRPr/>
            </a:pPr>
            <a:r>
              <a:rPr lang="ru-RU"/>
              <a:t>Пятый уровень</a:t>
            </a:r>
            <a:endParaRPr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 bwMode="auto"/>
        <p:txBody>
          <a:bodyPr/>
          <a:lstStyle/>
          <a:p>
            <a:pPr>
              <a:defRPr/>
            </a:pPr>
            <a:fld id="{DA7346D4-9825-496B-B8F6-AAA203E41FBB}" type="datetimeFigureOut">
              <a:rPr lang="ru-RU"/>
              <a:t/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 bwMode="auto"/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 bwMode="auto"/>
        <p:txBody>
          <a:bodyPr/>
          <a:lstStyle/>
          <a:p>
            <a:pPr>
              <a:defRPr/>
            </a:pPr>
            <a:fld id="{72B23F15-6B58-4357-9DCE-D55F9A154600}" type="slidenum">
              <a:rPr lang="ru-RU"/>
              <a:t/>
            </a:fld>
            <a:endParaRPr lang="ru-R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w="http://schemas.openxmlformats.org/wordprocessingml/2006/main" matchingName="" preserve="1" showMasterPhAnim="0" type="secHead" userDrawn="1">
  <p:cSld name="Заголовок раздела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 bwMode="auto"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pPr>
              <a:defRPr/>
            </a:pPr>
            <a:r>
              <a:rPr lang="ru-RU"/>
              <a:t>Образец заголовка</a:t>
            </a:r>
            <a:endParaRPr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 bwMode="auto"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>
              <a:defRPr/>
            </a:pPr>
            <a:r>
              <a:rPr lang="ru-RU"/>
              <a:t>Образец текста</a:t>
            </a:r>
            <a:endParaRPr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 bwMode="auto"/>
        <p:txBody>
          <a:bodyPr/>
          <a:lstStyle/>
          <a:p>
            <a:pPr>
              <a:defRPr/>
            </a:pPr>
            <a:fld id="{DA7346D4-9825-496B-B8F6-AAA203E41FBB}" type="datetimeFigureOut">
              <a:rPr lang="ru-RU"/>
              <a:t/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 bwMode="auto"/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 bwMode="auto"/>
        <p:txBody>
          <a:bodyPr/>
          <a:lstStyle/>
          <a:p>
            <a:pPr>
              <a:defRPr/>
            </a:pPr>
            <a:fld id="{72B23F15-6B58-4357-9DCE-D55F9A154600}" type="slidenum">
              <a:rPr lang="ru-RU"/>
              <a:t/>
            </a:fld>
            <a:endParaRPr lang="ru-RU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w="http://schemas.openxmlformats.org/wordprocessingml/2006/main" matchingName="" preserve="1" showMasterPhAnim="0" type="twoObj" userDrawn="1">
  <p:cSld name="Два объекта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 bwMode="auto"/>
        <p:txBody>
          <a:bodyPr/>
          <a:lstStyle/>
          <a:p>
            <a:pPr>
              <a:defRPr/>
            </a:pPr>
            <a:r>
              <a:rPr lang="ru-RU"/>
              <a:t>Образец заголовка</a:t>
            </a:r>
            <a:endParaRPr/>
          </a:p>
        </p:txBody>
      </p:sp>
      <p:sp>
        <p:nvSpPr>
          <p:cNvPr id="3" name="Объект 2"/>
          <p:cNvSpPr>
            <a:spLocks noGrp="1"/>
          </p:cNvSpPr>
          <p:nvPr>
            <p:ph sz="half" idx="1"/>
          </p:nvPr>
        </p:nvSpPr>
        <p:spPr bwMode="auto">
          <a:xfrm>
            <a:off x="838200" y="1825625"/>
            <a:ext cx="5181600" cy="4351338"/>
          </a:xfrm>
        </p:spPr>
        <p:txBody>
          <a:bodyPr/>
          <a:lstStyle/>
          <a:p>
            <a:pPr lvl="0">
              <a:defRPr/>
            </a:pPr>
            <a:r>
              <a:rPr lang="ru-RU"/>
              <a:t>Образец текста</a:t>
            </a:r>
            <a:endParaRPr/>
          </a:p>
          <a:p>
            <a:pPr lvl="1">
              <a:defRPr/>
            </a:pPr>
            <a:r>
              <a:rPr lang="ru-RU"/>
              <a:t>Второй уровень</a:t>
            </a:r>
            <a:endParaRPr/>
          </a:p>
          <a:p>
            <a:pPr lvl="2">
              <a:defRPr/>
            </a:pPr>
            <a:r>
              <a:rPr lang="ru-RU"/>
              <a:t>Третий уровень</a:t>
            </a:r>
            <a:endParaRPr/>
          </a:p>
          <a:p>
            <a:pPr lvl="3">
              <a:defRPr/>
            </a:pPr>
            <a:r>
              <a:rPr lang="ru-RU"/>
              <a:t>Четвертый уровень</a:t>
            </a:r>
            <a:endParaRPr/>
          </a:p>
          <a:p>
            <a:pPr lvl="4">
              <a:defRPr/>
            </a:pPr>
            <a:r>
              <a:rPr lang="ru-RU"/>
              <a:t>Пятый уровень</a:t>
            </a:r>
            <a:endParaRPr/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 bwMode="auto">
          <a:xfrm>
            <a:off x="6172200" y="1825625"/>
            <a:ext cx="5181600" cy="4351338"/>
          </a:xfrm>
        </p:spPr>
        <p:txBody>
          <a:bodyPr/>
          <a:lstStyle/>
          <a:p>
            <a:pPr lvl="0">
              <a:defRPr/>
            </a:pPr>
            <a:r>
              <a:rPr lang="ru-RU"/>
              <a:t>Образец текста</a:t>
            </a:r>
            <a:endParaRPr/>
          </a:p>
          <a:p>
            <a:pPr lvl="1">
              <a:defRPr/>
            </a:pPr>
            <a:r>
              <a:rPr lang="ru-RU"/>
              <a:t>Второй уровень</a:t>
            </a:r>
            <a:endParaRPr/>
          </a:p>
          <a:p>
            <a:pPr lvl="2">
              <a:defRPr/>
            </a:pPr>
            <a:r>
              <a:rPr lang="ru-RU"/>
              <a:t>Третий уровень</a:t>
            </a:r>
            <a:endParaRPr/>
          </a:p>
          <a:p>
            <a:pPr lvl="3">
              <a:defRPr/>
            </a:pPr>
            <a:r>
              <a:rPr lang="ru-RU"/>
              <a:t>Четвертый уровень</a:t>
            </a:r>
            <a:endParaRPr/>
          </a:p>
          <a:p>
            <a:pPr lvl="4">
              <a:defRPr/>
            </a:pPr>
            <a:r>
              <a:rPr lang="ru-RU"/>
              <a:t>Пятый уровень</a:t>
            </a:r>
            <a:endParaRPr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 bwMode="auto"/>
        <p:txBody>
          <a:bodyPr/>
          <a:lstStyle/>
          <a:p>
            <a:pPr>
              <a:defRPr/>
            </a:pPr>
            <a:fld id="{DA7346D4-9825-496B-B8F6-AAA203E41FBB}" type="datetimeFigureOut">
              <a:rPr lang="ru-RU"/>
              <a:t/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 bwMode="auto"/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 bwMode="auto"/>
        <p:txBody>
          <a:bodyPr/>
          <a:lstStyle/>
          <a:p>
            <a:pPr>
              <a:defRPr/>
            </a:pPr>
            <a:fld id="{72B23F15-6B58-4357-9DCE-D55F9A154600}" type="slidenum">
              <a:rPr lang="ru-RU"/>
              <a:t/>
            </a:fld>
            <a:endParaRPr lang="ru-RU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w="http://schemas.openxmlformats.org/wordprocessingml/2006/main" matchingName="" preserve="1" showMasterPhAnim="0" type="twoTxTwoObj" userDrawn="1">
  <p:cSld name="Сравнение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 bwMode="auto">
          <a:xfrm>
            <a:off x="839788" y="365125"/>
            <a:ext cx="10515600" cy="1325563"/>
          </a:xfrm>
        </p:spPr>
        <p:txBody>
          <a:bodyPr/>
          <a:lstStyle/>
          <a:p>
            <a:pPr>
              <a:defRPr/>
            </a:pPr>
            <a:r>
              <a:rPr lang="ru-RU"/>
              <a:t>Образец заголовка</a:t>
            </a:r>
            <a:endParaRPr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 bwMode="auto"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>
              <a:defRPr/>
            </a:pPr>
            <a:r>
              <a:rPr lang="ru-RU"/>
              <a:t>Образец текста</a:t>
            </a:r>
            <a:endParaRPr/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 bwMode="auto">
          <a:xfrm>
            <a:off x="839788" y="2505074"/>
            <a:ext cx="5157787" cy="3684588"/>
          </a:xfrm>
        </p:spPr>
        <p:txBody>
          <a:bodyPr/>
          <a:lstStyle/>
          <a:p>
            <a:pPr lvl="0">
              <a:defRPr/>
            </a:pPr>
            <a:r>
              <a:rPr lang="ru-RU"/>
              <a:t>Образец текста</a:t>
            </a:r>
            <a:endParaRPr/>
          </a:p>
          <a:p>
            <a:pPr lvl="1">
              <a:defRPr/>
            </a:pPr>
            <a:r>
              <a:rPr lang="ru-RU"/>
              <a:t>Второй уровень</a:t>
            </a:r>
            <a:endParaRPr/>
          </a:p>
          <a:p>
            <a:pPr lvl="2">
              <a:defRPr/>
            </a:pPr>
            <a:r>
              <a:rPr lang="ru-RU"/>
              <a:t>Третий уровень</a:t>
            </a:r>
            <a:endParaRPr/>
          </a:p>
          <a:p>
            <a:pPr lvl="3">
              <a:defRPr/>
            </a:pPr>
            <a:r>
              <a:rPr lang="ru-RU"/>
              <a:t>Четвертый уровень</a:t>
            </a:r>
            <a:endParaRPr/>
          </a:p>
          <a:p>
            <a:pPr lvl="4">
              <a:defRPr/>
            </a:pPr>
            <a:r>
              <a:rPr lang="ru-RU"/>
              <a:t>Пятый уровень</a:t>
            </a:r>
            <a:endParaRPr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 bwMode="auto"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>
              <a:defRPr/>
            </a:pPr>
            <a:r>
              <a:rPr lang="ru-RU"/>
              <a:t>Образец текста</a:t>
            </a:r>
            <a:endParaRPr/>
          </a:p>
        </p:txBody>
      </p:sp>
      <p:sp>
        <p:nvSpPr>
          <p:cNvPr id="6" name="Объект 5"/>
          <p:cNvSpPr>
            <a:spLocks noGrp="1"/>
          </p:cNvSpPr>
          <p:nvPr>
            <p:ph sz="quarter" idx="4"/>
          </p:nvPr>
        </p:nvSpPr>
        <p:spPr bwMode="auto">
          <a:xfrm>
            <a:off x="6172200" y="2505074"/>
            <a:ext cx="5183188" cy="3684588"/>
          </a:xfrm>
        </p:spPr>
        <p:txBody>
          <a:bodyPr/>
          <a:lstStyle/>
          <a:p>
            <a:pPr lvl="0">
              <a:defRPr/>
            </a:pPr>
            <a:r>
              <a:rPr lang="ru-RU"/>
              <a:t>Образец текста</a:t>
            </a:r>
            <a:endParaRPr/>
          </a:p>
          <a:p>
            <a:pPr lvl="1">
              <a:defRPr/>
            </a:pPr>
            <a:r>
              <a:rPr lang="ru-RU"/>
              <a:t>Второй уровень</a:t>
            </a:r>
            <a:endParaRPr/>
          </a:p>
          <a:p>
            <a:pPr lvl="2">
              <a:defRPr/>
            </a:pPr>
            <a:r>
              <a:rPr lang="ru-RU"/>
              <a:t>Третий уровень</a:t>
            </a:r>
            <a:endParaRPr/>
          </a:p>
          <a:p>
            <a:pPr lvl="3">
              <a:defRPr/>
            </a:pPr>
            <a:r>
              <a:rPr lang="ru-RU"/>
              <a:t>Четвертый уровень</a:t>
            </a:r>
            <a:endParaRPr/>
          </a:p>
          <a:p>
            <a:pPr lvl="4">
              <a:defRPr/>
            </a:pPr>
            <a:r>
              <a:rPr lang="ru-RU"/>
              <a:t>Пятый уровень</a:t>
            </a:r>
            <a:endParaRPr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 bwMode="auto"/>
        <p:txBody>
          <a:bodyPr/>
          <a:lstStyle/>
          <a:p>
            <a:pPr>
              <a:defRPr/>
            </a:pPr>
            <a:fld id="{DA7346D4-9825-496B-B8F6-AAA203E41FBB}" type="datetimeFigureOut">
              <a:rPr lang="ru-RU"/>
              <a:t/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 bwMode="auto"/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 bwMode="auto"/>
        <p:txBody>
          <a:bodyPr/>
          <a:lstStyle/>
          <a:p>
            <a:pPr>
              <a:defRPr/>
            </a:pPr>
            <a:fld id="{72B23F15-6B58-4357-9DCE-D55F9A154600}" type="slidenum">
              <a:rPr lang="ru-RU"/>
              <a:t/>
            </a:fld>
            <a:endParaRPr lang="ru-RU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w="http://schemas.openxmlformats.org/wordprocessingml/2006/main" matchingName="" preserve="1" showMasterPhAnim="0" type="titleOnly" userDrawn="1">
  <p:cSld name="Только заголовок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 bwMode="auto"/>
        <p:txBody>
          <a:bodyPr/>
          <a:lstStyle/>
          <a:p>
            <a:pPr>
              <a:defRPr/>
            </a:pPr>
            <a:r>
              <a:rPr lang="ru-RU"/>
              <a:t>Образец заголовка</a:t>
            </a:r>
            <a:endParaRPr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 bwMode="auto"/>
        <p:txBody>
          <a:bodyPr/>
          <a:lstStyle/>
          <a:p>
            <a:pPr>
              <a:defRPr/>
            </a:pPr>
            <a:fld id="{DA7346D4-9825-496B-B8F6-AAA203E41FBB}" type="datetimeFigureOut">
              <a:rPr lang="ru-RU"/>
              <a:t/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 bwMode="auto"/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 bwMode="auto"/>
        <p:txBody>
          <a:bodyPr/>
          <a:lstStyle/>
          <a:p>
            <a:pPr>
              <a:defRPr/>
            </a:pPr>
            <a:fld id="{72B23F15-6B58-4357-9DCE-D55F9A154600}" type="slidenum">
              <a:rPr lang="ru-RU"/>
              <a:t/>
            </a:fld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w="http://schemas.openxmlformats.org/wordprocessingml/2006/main" matchingName="" preserve="1" showMasterPhAnim="0" type="blank" userDrawn="1">
  <p:cSld name="Пустой слайд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 bwMode="auto"/>
        <p:txBody>
          <a:bodyPr/>
          <a:lstStyle/>
          <a:p>
            <a:pPr>
              <a:defRPr/>
            </a:pPr>
            <a:fld id="{DA7346D4-9825-496B-B8F6-AAA203E41FBB}" type="datetimeFigureOut">
              <a:rPr lang="ru-RU"/>
              <a:t/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 bwMode="auto"/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 bwMode="auto"/>
        <p:txBody>
          <a:bodyPr/>
          <a:lstStyle/>
          <a:p>
            <a:pPr>
              <a:defRPr/>
            </a:pPr>
            <a:fld id="{72B23F15-6B58-4357-9DCE-D55F9A154600}" type="slidenum">
              <a:rPr lang="ru-RU"/>
              <a:t/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w="http://schemas.openxmlformats.org/wordprocessingml/2006/main" matchingName="" preserve="1" showMasterPhAnim="0" type="objTx" userDrawn="1">
  <p:cSld name="Объект с подписью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 bwMode="auto"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pPr>
              <a:defRPr/>
            </a:pPr>
            <a:r>
              <a:rPr lang="ru-RU"/>
              <a:t>Образец заголовка</a:t>
            </a:r>
            <a:endParaRPr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 bwMode="auto"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>
              <a:defRPr/>
            </a:pPr>
            <a:r>
              <a:rPr lang="ru-RU"/>
              <a:t>Образец текста</a:t>
            </a:r>
            <a:endParaRPr/>
          </a:p>
          <a:p>
            <a:pPr lvl="1">
              <a:defRPr/>
            </a:pPr>
            <a:r>
              <a:rPr lang="ru-RU"/>
              <a:t>Второй уровень</a:t>
            </a:r>
            <a:endParaRPr/>
          </a:p>
          <a:p>
            <a:pPr lvl="2">
              <a:defRPr/>
            </a:pPr>
            <a:r>
              <a:rPr lang="ru-RU"/>
              <a:t>Третий уровень</a:t>
            </a:r>
            <a:endParaRPr/>
          </a:p>
          <a:p>
            <a:pPr lvl="3">
              <a:defRPr/>
            </a:pPr>
            <a:r>
              <a:rPr lang="ru-RU"/>
              <a:t>Четвертый уровень</a:t>
            </a:r>
            <a:endParaRPr/>
          </a:p>
          <a:p>
            <a:pPr lvl="4">
              <a:defRPr/>
            </a:pPr>
            <a:r>
              <a:rPr lang="ru-RU"/>
              <a:t>Пятый уровень</a:t>
            </a:r>
            <a:endParaRPr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 bwMode="auto"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>
              <a:defRPr/>
            </a:pPr>
            <a:r>
              <a:rPr lang="ru-RU"/>
              <a:t>Образец текста</a:t>
            </a:r>
            <a:endParaRPr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 bwMode="auto"/>
        <p:txBody>
          <a:bodyPr/>
          <a:lstStyle/>
          <a:p>
            <a:pPr>
              <a:defRPr/>
            </a:pPr>
            <a:fld id="{DA7346D4-9825-496B-B8F6-AAA203E41FBB}" type="datetimeFigureOut">
              <a:rPr lang="ru-RU"/>
              <a:t/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 bwMode="auto"/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 bwMode="auto"/>
        <p:txBody>
          <a:bodyPr/>
          <a:lstStyle/>
          <a:p>
            <a:pPr>
              <a:defRPr/>
            </a:pPr>
            <a:fld id="{72B23F15-6B58-4357-9DCE-D55F9A154600}" type="slidenum">
              <a:rPr lang="ru-RU"/>
              <a:t/>
            </a:fld>
            <a:endParaRPr lang="ru-RU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w="http://schemas.openxmlformats.org/wordprocessingml/2006/main" matchingName="" preserve="1" showMasterPhAnim="0" type="picTx" userDrawn="1">
  <p:cSld name="Рисунок с подписью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 bwMode="auto"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pPr>
              <a:defRPr/>
            </a:pPr>
            <a:r>
              <a:rPr lang="ru-RU"/>
              <a:t>Образец заголовка</a:t>
            </a:r>
            <a:endParaRPr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 bwMode="auto"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>
              <a:defRPr/>
            </a:pP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 bwMode="auto"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>
              <a:defRPr/>
            </a:pPr>
            <a:r>
              <a:rPr lang="ru-RU"/>
              <a:t>Образец текста</a:t>
            </a:r>
            <a:endParaRPr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 bwMode="auto"/>
        <p:txBody>
          <a:bodyPr/>
          <a:lstStyle/>
          <a:p>
            <a:pPr>
              <a:defRPr/>
            </a:pPr>
            <a:fld id="{DA7346D4-9825-496B-B8F6-AAA203E41FBB}" type="datetimeFigureOut">
              <a:rPr lang="ru-RU"/>
              <a:t/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 bwMode="auto"/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 bwMode="auto"/>
        <p:txBody>
          <a:bodyPr/>
          <a:lstStyle/>
          <a:p>
            <a:pPr>
              <a:defRPr/>
            </a:pPr>
            <a:fld id="{72B23F15-6B58-4357-9DCE-D55F9A154600}" type="slidenum">
              <a:rPr lang="ru-RU"/>
              <a:t/>
            </a:fld>
            <a:endParaRPr lang="ru-RU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w="http://schemas.openxmlformats.org/wordprocessingml/2006/main" matchingName="" preserve="1" showMasterPhAnim="0" type="vertTx" userDrawn="1">
  <p:cSld name="Заголовок и вертикальный текст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 bwMode="auto"/>
        <p:txBody>
          <a:bodyPr/>
          <a:lstStyle/>
          <a:p>
            <a:pPr>
              <a:defRPr/>
            </a:pPr>
            <a:r>
              <a:rPr lang="ru-RU"/>
              <a:t>Образец заголовка</a:t>
            </a:r>
            <a:endParaRPr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 bwMode="auto"/>
        <p:txBody>
          <a:bodyPr vert="eaVert"/>
          <a:lstStyle/>
          <a:p>
            <a:pPr lvl="0">
              <a:defRPr/>
            </a:pPr>
            <a:r>
              <a:rPr lang="ru-RU"/>
              <a:t>Образец текста</a:t>
            </a:r>
            <a:endParaRPr/>
          </a:p>
          <a:p>
            <a:pPr lvl="1">
              <a:defRPr/>
            </a:pPr>
            <a:r>
              <a:rPr lang="ru-RU"/>
              <a:t>Второй уровень</a:t>
            </a:r>
            <a:endParaRPr/>
          </a:p>
          <a:p>
            <a:pPr lvl="2">
              <a:defRPr/>
            </a:pPr>
            <a:r>
              <a:rPr lang="ru-RU"/>
              <a:t>Третий уровень</a:t>
            </a:r>
            <a:endParaRPr/>
          </a:p>
          <a:p>
            <a:pPr lvl="3">
              <a:defRPr/>
            </a:pPr>
            <a:r>
              <a:rPr lang="ru-RU"/>
              <a:t>Четвертый уровень</a:t>
            </a:r>
            <a:endParaRPr/>
          </a:p>
          <a:p>
            <a:pPr lvl="4">
              <a:defRPr/>
            </a:pPr>
            <a:r>
              <a:rPr lang="ru-RU"/>
              <a:t>Пятый уровень</a:t>
            </a:r>
            <a:endParaRPr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 bwMode="auto"/>
        <p:txBody>
          <a:bodyPr/>
          <a:lstStyle/>
          <a:p>
            <a:pPr>
              <a:defRPr/>
            </a:pPr>
            <a:fld id="{DA7346D4-9825-496B-B8F6-AAA203E41FBB}" type="datetimeFigureOut">
              <a:rPr lang="ru-RU"/>
              <a:t/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 bwMode="auto"/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 bwMode="auto"/>
        <p:txBody>
          <a:bodyPr/>
          <a:lstStyle/>
          <a:p>
            <a:pPr>
              <a:defRPr/>
            </a:pPr>
            <a:fld id="{72B23F15-6B58-4357-9DCE-D55F9A154600}" type="slidenum">
              <a:rPr lang="ru-RU"/>
              <a:t/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w="http://schemas.openxmlformats.org/wordprocessingml/2006/main" matchingName="" preserve="1" showMasterPhAnim="0" type="vertTitleAndTx" userDrawn="1">
  <p:cSld name="Вертикальный заголовок и текст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 bwMode="auto">
          <a:xfrm>
            <a:off x="8724900" y="365125"/>
            <a:ext cx="2628900" cy="5811838"/>
          </a:xfrm>
        </p:spPr>
        <p:txBody>
          <a:bodyPr vert="eaVert"/>
          <a:lstStyle/>
          <a:p>
            <a:pPr>
              <a:defRPr/>
            </a:pPr>
            <a:r>
              <a:rPr lang="ru-RU"/>
              <a:t>Образец заголовка</a:t>
            </a:r>
            <a:endParaRPr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 bwMode="auto">
          <a:xfrm>
            <a:off x="838200" y="365125"/>
            <a:ext cx="7734300" cy="5811838"/>
          </a:xfrm>
        </p:spPr>
        <p:txBody>
          <a:bodyPr vert="eaVert"/>
          <a:lstStyle/>
          <a:p>
            <a:pPr lvl="0">
              <a:defRPr/>
            </a:pPr>
            <a:r>
              <a:rPr lang="ru-RU"/>
              <a:t>Образец текста</a:t>
            </a:r>
            <a:endParaRPr/>
          </a:p>
          <a:p>
            <a:pPr lvl="1">
              <a:defRPr/>
            </a:pPr>
            <a:r>
              <a:rPr lang="ru-RU"/>
              <a:t>Второй уровень</a:t>
            </a:r>
            <a:endParaRPr/>
          </a:p>
          <a:p>
            <a:pPr lvl="2">
              <a:defRPr/>
            </a:pPr>
            <a:r>
              <a:rPr lang="ru-RU"/>
              <a:t>Третий уровень</a:t>
            </a:r>
            <a:endParaRPr/>
          </a:p>
          <a:p>
            <a:pPr lvl="3">
              <a:defRPr/>
            </a:pPr>
            <a:r>
              <a:rPr lang="ru-RU"/>
              <a:t>Четвертый уровень</a:t>
            </a:r>
            <a:endParaRPr/>
          </a:p>
          <a:p>
            <a:pPr lvl="4">
              <a:defRPr/>
            </a:pPr>
            <a:r>
              <a:rPr lang="ru-RU"/>
              <a:t>Пятый уровень</a:t>
            </a:r>
            <a:endParaRPr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 bwMode="auto"/>
        <p:txBody>
          <a:bodyPr/>
          <a:lstStyle/>
          <a:p>
            <a:pPr>
              <a:defRPr/>
            </a:pPr>
            <a:fld id="{DA7346D4-9825-496B-B8F6-AAA203E41FBB}" type="datetimeFigureOut">
              <a:rPr lang="ru-RU"/>
              <a:t/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 bwMode="auto"/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 bwMode="auto"/>
        <p:txBody>
          <a:bodyPr/>
          <a:lstStyle/>
          <a:p>
            <a:pPr>
              <a:defRPr/>
            </a:pPr>
            <a:fld id="{72B23F15-6B58-4357-9DCE-D55F9A154600}" type="slidenum">
              <a:rPr lang="ru-RU"/>
              <a:t/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w="http://schemas.openxmlformats.org/wordprocessingml/2006/main" preserve="0">
  <p:cSld name="">
    <p:bg>
      <p:bgRef idx="1001">
        <a:schemeClr val="bg1"/>
      </p:bgRef>
    </p:bg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 bwMode="auto"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pPr>
              <a:defRPr/>
            </a:pPr>
            <a:r>
              <a:rPr lang="ru-RU"/>
              <a:t>Образец заголовка</a:t>
            </a:r>
            <a:endParaRPr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 bwMode="auto"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>
              <a:defRPr/>
            </a:pPr>
            <a:r>
              <a:rPr lang="ru-RU"/>
              <a:t>Образец текста</a:t>
            </a:r>
            <a:endParaRPr/>
          </a:p>
          <a:p>
            <a:pPr lvl="1">
              <a:defRPr/>
            </a:pPr>
            <a:r>
              <a:rPr lang="ru-RU"/>
              <a:t>Второй уровень</a:t>
            </a:r>
            <a:endParaRPr/>
          </a:p>
          <a:p>
            <a:pPr lvl="2">
              <a:defRPr/>
            </a:pPr>
            <a:r>
              <a:rPr lang="ru-RU"/>
              <a:t>Третий уровень</a:t>
            </a:r>
            <a:endParaRPr/>
          </a:p>
          <a:p>
            <a:pPr lvl="3">
              <a:defRPr/>
            </a:pPr>
            <a:r>
              <a:rPr lang="ru-RU"/>
              <a:t>Четвертый уровень</a:t>
            </a:r>
            <a:endParaRPr/>
          </a:p>
          <a:p>
            <a:pPr lvl="4">
              <a:defRPr/>
            </a:pPr>
            <a:r>
              <a:rPr lang="ru-RU"/>
              <a:t>Пятый уровень</a:t>
            </a:r>
            <a:endParaRPr/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 bwMode="auto"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>
              <a:defRPr/>
            </a:pPr>
            <a:fld id="{DA7346D4-9825-496B-B8F6-AAA203E41FBB}" type="datetimeFigureOut">
              <a:rPr lang="ru-RU"/>
              <a:t/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 bwMode="auto"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 bwMode="auto"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>
              <a:defRPr/>
            </a:pPr>
            <a:fld id="{72B23F15-6B58-4357-9DCE-D55F9A154600}" type="slidenum">
              <a:rPr lang="ru-RU"/>
              <a:t/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>
        <a:lnSpc>
          <a:spcPct val="90000"/>
        </a:lnSpc>
        <a:spcBef>
          <a:spcPts val="0"/>
        </a:spcBef>
        <a:buNone/>
        <a:defRPr sz="44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>
        <a:lnSpc>
          <a:spcPct val="90000"/>
        </a:lnSpc>
        <a:spcBef>
          <a:spcPts val="1000"/>
        </a:spcBef>
        <a:buFont typeface="Arial"/>
        <a:buChar char="•"/>
        <a:defRPr sz="28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>
        <a:lnSpc>
          <a:spcPct val="90000"/>
        </a:lnSpc>
        <a:spcBef>
          <a:spcPts val="500"/>
        </a:spcBef>
        <a:buFont typeface="Arial"/>
        <a:buChar char="•"/>
        <a:defRPr sz="24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>
        <a:lnSpc>
          <a:spcPct val="90000"/>
        </a:lnSpc>
        <a:spcBef>
          <a:spcPts val="500"/>
        </a:spcBef>
        <a:buFont typeface="Arial"/>
        <a:buChar char="•"/>
        <a:defRPr sz="20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>
        <a:lnSpc>
          <a:spcPct val="90000"/>
        </a:lnSpc>
        <a:spcBef>
          <a:spcPts val="500"/>
        </a:spcBef>
        <a:buFont typeface="Arial"/>
        <a:buChar char="•"/>
        <a:defRPr sz="18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>
        <a:lnSpc>
          <a:spcPct val="90000"/>
        </a:lnSpc>
        <a:spcBef>
          <a:spcPts val="500"/>
        </a:spcBef>
        <a:buFont typeface="Arial"/>
        <a:buChar char="•"/>
        <a:defRPr sz="18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>
        <a:lnSpc>
          <a:spcPct val="90000"/>
        </a:lnSpc>
        <a:spcBef>
          <a:spcPts val="500"/>
        </a:spcBef>
        <a:buFont typeface="Arial"/>
        <a:buChar char="•"/>
        <a:defRPr sz="18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>
        <a:lnSpc>
          <a:spcPct val="90000"/>
        </a:lnSpc>
        <a:spcBef>
          <a:spcPts val="500"/>
        </a:spcBef>
        <a:buFont typeface="Arial"/>
        <a:buChar char="•"/>
        <a:defRPr sz="18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>
        <a:lnSpc>
          <a:spcPct val="90000"/>
        </a:lnSpc>
        <a:spcBef>
          <a:spcPts val="500"/>
        </a:spcBef>
        <a:buFont typeface="Arial"/>
        <a:buChar char="•"/>
        <a:defRPr sz="18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>
        <a:lnSpc>
          <a:spcPct val="90000"/>
        </a:lnSpc>
        <a:spcBef>
          <a:spcPts val="500"/>
        </a:spcBef>
        <a:buFont typeface="Arial"/>
        <a:buChar char="•"/>
        <a:defRPr sz="18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>
        <a:defRPr sz="18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>
        <a:defRPr sz="18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>
        <a:defRPr sz="18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>
        <a:defRPr sz="18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>
        <a:defRPr sz="18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>
        <a:defRPr sz="18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>
        <a:defRPr sz="18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>
        <a:defRPr sz="18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>
        <a:defRPr sz="18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Relationship Id="rId3" Type="http://schemas.openxmlformats.org/officeDocument/2006/relationships/image" Target="../media/image2.png"/></Relationships>
</file>

<file path=ppt/slides/_rels/slide2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Relationship Id="rId3" Type="http://schemas.openxmlformats.org/officeDocument/2006/relationships/image" Target="../media/image2.png"/></Relationships>
</file>

<file path=ppt/slides/_rels/slide3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Relationship Id="rId3" Type="http://schemas.openxmlformats.org/officeDocument/2006/relationships/image" Target="../media/image2.png"/><Relationship Id="rId4" Type="http://schemas.openxmlformats.org/officeDocument/2006/relationships/image" Target="../media/image3.png"/><Relationship Id="rId5" Type="http://schemas.openxmlformats.org/officeDocument/2006/relationships/image" Target="../media/image4.jpg"/></Relationships>
</file>

<file path=ppt/slides/_rels/slide4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Relationship Id="rId3" Type="http://schemas.openxmlformats.org/officeDocument/2006/relationships/image" Target="../media/image2.png"/></Relationships>
</file>

<file path=ppt/slides/_rels/slide5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Relationship Id="rId3" Type="http://schemas.openxmlformats.org/officeDocument/2006/relationships/image" Target="../media/image2.png"/></Relationships>
</file>

<file path=ppt/slides/_rels/slide6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Relationship Id="rId3" Type="http://schemas.openxmlformats.org/officeDocument/2006/relationships/image" Target="../media/image2.png"/></Relationships>
</file>

<file path=ppt/slides/_rels/slide7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Relationship Id="rId3" Type="http://schemas.openxmlformats.org/officeDocument/2006/relationships/image" Target="../media/image2.png"/></Relationships>
</file>

<file path=ppt/slides/_rels/slide8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Relationship Id="rId3" Type="http://schemas.openxmlformats.org/officeDocument/2006/relationships/image" Target="../media/image2.png"/></Relationships>
</file>

<file path=ppt/slides/_rels/slide9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Relationship Id="rId3" Type="http://schemas.openxmlformats.org/officeDocument/2006/relationships/image" Target="../media/image2.png"/><Relationship Id="rId4" Type="http://schemas.openxmlformats.org/officeDocument/2006/relationships/image" Target="../media/image5.png"/><Relationship Id="rId5" Type="http://schemas.openxmlformats.org/officeDocument/2006/relationships/image" Target="../media/image6.png"/></Relationships>
</file>

<file path=ppt/slides/_rels/slide10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Relationship Id="rId3" Type="http://schemas.openxmlformats.org/officeDocument/2006/relationships/image" Target="../media/image2.png"/></Relationships>
</file>

<file path=ppt/slides/_rels/slide11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Relationship Id="rId3" Type="http://schemas.openxmlformats.org/officeDocument/2006/relationships/image" Target="../media/image2.png"/><Relationship Id="rId4" Type="http://schemas.openxmlformats.org/officeDocument/2006/relationships/image" Target="../media/image7.jpg"/></Relationships>
</file>

<file path=ppt/slides/_rels/slide12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Relationship Id="rId3" Type="http://schemas.openxmlformats.org/officeDocument/2006/relationships/image" Target="../media/image2.png"/><Relationship Id="rId4" Type="http://schemas.openxmlformats.org/officeDocument/2006/relationships/image" Target="../media/image8.png"/><Relationship Id="rId5" Type="http://schemas.openxmlformats.org/officeDocument/2006/relationships/image" Target="../media/image9.png"/></Relationships>
</file>

<file path=ppt/slides/_rels/slide13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Relationship Id="rId3" Type="http://schemas.openxmlformats.org/officeDocument/2006/relationships/image" Target="../media/image2.png"/><Relationship Id="rId4" Type="http://schemas.openxmlformats.org/officeDocument/2006/relationships/image" Target="../media/image10.png"/><Relationship Id="rId5" Type="http://schemas.openxmlformats.org/officeDocument/2006/relationships/image" Target="../media/image11.png"/></Relationships>
</file>

<file path=ppt/slides/_rels/slide14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Relationship Id="rId3" Type="http://schemas.openxmlformats.org/officeDocument/2006/relationships/image" Target="../media/image2.png"/></Relationships>
</file>

<file path=ppt/slides/_rels/slide15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Relationship Id="rId3" Type="http://schemas.openxmlformats.org/officeDocument/2006/relationships/image" Target="../media/image2.png"/></Relationships>
</file>

<file path=ppt/slides/_rels/slide16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Relationship Id="rId3" Type="http://schemas.openxmlformats.org/officeDocument/2006/relationships/image" Target="../media/image2.png"/></Relationships>
</file>

<file path=ppt/slides/_rels/slide17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Relationship Id="rId3" Type="http://schemas.openxmlformats.org/officeDocument/2006/relationships/image" Target="../media/image2.png"/></Relationships>
</file>

<file path=ppt/slides/_rels/slide18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Relationship Id="rId3" Type="http://schemas.openxmlformats.org/officeDocument/2006/relationships/image" Target="../media/image2.png"/></Relationships>
</file>

<file path=ppt/slides/_rels/slide19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Relationship Id="rId3" Type="http://schemas.openxmlformats.org/officeDocument/2006/relationships/image" Target="../media/image2.png"/><Relationship Id="rId4" Type="http://schemas.openxmlformats.org/officeDocument/2006/relationships/image" Target="../media/image12.png"/></Relationships>
</file>

<file path=ppt/slides/_rels/slide20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Relationship Id="rId3" Type="http://schemas.openxmlformats.org/officeDocument/2006/relationships/image" Target="../media/image2.png"/></Relationships>
</file>

<file path=ppt/slides/_rels/slide21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Relationship Id="rId3" Type="http://schemas.openxmlformats.org/officeDocument/2006/relationships/image" Target="../media/image2.png"/></Relationships>
</file>

<file path=ppt/slides/_rels/slide22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Relationship Id="rId3" Type="http://schemas.openxmlformats.org/officeDocument/2006/relationships/image" Target="../media/image2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w="http://schemas.openxmlformats.org/wordprocessingml/2006/main" showMasterPhAnim="0" show="1">
  <p:cSld name="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pic>
        <p:nvPicPr>
          <p:cNvPr id="2" name="Shape 79"/>
          <p:cNvPicPr/>
          <p:nvPr/>
        </p:nvPicPr>
        <p:blipFill>
          <a:blip r:embed="rId2"/>
          <a:stretch/>
        </p:blipFill>
        <p:spPr bwMode="auto">
          <a:xfrm>
            <a:off x="0" y="0"/>
            <a:ext cx="12192000" cy="822960"/>
          </a:xfrm>
          <a:prstGeom prst="rect">
            <a:avLst/>
          </a:prstGeom>
          <a:gradFill>
            <a:gsLst>
              <a:gs pos="0">
                <a:schemeClr val="accent1">
                  <a:lumMod val="5000"/>
                  <a:lumOff val="95000"/>
                </a:schemeClr>
              </a:gs>
              <a:gs pos="74000">
                <a:schemeClr val="accent1">
                  <a:lumMod val="45000"/>
                  <a:lumOff val="55000"/>
                </a:schemeClr>
              </a:gs>
              <a:gs pos="83000">
                <a:schemeClr val="accent1">
                  <a:lumMod val="45000"/>
                  <a:lumOff val="55000"/>
                </a:schemeClr>
              </a:gs>
              <a:gs pos="100000">
                <a:schemeClr val="accent1">
                  <a:lumMod val="30000"/>
                  <a:lumOff val="70000"/>
                </a:schemeClr>
              </a:gs>
            </a:gsLst>
            <a:lin ang="5400000" scaled="1"/>
          </a:gradFill>
        </p:spPr>
      </p:pic>
      <p:pic>
        <p:nvPicPr>
          <p:cNvPr id="3" name="Рисунок 2"/>
          <p:cNvPicPr>
            <a:picLocks noChangeAspect="1"/>
          </p:cNvPicPr>
          <p:nvPr/>
        </p:nvPicPr>
        <p:blipFill>
          <a:blip r:embed="rId3"/>
          <a:stretch/>
        </p:blipFill>
        <p:spPr bwMode="auto">
          <a:xfrm>
            <a:off x="606473" y="32999"/>
            <a:ext cx="2374471" cy="756962"/>
          </a:xfrm>
          <a:prstGeom prst="rect">
            <a:avLst/>
          </a:prstGeom>
        </p:spPr>
      </p:pic>
      <p:sp>
        <p:nvSpPr>
          <p:cNvPr id="8" name="TextBox 7"/>
          <p:cNvSpPr txBox="1"/>
          <p:nvPr/>
        </p:nvSpPr>
        <p:spPr bwMode="auto">
          <a:xfrm>
            <a:off x="1032750" y="2820088"/>
            <a:ext cx="10562757" cy="57947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defRPr/>
            </a:pPr>
            <a:r>
              <a:rPr lang="ru-RU" sz="3200" b="1">
                <a:latin typeface="Abyssinica SIL"/>
                <a:ea typeface="Abyssinica SIL"/>
                <a:cs typeface="Abyssinica SIL"/>
              </a:rPr>
              <a:t>Тема</a:t>
            </a:r>
            <a:r>
              <a:rPr lang="en-US" sz="3200" b="1">
                <a:latin typeface="Abyssinica SIL"/>
                <a:ea typeface="Abyssinica SIL"/>
                <a:cs typeface="Abyssinica SIL"/>
              </a:rPr>
              <a:t>: Вакуумный пылесос-уборщик ВПУ-3</a:t>
            </a:r>
            <a:endParaRPr sz="3200" b="1">
              <a:latin typeface="Abyssinica SIL"/>
              <a:cs typeface="Abyssinica SIL"/>
            </a:endParaRPr>
          </a:p>
        </p:txBody>
      </p:sp>
      <p:sp>
        <p:nvSpPr>
          <p:cNvPr id="9" name="TextBox 8"/>
          <p:cNvSpPr txBox="1"/>
          <p:nvPr/>
        </p:nvSpPr>
        <p:spPr bwMode="auto">
          <a:xfrm>
            <a:off x="7759183" y="3543778"/>
            <a:ext cx="4084740" cy="228635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defRPr/>
            </a:pPr>
            <a:r>
              <a:rPr lang="ru-RU" sz="2400" b="1">
                <a:latin typeface="Abyssinica SIL"/>
                <a:ea typeface="Abyssinica SIL"/>
                <a:cs typeface="Abyssinica SIL"/>
              </a:rPr>
              <a:t>Работу выполнили студенты  </a:t>
            </a:r>
            <a:endParaRPr>
              <a:latin typeface="Abyssinica SIL"/>
              <a:cs typeface="Abyssinica SIL"/>
            </a:endParaRPr>
          </a:p>
          <a:p>
            <a:pPr>
              <a:defRPr/>
            </a:pPr>
            <a:r>
              <a:rPr lang="ru-RU" sz="2400" b="1">
                <a:latin typeface="Abyssinica SIL"/>
                <a:ea typeface="Abyssinica SIL"/>
                <a:cs typeface="Abyssinica SIL"/>
              </a:rPr>
              <a:t>2 курса группы 201Л-23</a:t>
            </a:r>
            <a:endParaRPr sz="2400" b="1">
              <a:latin typeface="Abyssinica SIL"/>
              <a:cs typeface="Abyssinica SIL"/>
            </a:endParaRPr>
          </a:p>
          <a:p>
            <a:pPr>
              <a:defRPr/>
            </a:pPr>
            <a:r>
              <a:rPr lang="ru-RU" sz="2400" b="1">
                <a:latin typeface="Abyssinica SIL"/>
                <a:ea typeface="Abyssinica SIL"/>
                <a:cs typeface="Abyssinica SIL"/>
              </a:rPr>
              <a:t>Научный руководитель:</a:t>
            </a:r>
            <a:endParaRPr>
              <a:latin typeface="Abyssinica SIL"/>
              <a:cs typeface="Abyssinica SIL"/>
            </a:endParaRPr>
          </a:p>
          <a:p>
            <a:pPr>
              <a:defRPr/>
            </a:pPr>
            <a:r>
              <a:rPr lang="ru-RU" sz="2400" b="1">
                <a:latin typeface="Abyssinica SIL"/>
                <a:ea typeface="Abyssinica SIL"/>
                <a:cs typeface="Abyssinica SIL"/>
              </a:rPr>
              <a:t>Синельников А.В.</a:t>
            </a:r>
            <a:endParaRPr sz="2400" b="1">
              <a:latin typeface="Abyssinica SIL"/>
              <a:cs typeface="Abyssinica SIL"/>
            </a:endParaRPr>
          </a:p>
        </p:txBody>
      </p:sp>
      <p:sp>
        <p:nvSpPr>
          <p:cNvPr id="10" name="TextBox 9"/>
          <p:cNvSpPr txBox="1"/>
          <p:nvPr/>
        </p:nvSpPr>
        <p:spPr bwMode="auto">
          <a:xfrm>
            <a:off x="5368437" y="6161548"/>
            <a:ext cx="1846987" cy="3965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>
              <a:defRPr/>
            </a:pPr>
            <a:r>
              <a:rPr lang="ru-RU" sz="2000" b="1">
                <a:latin typeface="Abyssinica SIL"/>
                <a:ea typeface="Abyssinica SIL"/>
                <a:cs typeface="Abyssinica SIL"/>
              </a:rPr>
              <a:t>Москва 2024</a:t>
            </a:r>
            <a:endParaRPr/>
          </a:p>
        </p:txBody>
      </p:sp>
      <p:sp>
        <p:nvSpPr>
          <p:cNvPr id="7" name="TextBox 6"/>
          <p:cNvSpPr txBox="1"/>
          <p:nvPr/>
        </p:nvSpPr>
        <p:spPr bwMode="auto">
          <a:xfrm>
            <a:off x="1246908" y="1848513"/>
            <a:ext cx="10301803" cy="6404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defRPr/>
            </a:pPr>
            <a:r>
              <a:rPr lang="ru-RU" sz="3600" b="1">
                <a:latin typeface="Abyssinica SIL"/>
                <a:ea typeface="Abyssinica SIL"/>
                <a:cs typeface="Abyssinica SIL"/>
              </a:rPr>
              <a:t>НАУЧНО-ИССЛЕДОВАТЕЛЬСКИЙ ПРОЕКТ</a:t>
            </a:r>
            <a:endParaRPr sz="3600">
              <a:latin typeface="Abyssinica SIL"/>
              <a:cs typeface="Abyssinica SIL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2000" advClick="1"/>
    </mc:Choice>
    <mc:Fallback>
      <p:transition advClick="1"/>
    </mc:Fallback>
  </mc:AlternateContent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w="http://schemas.openxmlformats.org/wordprocessingml/2006/main" showMasterPhAnim="0" show="1">
  <p:cSld name="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pic>
        <p:nvPicPr>
          <p:cNvPr id="3" name="Shape 79"/>
          <p:cNvPicPr/>
          <p:nvPr/>
        </p:nvPicPr>
        <p:blipFill>
          <a:blip r:embed="rId2"/>
          <a:stretch/>
        </p:blipFill>
        <p:spPr bwMode="auto">
          <a:xfrm>
            <a:off x="0" y="0"/>
            <a:ext cx="12192000" cy="822960"/>
          </a:xfrm>
          <a:prstGeom prst="rect">
            <a:avLst/>
          </a:prstGeom>
          <a:gradFill>
            <a:gsLst>
              <a:gs pos="0">
                <a:schemeClr val="accent1">
                  <a:lumMod val="5000"/>
                  <a:lumOff val="95000"/>
                </a:schemeClr>
              </a:gs>
              <a:gs pos="74000">
                <a:schemeClr val="accent1">
                  <a:lumMod val="45000"/>
                  <a:lumOff val="55000"/>
                </a:schemeClr>
              </a:gs>
              <a:gs pos="83000">
                <a:schemeClr val="accent1">
                  <a:lumMod val="45000"/>
                  <a:lumOff val="55000"/>
                </a:schemeClr>
              </a:gs>
              <a:gs pos="100000">
                <a:schemeClr val="accent1">
                  <a:lumMod val="30000"/>
                  <a:lumOff val="70000"/>
                </a:schemeClr>
              </a:gs>
            </a:gsLst>
            <a:lin ang="5400000" scaled="1"/>
          </a:gradFill>
        </p:spPr>
      </p:pic>
      <p:pic>
        <p:nvPicPr>
          <p:cNvPr id="4" name="Рисунок 3"/>
          <p:cNvPicPr>
            <a:picLocks noChangeAspect="1"/>
          </p:cNvPicPr>
          <p:nvPr/>
        </p:nvPicPr>
        <p:blipFill>
          <a:blip r:embed="rId3"/>
          <a:stretch/>
        </p:blipFill>
        <p:spPr bwMode="auto">
          <a:xfrm>
            <a:off x="606473" y="32999"/>
            <a:ext cx="2374471" cy="756962"/>
          </a:xfrm>
          <a:prstGeom prst="rect">
            <a:avLst/>
          </a:prstGeom>
        </p:spPr>
      </p:pic>
      <p:sp>
        <p:nvSpPr>
          <p:cNvPr id="5" name="Прямоугольник: скругленные углы 4"/>
          <p:cNvSpPr/>
          <p:nvPr/>
        </p:nvSpPr>
        <p:spPr bwMode="auto">
          <a:xfrm>
            <a:off x="402940" y="1540952"/>
            <a:ext cx="11589656" cy="984439"/>
          </a:xfrm>
          <a:prstGeom prst="roundRect">
            <a:avLst>
              <a:gd name="adj" fmla="val 16667"/>
            </a:avLst>
          </a:prstGeom>
          <a:noFill/>
          <a:ln>
            <a:solidFill>
              <a:srgbClr val="FFC000"/>
            </a:solidFill>
            <a:prstDash val="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defRPr/>
            </a:pPr>
            <a:endParaRPr lang="ru-RU"/>
          </a:p>
        </p:txBody>
      </p:sp>
      <p:sp>
        <p:nvSpPr>
          <p:cNvPr id="26" name="TextBox 25"/>
          <p:cNvSpPr txBox="1"/>
          <p:nvPr/>
        </p:nvSpPr>
        <p:spPr bwMode="auto">
          <a:xfrm>
            <a:off x="606472" y="1838437"/>
            <a:ext cx="1494149" cy="3965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defRPr/>
            </a:pPr>
            <a:r>
              <a:rPr lang="ru-RU" sz="2000" b="1">
                <a:latin typeface="Abyssinica SIL"/>
                <a:ea typeface="Abyssinica SIL"/>
                <a:cs typeface="Abyssinica SIL"/>
              </a:rPr>
              <a:t>ЦЕЛЬ</a:t>
            </a:r>
            <a:endParaRPr sz="2000" b="1">
              <a:latin typeface="Abyssinica SIL"/>
              <a:cs typeface="Abyssinica SIL"/>
            </a:endParaRPr>
          </a:p>
        </p:txBody>
      </p:sp>
      <p:sp>
        <p:nvSpPr>
          <p:cNvPr id="7" name="TextBox 6"/>
          <p:cNvSpPr txBox="1"/>
          <p:nvPr/>
        </p:nvSpPr>
        <p:spPr bwMode="auto">
          <a:xfrm>
            <a:off x="939557" y="953372"/>
            <a:ext cx="8509600" cy="51851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defRPr/>
            </a:pPr>
            <a:r>
              <a:rPr lang="ru-RU" sz="2800" b="1">
                <a:latin typeface="Abyssinica SIL"/>
                <a:ea typeface="Abyssinica SIL"/>
                <a:cs typeface="Abyssinica SIL"/>
              </a:rPr>
              <a:t>ЦЕЛЬ И ЗАДАЧИ ПРОЕКТА</a:t>
            </a:r>
            <a:endParaRPr sz="2800" b="1">
              <a:latin typeface="Abyssinica SIL"/>
              <a:cs typeface="Abyssinica SIL"/>
            </a:endParaRPr>
          </a:p>
        </p:txBody>
      </p:sp>
      <p:sp>
        <p:nvSpPr>
          <p:cNvPr id="14" name="Прямоугольник: скругленные углы 13"/>
          <p:cNvSpPr/>
          <p:nvPr/>
        </p:nvSpPr>
        <p:spPr bwMode="auto">
          <a:xfrm>
            <a:off x="402938" y="2622122"/>
            <a:ext cx="11589655" cy="3588176"/>
          </a:xfrm>
          <a:prstGeom prst="roundRect">
            <a:avLst>
              <a:gd name="adj" fmla="val 16667"/>
            </a:avLst>
          </a:prstGeom>
          <a:noFill/>
          <a:ln>
            <a:solidFill>
              <a:srgbClr val="FFC000"/>
            </a:solidFill>
            <a:prstDash val="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defRPr/>
            </a:pPr>
            <a:endParaRPr lang="ru-RU"/>
          </a:p>
        </p:txBody>
      </p:sp>
      <p:sp>
        <p:nvSpPr>
          <p:cNvPr id="15" name="TextBox 14"/>
          <p:cNvSpPr txBox="1"/>
          <p:nvPr/>
        </p:nvSpPr>
        <p:spPr bwMode="auto">
          <a:xfrm>
            <a:off x="606471" y="3028888"/>
            <a:ext cx="1494150" cy="3965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>
              <a:defRPr/>
            </a:pPr>
            <a:r>
              <a:rPr lang="ru-RU" sz="2000" b="1">
                <a:latin typeface="Abyssinica SIL"/>
                <a:ea typeface="Abyssinica SIL"/>
                <a:cs typeface="Abyssinica SIL"/>
              </a:rPr>
              <a:t>ЗАДАЧИ</a:t>
            </a:r>
            <a:endParaRPr sz="2000" b="1">
              <a:latin typeface="Abyssinica SIL"/>
              <a:cs typeface="Abyssinica SIL"/>
            </a:endParaRPr>
          </a:p>
        </p:txBody>
      </p:sp>
      <p:sp>
        <p:nvSpPr>
          <p:cNvPr id="18" name="Номер слайда 6"/>
          <p:cNvSpPr>
            <a:spLocks noGrp="1"/>
          </p:cNvSpPr>
          <p:nvPr>
            <p:ph type="sldNum" sz="quarter" idx="12"/>
          </p:nvPr>
        </p:nvSpPr>
        <p:spPr bwMode="auto">
          <a:xfrm>
            <a:off x="9448799" y="6505513"/>
            <a:ext cx="2743200" cy="365125"/>
          </a:xfrm>
        </p:spPr>
        <p:txBody>
          <a:bodyPr/>
          <a:lstStyle/>
          <a:p>
            <a:pPr>
              <a:defRPr/>
            </a:pPr>
            <a:endParaRPr>
              <a:solidFill>
                <a:schemeClr val="tx1"/>
              </a:solidFill>
            </a:endParaRPr>
          </a:p>
        </p:txBody>
      </p:sp>
      <p:sp>
        <p:nvSpPr>
          <p:cNvPr id="897522887" name="TextBox 897522886"/>
          <p:cNvSpPr txBox="1"/>
          <p:nvPr/>
        </p:nvSpPr>
        <p:spPr bwMode="auto">
          <a:xfrm>
            <a:off x="2100620" y="1580150"/>
            <a:ext cx="8834031" cy="945239"/>
          </a:xfrm>
          <a:prstGeom prst="rect">
            <a:avLst/>
          </a:prstGeom>
          <a:noFill/>
        </p:spPr>
        <p:txBody>
          <a:bodyPr vertOverflow="overflow" horzOverflow="overflow" vert="horz" wrap="square" lIns="91440" tIns="45720" rIns="91440" bIns="45720" numCol="1" spcCol="0" rtlCol="0" fromWordArt="0" anchor="t" anchorCtr="0" forceAA="0" compatLnSpc="0">
            <a:spAutoFit/>
          </a:bodyPr>
          <a:lstStyle/>
          <a:p>
            <a:pPr algn="just">
              <a:defRPr/>
            </a:pPr>
            <a:r>
              <a:rPr sz="1400">
                <a:solidFill>
                  <a:schemeClr val="tx1"/>
                </a:solidFill>
                <a:latin typeface="Abyssinica SIL"/>
                <a:ea typeface="Abyssinica SIL"/>
                <a:cs typeface="Abyssinica SIL"/>
              </a:rPr>
              <a:t>Создание и внедрение робота для уборки улиц города, торговых и офисных помещений, направленного на снижение финансовых и трудовых затрат, путем сокращения потребности в работниках. А также повышение эффективности уборки и улучшение качества уборки улиц и помещений.</a:t>
            </a:r>
            <a:endParaRPr>
              <a:latin typeface="Abyssinica SIL"/>
              <a:cs typeface="Abyssinica SIL"/>
            </a:endParaRPr>
          </a:p>
        </p:txBody>
      </p:sp>
      <p:sp>
        <p:nvSpPr>
          <p:cNvPr id="620759816" name="TextBox 620759815"/>
          <p:cNvSpPr txBox="1"/>
          <p:nvPr/>
        </p:nvSpPr>
        <p:spPr bwMode="auto">
          <a:xfrm>
            <a:off x="1116515" y="3552822"/>
            <a:ext cx="8646752" cy="2194920"/>
          </a:xfrm>
          <a:prstGeom prst="rect">
            <a:avLst/>
          </a:prstGeom>
          <a:noFill/>
        </p:spPr>
        <p:txBody>
          <a:bodyPr vertOverflow="overflow" horzOverflow="overflow" vert="horz" wrap="square" lIns="91440" tIns="45720" rIns="91440" bIns="45720" numCol="1" spcCol="0" rtlCol="0" fromWordArt="0" anchor="t" anchorCtr="0" forceAA="0" compatLnSpc="0">
            <a:spAutoFit/>
          </a:bodyPr>
          <a:lstStyle/>
          <a:p>
            <a:pPr marL="217793" indent="-217793">
              <a:buAutoNum type="arabicPeriod"/>
              <a:defRPr/>
            </a:pPr>
            <a:r>
              <a:rPr sz="1400">
                <a:solidFill>
                  <a:srgbClr val="000000"/>
                </a:solidFill>
                <a:latin typeface="Abyssinica SIL"/>
                <a:ea typeface="Abyssinica SIL"/>
                <a:cs typeface="Abyssinica SIL"/>
              </a:rPr>
              <a:t>Исследовать рынок.</a:t>
            </a:r>
            <a:endParaRPr sz="1400">
              <a:solidFill>
                <a:srgbClr val="000000"/>
              </a:solidFill>
              <a:latin typeface="Abyssinica SIL"/>
              <a:cs typeface="Abyssinica SIL"/>
            </a:endParaRPr>
          </a:p>
          <a:p>
            <a:pPr>
              <a:defRPr/>
            </a:pPr>
            <a:r>
              <a:rPr sz="1400">
                <a:solidFill>
                  <a:srgbClr val="000000"/>
                </a:solidFill>
                <a:latin typeface="Abyssinica SIL"/>
                <a:ea typeface="Abyssinica SIL"/>
                <a:cs typeface="Abyssinica SIL"/>
              </a:rPr>
              <a:t>   Проанализировать существующие решения в области роботизации уборки. </a:t>
            </a:r>
            <a:endParaRPr sz="1400">
              <a:solidFill>
                <a:srgbClr val="000000"/>
              </a:solidFill>
              <a:latin typeface="Abyssinica SIL"/>
              <a:cs typeface="Abyssinica SIL"/>
            </a:endParaRPr>
          </a:p>
          <a:p>
            <a:pPr>
              <a:defRPr/>
            </a:pPr>
            <a:r>
              <a:rPr sz="1400">
                <a:solidFill>
                  <a:srgbClr val="000000"/>
                </a:solidFill>
                <a:latin typeface="Abyssinica SIL"/>
                <a:ea typeface="Abyssinica SIL"/>
                <a:cs typeface="Abyssinica SIL"/>
              </a:rPr>
              <a:t>   Определить потребности целевых пользователей.</a:t>
            </a:r>
            <a:endParaRPr sz="1400">
              <a:solidFill>
                <a:srgbClr val="000000"/>
              </a:solidFill>
              <a:latin typeface="Abyssinica SIL"/>
              <a:cs typeface="Abyssinica SIL"/>
            </a:endParaRPr>
          </a:p>
          <a:p>
            <a:pPr>
              <a:defRPr/>
            </a:pPr>
            <a:r>
              <a:rPr sz="1400">
                <a:solidFill>
                  <a:srgbClr val="000000"/>
                </a:solidFill>
                <a:latin typeface="Abyssinica SIL"/>
                <a:ea typeface="Abyssinica SIL"/>
                <a:cs typeface="Abyssinica SIL"/>
              </a:rPr>
              <a:t>2. Разработать техническое задание.</a:t>
            </a:r>
            <a:endParaRPr sz="1400">
              <a:solidFill>
                <a:srgbClr val="000000"/>
              </a:solidFill>
              <a:latin typeface="Abyssinica SIL"/>
              <a:cs typeface="Abyssinica SIL"/>
            </a:endParaRPr>
          </a:p>
          <a:p>
            <a:pPr>
              <a:defRPr/>
            </a:pPr>
            <a:r>
              <a:rPr sz="1400">
                <a:solidFill>
                  <a:srgbClr val="000000"/>
                </a:solidFill>
                <a:latin typeface="Abyssinica SIL"/>
                <a:ea typeface="Abyssinica SIL"/>
                <a:cs typeface="Abyssinica SIL"/>
              </a:rPr>
              <a:t>   Определить функциональные требования к роботу.</a:t>
            </a:r>
            <a:endParaRPr sz="1400">
              <a:solidFill>
                <a:srgbClr val="000000"/>
              </a:solidFill>
              <a:latin typeface="Abyssinica SIL"/>
              <a:cs typeface="Abyssinica SIL"/>
            </a:endParaRPr>
          </a:p>
          <a:p>
            <a:pPr>
              <a:defRPr/>
            </a:pPr>
            <a:r>
              <a:rPr sz="1400">
                <a:solidFill>
                  <a:srgbClr val="000000"/>
                </a:solidFill>
                <a:latin typeface="Abyssinica SIL"/>
                <a:ea typeface="Abyssinica SIL"/>
                <a:cs typeface="Abyssinica SIL"/>
              </a:rPr>
              <a:t>   Выбрать технологии для создания робота</a:t>
            </a:r>
            <a:endParaRPr sz="1400">
              <a:solidFill>
                <a:srgbClr val="000000"/>
              </a:solidFill>
              <a:latin typeface="Abyssinica SIL"/>
              <a:cs typeface="Abyssinica SIL"/>
            </a:endParaRPr>
          </a:p>
          <a:p>
            <a:pPr>
              <a:defRPr/>
            </a:pPr>
            <a:r>
              <a:rPr sz="1400">
                <a:solidFill>
                  <a:srgbClr val="000000"/>
                </a:solidFill>
                <a:latin typeface="Abyssinica SIL"/>
                <a:ea typeface="Abyssinica SIL"/>
                <a:cs typeface="Abyssinica SIL"/>
              </a:rPr>
              <a:t>3. Создать концептуальный дизайн робота</a:t>
            </a:r>
            <a:endParaRPr sz="1400">
              <a:solidFill>
                <a:srgbClr val="000000"/>
              </a:solidFill>
              <a:latin typeface="Abyssinica SIL"/>
              <a:cs typeface="Abyssinica SIL"/>
            </a:endParaRPr>
          </a:p>
          <a:p>
            <a:pPr>
              <a:defRPr/>
            </a:pPr>
            <a:r>
              <a:rPr sz="1400">
                <a:solidFill>
                  <a:srgbClr val="000000"/>
                </a:solidFill>
                <a:latin typeface="Abyssinica SIL"/>
                <a:ea typeface="Abyssinica SIL"/>
                <a:cs typeface="Abyssinica SIL"/>
              </a:rPr>
              <a:t>4. Проанализировать экономическую эффективность.</a:t>
            </a:r>
            <a:endParaRPr/>
          </a:p>
          <a:p>
            <a:pPr>
              <a:defRPr/>
            </a:pPr>
            <a:r>
              <a:rPr sz="1400">
                <a:solidFill>
                  <a:srgbClr val="000000"/>
                </a:solidFill>
                <a:latin typeface="Abyssinica SIL"/>
                <a:ea typeface="Abyssinica SIL"/>
                <a:cs typeface="Abyssinica SIL"/>
              </a:rPr>
              <a:t>   Оценить затраты на разработку и внедрение робота. </a:t>
            </a:r>
            <a:endParaRPr sz="1400">
              <a:solidFill>
                <a:srgbClr val="000000"/>
              </a:solidFill>
              <a:latin typeface="Abyssinica SIL"/>
              <a:cs typeface="Abyssinica SIL"/>
            </a:endParaRPr>
          </a:p>
          <a:p>
            <a:pPr>
              <a:defRPr/>
            </a:pPr>
            <a:endParaRPr sz="1200">
              <a:solidFill>
                <a:srgbClr val="000000"/>
              </a:solidFill>
              <a:latin typeface="Liberation Sans"/>
              <a:ea typeface="Liberation Sans"/>
              <a:cs typeface="Liberation Sans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2000" advClick="1"/>
    </mc:Choice>
    <mc:Fallback>
      <p:transition advClick="1"/>
    </mc:Fallback>
  </mc:AlternateContent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w="http://schemas.openxmlformats.org/wordprocessingml/2006/main" showMasterPhAnim="0" show="1">
  <p:cSld name="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pic>
        <p:nvPicPr>
          <p:cNvPr id="3" name="Shape 79"/>
          <p:cNvPicPr/>
          <p:nvPr/>
        </p:nvPicPr>
        <p:blipFill>
          <a:blip r:embed="rId2"/>
          <a:stretch/>
        </p:blipFill>
        <p:spPr bwMode="auto">
          <a:xfrm>
            <a:off x="0" y="0"/>
            <a:ext cx="12192000" cy="822960"/>
          </a:xfrm>
          <a:prstGeom prst="rect">
            <a:avLst/>
          </a:prstGeom>
          <a:gradFill>
            <a:gsLst>
              <a:gs pos="0">
                <a:schemeClr val="accent1">
                  <a:lumMod val="5000"/>
                  <a:lumOff val="95000"/>
                </a:schemeClr>
              </a:gs>
              <a:gs pos="74000">
                <a:schemeClr val="accent1">
                  <a:lumMod val="45000"/>
                  <a:lumOff val="55000"/>
                </a:schemeClr>
              </a:gs>
              <a:gs pos="83000">
                <a:schemeClr val="accent1">
                  <a:lumMod val="45000"/>
                  <a:lumOff val="55000"/>
                </a:schemeClr>
              </a:gs>
              <a:gs pos="100000">
                <a:schemeClr val="accent1">
                  <a:lumMod val="30000"/>
                  <a:lumOff val="70000"/>
                </a:schemeClr>
              </a:gs>
            </a:gsLst>
            <a:lin ang="5400000" scaled="1"/>
          </a:gradFill>
        </p:spPr>
      </p:pic>
      <p:pic>
        <p:nvPicPr>
          <p:cNvPr id="4" name="Рисунок 3"/>
          <p:cNvPicPr>
            <a:picLocks noChangeAspect="1"/>
          </p:cNvPicPr>
          <p:nvPr/>
        </p:nvPicPr>
        <p:blipFill>
          <a:blip r:embed="rId3"/>
          <a:stretch/>
        </p:blipFill>
        <p:spPr bwMode="auto">
          <a:xfrm>
            <a:off x="606473" y="32999"/>
            <a:ext cx="2374471" cy="756962"/>
          </a:xfrm>
          <a:prstGeom prst="rect">
            <a:avLst/>
          </a:prstGeom>
        </p:spPr>
      </p:pic>
      <p:sp>
        <p:nvSpPr>
          <p:cNvPr id="12" name="TextBox 11"/>
          <p:cNvSpPr txBox="1"/>
          <p:nvPr/>
        </p:nvSpPr>
        <p:spPr bwMode="auto">
          <a:xfrm>
            <a:off x="1113933" y="959970"/>
            <a:ext cx="10240585" cy="51851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defRPr/>
            </a:pPr>
            <a:r>
              <a:rPr lang="ru-RU" sz="2800" b="1">
                <a:latin typeface="Abyssinica SIL"/>
                <a:ea typeface="Abyssinica SIL"/>
                <a:cs typeface="Abyssinica SIL"/>
              </a:rPr>
              <a:t>АКТУАЛЬНОСТЬ ПРОЕКТА</a:t>
            </a:r>
            <a:endParaRPr sz="2800" b="1">
              <a:latin typeface="Abyssinica SIL"/>
              <a:cs typeface="Abyssinica SIL"/>
            </a:endParaRPr>
          </a:p>
        </p:txBody>
      </p:sp>
      <p:pic>
        <p:nvPicPr>
          <p:cNvPr id="13" name="Рисунок 12" descr="Презентация с линейчатой диаграммой"/>
          <p:cNvPicPr>
            <a:picLocks noChangeAspect="1"/>
          </p:cNvPicPr>
          <p:nvPr/>
        </p:nvPicPr>
        <p:blipFill>
          <a:blip r:embed="rId4"/>
          <a:stretch/>
        </p:blipFill>
        <p:spPr bwMode="auto">
          <a:xfrm>
            <a:off x="10907588" y="1128233"/>
            <a:ext cx="914400" cy="914400"/>
          </a:xfrm>
          <a:prstGeom prst="rect">
            <a:avLst/>
          </a:prstGeom>
        </p:spPr>
      </p:pic>
      <p:sp>
        <p:nvSpPr>
          <p:cNvPr id="16" name="Прямоугольник 15"/>
          <p:cNvSpPr/>
          <p:nvPr/>
        </p:nvSpPr>
        <p:spPr bwMode="auto">
          <a:xfrm>
            <a:off x="465018" y="2042632"/>
            <a:ext cx="11366854" cy="4462879"/>
          </a:xfrm>
          <a:prstGeom prst="rect">
            <a:avLst/>
          </a:prstGeom>
          <a:solidFill>
            <a:schemeClr val="bg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defRPr/>
            </a:pPr>
            <a:endParaRPr lang="ru-RU"/>
          </a:p>
        </p:txBody>
      </p:sp>
      <p:sp>
        <p:nvSpPr>
          <p:cNvPr id="17" name="TextBox 16"/>
          <p:cNvSpPr txBox="1"/>
          <p:nvPr/>
        </p:nvSpPr>
        <p:spPr bwMode="auto">
          <a:xfrm>
            <a:off x="473468" y="1402191"/>
            <a:ext cx="10837460" cy="6404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defRPr/>
            </a:pPr>
            <a:r>
              <a:rPr sz="1200">
                <a:latin typeface="Liberation Sans"/>
                <a:ea typeface="Liberation Sans"/>
                <a:cs typeface="Liberation Sans"/>
              </a:rPr>
              <a:t>	</a:t>
            </a:r>
            <a:r>
              <a:rPr sz="1200">
                <a:highlight>
                  <a:srgbClr val="FFFFFF"/>
                </a:highlight>
                <a:latin typeface="Abyssinica SIL"/>
                <a:ea typeface="Abyssinica SIL"/>
                <a:cs typeface="Abyssinica SIL"/>
              </a:rPr>
              <a:t>С увеличением урбанизации и ростом населения городов возникает необходимость в эффективных решениях для поддержания чистоты на улицах, в торговых и офисных помещениях. На 1 января 2023г. в России городское население составляет около 75%. Это создает значительную нагрузку на городские службы.</a:t>
            </a:r>
            <a:endParaRPr>
              <a:latin typeface="Abyssinica SIL"/>
              <a:cs typeface="Abyssinica SIL"/>
            </a:endParaRPr>
          </a:p>
        </p:txBody>
      </p:sp>
      <p:sp>
        <p:nvSpPr>
          <p:cNvPr id="1869212437" name="TextBox 1869212436"/>
          <p:cNvSpPr txBox="1"/>
          <p:nvPr/>
        </p:nvSpPr>
        <p:spPr bwMode="auto">
          <a:xfrm>
            <a:off x="473468" y="2042631"/>
            <a:ext cx="11349956" cy="274679"/>
          </a:xfrm>
          <a:prstGeom prst="rect">
            <a:avLst/>
          </a:prstGeom>
          <a:noFill/>
        </p:spPr>
        <p:txBody>
          <a:bodyPr vertOverflow="overflow" horzOverflow="overflow" vert="horz" wrap="square" lIns="91440" tIns="45720" rIns="91440" bIns="45720" numCol="1" spcCol="0" rtlCol="0" fromWordArt="0" anchor="t" anchorCtr="0" forceAA="0" compatLnSpc="0">
            <a:spAutoFit/>
          </a:bodyPr>
          <a:lstStyle/>
          <a:p>
            <a:pPr>
              <a:defRPr/>
            </a:pPr>
            <a:r>
              <a:rPr sz="1200" b="1">
                <a:latin typeface="Liberation Sans"/>
                <a:ea typeface="Liberation Sans"/>
                <a:cs typeface="Liberation Sans"/>
              </a:rPr>
              <a:t>	</a:t>
            </a:r>
            <a:endParaRPr sz="1200">
              <a:highlight>
                <a:srgbClr val="FFFFFF"/>
              </a:highlight>
              <a:latin typeface="Liberation Sans"/>
              <a:cs typeface="Liberation Sans"/>
            </a:endParaRPr>
          </a:p>
        </p:txBody>
      </p:sp>
      <p:sp>
        <p:nvSpPr>
          <p:cNvPr id="341543190" name="TextBox 341543189"/>
          <p:cNvSpPr txBox="1"/>
          <p:nvPr/>
        </p:nvSpPr>
        <p:spPr bwMode="auto">
          <a:xfrm>
            <a:off x="546276" y="2117934"/>
            <a:ext cx="11196077" cy="1920599"/>
          </a:xfrm>
          <a:prstGeom prst="rect">
            <a:avLst/>
          </a:prstGeom>
          <a:noFill/>
        </p:spPr>
        <p:txBody>
          <a:bodyPr vertOverflow="overflow" horzOverflow="overflow" vert="horz" wrap="square" lIns="91440" tIns="45720" rIns="91440" bIns="45720" numCol="1" spcCol="0" rtlCol="0" fromWordArt="0" anchor="t" anchorCtr="0" forceAA="0" compatLnSpc="0">
            <a:spAutoFit/>
          </a:bodyPr>
          <a:lstStyle/>
          <a:p>
            <a:pPr>
              <a:defRPr/>
            </a:pPr>
            <a:r>
              <a:rPr sz="1200" b="1" i="0">
                <a:latin typeface="Liberation Sans"/>
                <a:ea typeface="Liberation Sans"/>
                <a:cs typeface="Liberation Sans"/>
              </a:rPr>
              <a:t>	</a:t>
            </a:r>
            <a:r>
              <a:rPr sz="1200" b="1" i="0">
                <a:highlight>
                  <a:srgbClr val="FFFFFF"/>
                </a:highlight>
                <a:latin typeface="Abyssinica SIL"/>
                <a:ea typeface="Abyssinica SIL"/>
                <a:cs typeface="Abyssinica SIL"/>
              </a:rPr>
              <a:t>Т</a:t>
            </a:r>
            <a:r>
              <a:rPr sz="1200" b="1" i="0">
                <a:latin typeface="Abyssinica SIL"/>
                <a:ea typeface="Abyssinica SIL"/>
                <a:cs typeface="Abyssinica SIL"/>
              </a:rPr>
              <a:t>РЕНДЫ</a:t>
            </a:r>
            <a:endParaRPr sz="1200" b="1" i="0">
              <a:highlight>
                <a:srgbClr val="FFFFFF"/>
              </a:highlight>
              <a:latin typeface="Abyssinica SIL"/>
              <a:cs typeface="Abyssinica SIL"/>
            </a:endParaRPr>
          </a:p>
          <a:p>
            <a:pPr>
              <a:defRPr/>
            </a:pPr>
            <a:r>
              <a:rPr sz="1200" i="1">
                <a:highlight>
                  <a:srgbClr val="FFFFFF"/>
                </a:highlight>
                <a:latin typeface="Abyssinica SIL"/>
                <a:ea typeface="Abyssinica SIL"/>
                <a:cs typeface="Abyssinica SIL"/>
              </a:rPr>
              <a:t>Интернет вещей (IoT)</a:t>
            </a:r>
            <a:endParaRPr sz="1200" i="1">
              <a:highlight>
                <a:srgbClr val="FFFFFF"/>
              </a:highlight>
              <a:latin typeface="Abyssinica SIL"/>
              <a:cs typeface="Abyssinica SIL"/>
            </a:endParaRPr>
          </a:p>
          <a:p>
            <a:pPr>
              <a:defRPr/>
            </a:pPr>
            <a:r>
              <a:rPr sz="1200">
                <a:highlight>
                  <a:srgbClr val="FFFFFF"/>
                </a:highlight>
                <a:latin typeface="Abyssinica SIL"/>
                <a:ea typeface="Abyssinica SIL"/>
                <a:cs typeface="Abyssinica SIL"/>
              </a:rPr>
              <a:t>Роботы, оснащенные системами IoT могут эффективнее строить маршруты и оптимизировать процессы уборки. Это увеличивает эффективность роботов-уборщиков на 30-50%, по сравнению с традиционными методами.</a:t>
            </a:r>
            <a:endParaRPr sz="1200">
              <a:highlight>
                <a:srgbClr val="FFFFFF"/>
              </a:highlight>
              <a:latin typeface="Abyssinica SIL"/>
              <a:cs typeface="Abyssinica SIL"/>
            </a:endParaRPr>
          </a:p>
          <a:p>
            <a:pPr>
              <a:defRPr/>
            </a:pPr>
            <a:r>
              <a:rPr sz="1200" i="1">
                <a:latin typeface="Abyssinica SIL"/>
                <a:ea typeface="Abyssinica SIL"/>
                <a:cs typeface="Abyssinica SIL"/>
              </a:rPr>
              <a:t>Увеличение спроса</a:t>
            </a:r>
            <a:endParaRPr sz="1200" i="1">
              <a:highlight>
                <a:srgbClr val="FFFFFF"/>
              </a:highlight>
              <a:latin typeface="Abyssinica SIL"/>
              <a:cs typeface="Abyssinica SIL"/>
            </a:endParaRPr>
          </a:p>
          <a:p>
            <a:pPr>
              <a:defRPr/>
            </a:pPr>
            <a:r>
              <a:rPr sz="1200">
                <a:highlight>
                  <a:srgbClr val="FFFFFF"/>
                </a:highlight>
                <a:latin typeface="Abyssinica SIL"/>
                <a:ea typeface="Abyssinica SIL"/>
                <a:cs typeface="Abyssinica SIL"/>
              </a:rPr>
              <a:t>Рынок роботов для уборки демонстрирует стабильный рост.</a:t>
            </a:r>
            <a:endParaRPr sz="1200">
              <a:highlight>
                <a:srgbClr val="FFFFFF"/>
              </a:highlight>
              <a:latin typeface="Abyssinica SIL"/>
              <a:cs typeface="Abyssinica SIL"/>
            </a:endParaRPr>
          </a:p>
          <a:p>
            <a:pPr>
              <a:defRPr/>
            </a:pPr>
            <a:r>
              <a:rPr sz="1200">
                <a:highlight>
                  <a:srgbClr val="FFFFFF"/>
                </a:highlight>
                <a:latin typeface="Abyssinica SIL"/>
                <a:ea typeface="Abyssinica SIL"/>
                <a:cs typeface="Abyssinica SIL"/>
              </a:rPr>
              <a:t>Объем рынка роботов-пылесосов оценивается в 5,46 млрд долларов США в 2024 году и, как ожидается, достигнет 10,37 млрд долларов США к 2029 году, среднегодовой темп роста составит 13,70% в течение прогнозируемого периода.</a:t>
            </a:r>
            <a:endParaRPr sz="1200">
              <a:highlight>
                <a:srgbClr val="FFFFFF"/>
              </a:highlight>
              <a:latin typeface="Abyssinica SIL"/>
              <a:cs typeface="Abyssinica SIL"/>
            </a:endParaRPr>
          </a:p>
          <a:p>
            <a:pPr>
              <a:defRPr/>
            </a:pPr>
            <a:r>
              <a:rPr sz="1200" b="0" i="1">
                <a:highlight>
                  <a:srgbClr val="FFFFFF"/>
                </a:highlight>
                <a:latin typeface="Abyssinica SIL"/>
                <a:ea typeface="Abyssinica SIL"/>
                <a:cs typeface="Abyssinica SIL"/>
              </a:rPr>
              <a:t>Устойчивое развитие</a:t>
            </a:r>
            <a:endParaRPr sz="1200" b="0" i="1">
              <a:highlight>
                <a:srgbClr val="FFFFFF"/>
              </a:highlight>
              <a:latin typeface="Abyssinica SIL"/>
              <a:cs typeface="Abyssinica SIL"/>
            </a:endParaRPr>
          </a:p>
          <a:p>
            <a:pPr>
              <a:defRPr/>
            </a:pPr>
            <a:r>
              <a:rPr sz="1200">
                <a:solidFill>
                  <a:schemeClr val="tx1"/>
                </a:solidFill>
                <a:highlight>
                  <a:srgbClr val="FFFFFF"/>
                </a:highlight>
                <a:latin typeface="Abyssinica SIL"/>
                <a:ea typeface="Abyssinica SIL"/>
                <a:cs typeface="Abyssinica SIL"/>
              </a:rPr>
              <a:t>С каждым годом все больше городов и компаний стремятся внедрить экологически чистые и беспилотные технологии.</a:t>
            </a:r>
            <a:endParaRPr>
              <a:latin typeface="Abyssinica SIL"/>
              <a:cs typeface="Abyssinica SIL"/>
            </a:endParaRPr>
          </a:p>
        </p:txBody>
      </p:sp>
      <p:pic>
        <p:nvPicPr>
          <p:cNvPr id="1621015244" name="Рисунок 1621015243"/>
          <p:cNvPicPr>
            <a:picLocks noChangeAspect="1"/>
          </p:cNvPicPr>
          <p:nvPr/>
        </p:nvPicPr>
        <p:blipFill>
          <a:blip r:embed="rId5"/>
          <a:srcRect l="0" t="0" r="-805" b="10974"/>
          <a:stretch/>
        </p:blipFill>
        <p:spPr bwMode="auto">
          <a:xfrm>
            <a:off x="845802" y="4038536"/>
            <a:ext cx="5046216" cy="2226129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2000" advClick="1"/>
    </mc:Choice>
    <mc:Fallback>
      <p:transition advClick="1"/>
    </mc:Fallback>
  </mc:AlternateContent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w="http://schemas.openxmlformats.org/wordprocessingml/2006/main" showMasterPhAnim="0" show="1">
  <p:cSld name="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pic>
        <p:nvPicPr>
          <p:cNvPr id="6" name="Shape 79"/>
          <p:cNvPicPr/>
          <p:nvPr/>
        </p:nvPicPr>
        <p:blipFill>
          <a:blip r:embed="rId2"/>
          <a:stretch/>
        </p:blipFill>
        <p:spPr bwMode="auto">
          <a:xfrm>
            <a:off x="0" y="0"/>
            <a:ext cx="12192000" cy="822960"/>
          </a:xfrm>
          <a:prstGeom prst="rect">
            <a:avLst/>
          </a:prstGeom>
          <a:gradFill>
            <a:gsLst>
              <a:gs pos="0">
                <a:schemeClr val="accent1">
                  <a:lumMod val="5000"/>
                  <a:lumOff val="95000"/>
                </a:schemeClr>
              </a:gs>
              <a:gs pos="74000">
                <a:schemeClr val="accent1">
                  <a:lumMod val="45000"/>
                  <a:lumOff val="55000"/>
                </a:schemeClr>
              </a:gs>
              <a:gs pos="83000">
                <a:schemeClr val="accent1">
                  <a:lumMod val="45000"/>
                  <a:lumOff val="55000"/>
                </a:schemeClr>
              </a:gs>
              <a:gs pos="100000">
                <a:schemeClr val="accent1">
                  <a:lumMod val="30000"/>
                  <a:lumOff val="70000"/>
                </a:schemeClr>
              </a:gs>
            </a:gsLst>
            <a:lin ang="5400000" scaled="1"/>
          </a:gradFill>
        </p:spPr>
      </p:pic>
      <p:pic>
        <p:nvPicPr>
          <p:cNvPr id="8" name="Рисунок 7"/>
          <p:cNvPicPr>
            <a:picLocks noChangeAspect="1"/>
          </p:cNvPicPr>
          <p:nvPr/>
        </p:nvPicPr>
        <p:blipFill>
          <a:blip r:embed="rId3"/>
          <a:stretch/>
        </p:blipFill>
        <p:spPr bwMode="auto">
          <a:xfrm>
            <a:off x="606473" y="32999"/>
            <a:ext cx="2374471" cy="756962"/>
          </a:xfrm>
          <a:prstGeom prst="rect">
            <a:avLst/>
          </a:prstGeom>
        </p:spPr>
      </p:pic>
      <p:sp>
        <p:nvSpPr>
          <p:cNvPr id="7" name="TextBox 6"/>
          <p:cNvSpPr txBox="1"/>
          <p:nvPr/>
        </p:nvSpPr>
        <p:spPr bwMode="auto">
          <a:xfrm>
            <a:off x="1113933" y="959970"/>
            <a:ext cx="10240225" cy="9452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defRPr/>
            </a:pPr>
            <a:r>
              <a:rPr lang="ru-RU" sz="2800" b="1">
                <a:latin typeface="Abyssinica SIL"/>
                <a:ea typeface="Abyssinica SIL"/>
                <a:cs typeface="Abyssinica SIL"/>
              </a:rPr>
              <a:t>ОБЪЕКТ, ПРЕДМЕТ, ПРАКТИЧЕСКАЯ ЗНАЧИМОСТЬ ПРОЕКТА</a:t>
            </a:r>
            <a:endParaRPr lang="ru-RU" sz="2800" b="1">
              <a:latin typeface="Times New Roman"/>
              <a:cs typeface="Times New Roman"/>
            </a:endParaRPr>
          </a:p>
        </p:txBody>
      </p:sp>
      <p:sp>
        <p:nvSpPr>
          <p:cNvPr id="13" name="TextBox 12"/>
          <p:cNvSpPr txBox="1"/>
          <p:nvPr/>
        </p:nvSpPr>
        <p:spPr bwMode="auto">
          <a:xfrm>
            <a:off x="469809" y="2385920"/>
            <a:ext cx="5366283" cy="36611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tabLst>
                <a:tab pos="1235710" algn="l"/>
              </a:tabLst>
              <a:defRPr/>
            </a:pPr>
            <a:endParaRPr/>
          </a:p>
        </p:txBody>
      </p:sp>
      <p:sp>
        <p:nvSpPr>
          <p:cNvPr id="16" name="TextBox 15"/>
          <p:cNvSpPr txBox="1"/>
          <p:nvPr/>
        </p:nvSpPr>
        <p:spPr bwMode="auto">
          <a:xfrm>
            <a:off x="510558" y="3388618"/>
            <a:ext cx="5488065" cy="36611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tabLst>
                <a:tab pos="1235710" algn="l"/>
              </a:tabLst>
              <a:defRPr/>
            </a:pPr>
            <a:endParaRPr/>
          </a:p>
        </p:txBody>
      </p:sp>
      <p:sp>
        <p:nvSpPr>
          <p:cNvPr id="19" name="TextBox 18"/>
          <p:cNvSpPr txBox="1"/>
          <p:nvPr/>
        </p:nvSpPr>
        <p:spPr bwMode="auto">
          <a:xfrm>
            <a:off x="1113931" y="1914075"/>
            <a:ext cx="9120277" cy="278915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indent="0">
              <a:defRPr/>
            </a:pPr>
            <a:r>
              <a:rPr sz="1400" b="1">
                <a:solidFill>
                  <a:srgbClr val="000000"/>
                </a:solidFill>
                <a:highlight>
                  <a:srgbClr val="FFFFFF"/>
                </a:highlight>
                <a:latin typeface="Abyssinica SIL"/>
                <a:ea typeface="Abyssinica SIL"/>
                <a:cs typeface="Abyssinica SIL"/>
              </a:rPr>
              <a:t>Объект исследования:</a:t>
            </a:r>
            <a:r>
              <a:rPr sz="1400">
                <a:solidFill>
                  <a:srgbClr val="000000"/>
                </a:solidFill>
                <a:highlight>
                  <a:srgbClr val="FFFFFF"/>
                </a:highlight>
                <a:latin typeface="Abyssinica SIL"/>
                <a:ea typeface="Abyssinica SIL"/>
                <a:cs typeface="Abyssinica SIL"/>
              </a:rPr>
              <a:t> Процесс уборки тротуаров и прилегающих территорий.</a:t>
            </a:r>
            <a:endParaRPr sz="1400">
              <a:highlight>
                <a:srgbClr val="FFFFFF"/>
              </a:highlight>
              <a:latin typeface="Abyssinica SIL"/>
              <a:cs typeface="Abyssinica SIL"/>
            </a:endParaRPr>
          </a:p>
          <a:p>
            <a:pPr marL="0" marR="0" indent="0">
              <a:defRPr/>
            </a:pPr>
            <a:endParaRPr sz="1400">
              <a:highlight>
                <a:srgbClr val="FFFFFF"/>
              </a:highlight>
              <a:latin typeface="Abyssinica SIL"/>
              <a:cs typeface="Abyssinica SIL"/>
            </a:endParaRPr>
          </a:p>
          <a:p>
            <a:pPr marL="0" marR="0" indent="0">
              <a:defRPr/>
            </a:pPr>
            <a:r>
              <a:rPr sz="1400" b="1">
                <a:solidFill>
                  <a:srgbClr val="000000"/>
                </a:solidFill>
                <a:highlight>
                  <a:srgbClr val="FFFFFF"/>
                </a:highlight>
                <a:latin typeface="Abyssinica SIL"/>
                <a:ea typeface="Abyssinica SIL"/>
                <a:cs typeface="Abyssinica SIL"/>
              </a:rPr>
              <a:t>Предмет исследования:</a:t>
            </a:r>
            <a:r>
              <a:rPr sz="1400">
                <a:solidFill>
                  <a:srgbClr val="000000"/>
                </a:solidFill>
                <a:highlight>
                  <a:srgbClr val="FFFFFF"/>
                </a:highlight>
                <a:latin typeface="Abyssinica SIL"/>
                <a:ea typeface="Abyssinica SIL"/>
                <a:cs typeface="Abyssinica SIL"/>
              </a:rPr>
              <a:t> Разработка и создание робота-уборщика, оптимизированного для эффективной очистки тротуаров от мусора,</a:t>
            </a:r>
            <a:r>
              <a:rPr sz="1400">
                <a:solidFill>
                  <a:srgbClr val="000000"/>
                </a:solidFill>
                <a:latin typeface="Abyssinica SIL"/>
                <a:ea typeface="Abyssinica SIL"/>
                <a:cs typeface="Abyssinica SIL"/>
              </a:rPr>
              <a:t> пыли и грязи.</a:t>
            </a:r>
            <a:endParaRPr sz="1400">
              <a:highlight>
                <a:srgbClr val="FFFFFF"/>
              </a:highlight>
              <a:latin typeface="Abyssinica SIL"/>
              <a:cs typeface="Abyssinica SIL"/>
            </a:endParaRPr>
          </a:p>
          <a:p>
            <a:pPr marL="0" marR="0" indent="0">
              <a:defRPr/>
            </a:pPr>
            <a:endParaRPr sz="1400">
              <a:highlight>
                <a:srgbClr val="FFFFFF"/>
              </a:highlight>
              <a:latin typeface="Abyssinica SIL"/>
              <a:cs typeface="Abyssinica SIL"/>
            </a:endParaRPr>
          </a:p>
          <a:p>
            <a:pPr marL="0" marR="0" indent="0">
              <a:defRPr/>
            </a:pPr>
            <a:r>
              <a:rPr sz="1400" b="1">
                <a:solidFill>
                  <a:srgbClr val="000000"/>
                </a:solidFill>
                <a:highlight>
                  <a:srgbClr val="FFFFFF"/>
                </a:highlight>
                <a:latin typeface="Abyssinica SIL"/>
                <a:ea typeface="Abyssinica SIL"/>
                <a:cs typeface="Abyssinica SIL"/>
              </a:rPr>
              <a:t>Практическая значимость проекта:</a:t>
            </a:r>
            <a:endParaRPr sz="1400">
              <a:highlight>
                <a:srgbClr val="FFFFFF"/>
              </a:highlight>
              <a:latin typeface="Abyssinica SIL"/>
              <a:cs typeface="Abyssinica SIL"/>
            </a:endParaRPr>
          </a:p>
          <a:p>
            <a:pPr marL="0" marR="0" indent="0">
              <a:defRPr/>
            </a:pPr>
            <a:r>
              <a:rPr sz="1400">
                <a:solidFill>
                  <a:srgbClr val="000000"/>
                </a:solidFill>
                <a:highlight>
                  <a:srgbClr val="FFFFFF"/>
                </a:highlight>
                <a:latin typeface="Abyssinica SIL"/>
                <a:ea typeface="Abyssinica SIL"/>
                <a:cs typeface="Abyssinica SIL"/>
              </a:rPr>
              <a:t>Проект обладает высокой практической значимостью по нескольким причинам:</a:t>
            </a:r>
            <a:endParaRPr sz="1400">
              <a:highlight>
                <a:srgbClr val="FFFFFF"/>
              </a:highlight>
              <a:latin typeface="Abyssinica SIL"/>
              <a:cs typeface="Abyssinica SIL"/>
            </a:endParaRPr>
          </a:p>
          <a:p>
            <a:pPr marL="0" marR="0" indent="0">
              <a:defRPr/>
            </a:pPr>
            <a:r>
              <a:rPr sz="1400">
                <a:solidFill>
                  <a:srgbClr val="000000"/>
                </a:solidFill>
                <a:highlight>
                  <a:srgbClr val="FFFFFF"/>
                </a:highlight>
                <a:latin typeface="Abyssinica SIL"/>
                <a:ea typeface="Abyssinica SIL"/>
                <a:cs typeface="Abyssinica SIL"/>
              </a:rPr>
              <a:t>* </a:t>
            </a:r>
            <a:r>
              <a:rPr sz="1400" b="1">
                <a:solidFill>
                  <a:srgbClr val="000000"/>
                </a:solidFill>
                <a:highlight>
                  <a:srgbClr val="FFFFFF"/>
                </a:highlight>
                <a:latin typeface="Abyssinica SIL"/>
                <a:ea typeface="Abyssinica SIL"/>
                <a:cs typeface="Abyssinica SIL"/>
              </a:rPr>
              <a:t>Автоматизация уборки</a:t>
            </a:r>
            <a:endParaRPr sz="1400">
              <a:highlight>
                <a:srgbClr val="FFFFFF"/>
              </a:highlight>
              <a:latin typeface="Abyssinica SIL"/>
              <a:cs typeface="Abyssinica SIL"/>
            </a:endParaRPr>
          </a:p>
          <a:p>
            <a:pPr marL="0" marR="0" indent="0">
              <a:defRPr/>
            </a:pPr>
            <a:r>
              <a:rPr sz="1400">
                <a:solidFill>
                  <a:srgbClr val="000000"/>
                </a:solidFill>
                <a:highlight>
                  <a:srgbClr val="FFFFFF"/>
                </a:highlight>
                <a:latin typeface="Abyssinica SIL"/>
                <a:ea typeface="Abyssinica SIL"/>
                <a:cs typeface="Abyssinica SIL"/>
              </a:rPr>
              <a:t>* </a:t>
            </a:r>
            <a:r>
              <a:rPr sz="1400" b="1">
                <a:solidFill>
                  <a:srgbClr val="000000"/>
                </a:solidFill>
                <a:highlight>
                  <a:srgbClr val="FFFFFF"/>
                </a:highlight>
                <a:latin typeface="Abyssinica SIL"/>
                <a:ea typeface="Abyssinica SIL"/>
                <a:cs typeface="Abyssinica SIL"/>
              </a:rPr>
              <a:t>Повышение эффективности уборки</a:t>
            </a:r>
            <a:endParaRPr sz="1400">
              <a:highlight>
                <a:srgbClr val="FFFFFF"/>
              </a:highlight>
              <a:latin typeface="Abyssinica SIL"/>
              <a:cs typeface="Abyssinica SIL"/>
            </a:endParaRPr>
          </a:p>
          <a:p>
            <a:pPr marL="0" marR="0" indent="0">
              <a:defRPr/>
            </a:pPr>
            <a:r>
              <a:rPr sz="1400">
                <a:solidFill>
                  <a:srgbClr val="000000"/>
                </a:solidFill>
                <a:highlight>
                  <a:srgbClr val="FFFFFF"/>
                </a:highlight>
                <a:latin typeface="Abyssinica SIL"/>
                <a:ea typeface="Abyssinica SIL"/>
                <a:cs typeface="Abyssinica SIL"/>
              </a:rPr>
              <a:t>* </a:t>
            </a:r>
            <a:r>
              <a:rPr sz="1400" b="1">
                <a:solidFill>
                  <a:srgbClr val="000000"/>
                </a:solidFill>
                <a:highlight>
                  <a:srgbClr val="FFFFFF"/>
                </a:highlight>
                <a:latin typeface="Abyssinica SIL"/>
                <a:ea typeface="Abyssinica SIL"/>
                <a:cs typeface="Abyssinica SIL"/>
              </a:rPr>
              <a:t>Экономическая эффективность</a:t>
            </a:r>
            <a:endParaRPr sz="1400">
              <a:highlight>
                <a:srgbClr val="FFFFFF"/>
              </a:highlight>
              <a:latin typeface="Abyssinica SIL"/>
              <a:cs typeface="Abyssinica SIL"/>
            </a:endParaRPr>
          </a:p>
          <a:p>
            <a:pPr marL="0" marR="0" indent="0">
              <a:spcBef>
                <a:spcPts val="0"/>
              </a:spcBef>
              <a:spcAft>
                <a:spcPts val="599"/>
              </a:spcAft>
              <a:defRPr/>
            </a:pPr>
            <a:r>
              <a:rPr sz="1400">
                <a:solidFill>
                  <a:srgbClr val="000000"/>
                </a:solidFill>
                <a:highlight>
                  <a:srgbClr val="FFFFFF"/>
                </a:highlight>
                <a:latin typeface="Abyssinica SIL"/>
                <a:ea typeface="Abyssinica SIL"/>
                <a:cs typeface="Abyssinica SIL"/>
              </a:rPr>
              <a:t>* </a:t>
            </a:r>
            <a:r>
              <a:rPr sz="1400" b="1">
                <a:solidFill>
                  <a:srgbClr val="000000"/>
                </a:solidFill>
                <a:highlight>
                  <a:srgbClr val="FFFFFF"/>
                </a:highlight>
                <a:latin typeface="Abyssinica SIL"/>
                <a:ea typeface="Abyssinica SIL"/>
                <a:cs typeface="Abyssinica SIL"/>
              </a:rPr>
              <a:t>Улучшение городской инфраструктуры</a:t>
            </a:r>
            <a:endParaRPr sz="1200" b="1">
              <a:solidFill>
                <a:srgbClr val="333333"/>
              </a:solidFill>
              <a:highlight>
                <a:srgbClr val="FFFFFF"/>
              </a:highlight>
              <a:latin typeface="Abyssinica SIL"/>
              <a:cs typeface="Abyssinica SIL"/>
            </a:endParaRPr>
          </a:p>
          <a:p>
            <a:pPr>
              <a:defRPr/>
            </a:pPr>
            <a:endParaRPr>
              <a:latin typeface="Abyssinica SIL"/>
              <a:cs typeface="Abyssinica SIL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2000" advClick="1"/>
    </mc:Choice>
    <mc:Fallback>
      <p:transition advClick="1"/>
    </mc:Fallback>
  </mc:AlternateContent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w="http://schemas.openxmlformats.org/wordprocessingml/2006/main" showMasterPhAnim="0" show="1">
  <p:cSld name="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pic>
        <p:nvPicPr>
          <p:cNvPr id="3" name="Shape 79"/>
          <p:cNvPicPr/>
          <p:nvPr/>
        </p:nvPicPr>
        <p:blipFill>
          <a:blip r:embed="rId2"/>
          <a:stretch/>
        </p:blipFill>
        <p:spPr bwMode="auto">
          <a:xfrm>
            <a:off x="0" y="0"/>
            <a:ext cx="12192000" cy="822960"/>
          </a:xfrm>
          <a:prstGeom prst="rect">
            <a:avLst/>
          </a:prstGeom>
          <a:gradFill>
            <a:gsLst>
              <a:gs pos="0">
                <a:schemeClr val="accent1">
                  <a:lumMod val="5000"/>
                  <a:lumOff val="95000"/>
                </a:schemeClr>
              </a:gs>
              <a:gs pos="74000">
                <a:schemeClr val="accent1">
                  <a:lumMod val="45000"/>
                  <a:lumOff val="55000"/>
                </a:schemeClr>
              </a:gs>
              <a:gs pos="83000">
                <a:schemeClr val="accent1">
                  <a:lumMod val="45000"/>
                  <a:lumOff val="55000"/>
                </a:schemeClr>
              </a:gs>
              <a:gs pos="100000">
                <a:schemeClr val="accent1">
                  <a:lumMod val="30000"/>
                  <a:lumOff val="70000"/>
                </a:schemeClr>
              </a:gs>
            </a:gsLst>
            <a:lin ang="5400000" scaled="1"/>
          </a:gradFill>
        </p:spPr>
      </p:pic>
      <p:pic>
        <p:nvPicPr>
          <p:cNvPr id="4" name="Рисунок 3"/>
          <p:cNvPicPr>
            <a:picLocks noChangeAspect="1"/>
          </p:cNvPicPr>
          <p:nvPr/>
        </p:nvPicPr>
        <p:blipFill>
          <a:blip r:embed="rId3"/>
          <a:stretch/>
        </p:blipFill>
        <p:spPr bwMode="auto">
          <a:xfrm>
            <a:off x="606473" y="32999"/>
            <a:ext cx="2374471" cy="756962"/>
          </a:xfrm>
          <a:prstGeom prst="rect">
            <a:avLst/>
          </a:prstGeom>
        </p:spPr>
      </p:pic>
      <p:sp>
        <p:nvSpPr>
          <p:cNvPr id="88134823" name="TextBox 88134822"/>
          <p:cNvSpPr txBox="1"/>
          <p:nvPr/>
        </p:nvSpPr>
        <p:spPr bwMode="auto">
          <a:xfrm>
            <a:off x="812493" y="1064892"/>
            <a:ext cx="10281701" cy="3348224"/>
          </a:xfrm>
          <a:prstGeom prst="rect">
            <a:avLst/>
          </a:prstGeom>
          <a:noFill/>
        </p:spPr>
        <p:txBody>
          <a:bodyPr vertOverflow="overflow" horzOverflow="overflow" vert="horz" wrap="square" lIns="91440" tIns="45720" rIns="91440" bIns="45720" numCol="1" spcCol="0" rtlCol="0" fromWordArt="0" anchor="t" anchorCtr="0" forceAA="0" compatLnSpc="0">
            <a:spAutoFit/>
          </a:bodyPr>
          <a:lstStyle/>
          <a:p>
            <a:pPr>
              <a:defRPr/>
            </a:pPr>
            <a:endParaRPr lang="ru-RU" sz="1600" b="1">
              <a:latin typeface="Abyssinica SIL"/>
              <a:ea typeface="Abyssinica SIL"/>
              <a:cs typeface="Abyssinica SIL"/>
            </a:endParaRPr>
          </a:p>
          <a:p>
            <a:pPr algn="l">
              <a:defRPr/>
            </a:pPr>
            <a:r>
              <a:rPr lang="ru-RU" sz="1600" b="1">
                <a:latin typeface="Abyssinica SIL"/>
                <a:ea typeface="Abyssinica SIL"/>
                <a:cs typeface="Abyssinica SIL"/>
              </a:rPr>
              <a:t>Клиент сталкивается с проблемами:</a:t>
            </a:r>
            <a:endParaRPr sz="1600">
              <a:latin typeface="Abyssinica SIL"/>
              <a:cs typeface="Abyssinica SIL"/>
            </a:endParaRPr>
          </a:p>
          <a:p>
            <a:pPr marL="261620" indent="-261620" algn="l">
              <a:buFont typeface="Arial"/>
              <a:buChar char="–"/>
              <a:defRPr/>
            </a:pPr>
            <a:r>
              <a:rPr lang="ru-RU" sz="1600">
                <a:latin typeface="Abyssinica SIL"/>
                <a:ea typeface="Abyssinica SIL"/>
                <a:cs typeface="Abyssinica SIL"/>
              </a:rPr>
              <a:t>Недостаток рабочей силы </a:t>
            </a:r>
            <a:endParaRPr sz="1600">
              <a:latin typeface="Abyssinica SIL"/>
              <a:cs typeface="Abyssinica SIL"/>
            </a:endParaRPr>
          </a:p>
          <a:p>
            <a:pPr marL="261620" indent="-261620" algn="l">
              <a:buFont typeface="Arial"/>
              <a:buChar char="–"/>
              <a:defRPr/>
            </a:pPr>
            <a:r>
              <a:rPr lang="ru-RU" sz="1600">
                <a:latin typeface="Abyssinica SIL"/>
                <a:ea typeface="Abyssinica SIL"/>
                <a:cs typeface="Abyssinica SIL"/>
              </a:rPr>
              <a:t>Физическая усталость</a:t>
            </a:r>
            <a:endParaRPr sz="1600">
              <a:latin typeface="Abyssinica SIL"/>
              <a:cs typeface="Abyssinica SIL"/>
            </a:endParaRPr>
          </a:p>
          <a:p>
            <a:pPr marL="261620" indent="-261620" algn="l">
              <a:buFont typeface="Arial"/>
              <a:buChar char="–"/>
              <a:defRPr/>
            </a:pPr>
            <a:r>
              <a:rPr lang="ru-RU" sz="1600">
                <a:latin typeface="Abyssinica SIL"/>
                <a:ea typeface="Abyssinica SIL"/>
                <a:cs typeface="Abyssinica SIL"/>
              </a:rPr>
              <a:t>Неэффективность уборки</a:t>
            </a:r>
            <a:endParaRPr sz="1600">
              <a:latin typeface="Abyssinica SIL"/>
              <a:cs typeface="Abyssinica SIL"/>
            </a:endParaRPr>
          </a:p>
          <a:p>
            <a:pPr marL="261620" indent="-261620" algn="l">
              <a:buFont typeface="Arial"/>
              <a:buChar char="–"/>
              <a:defRPr/>
            </a:pPr>
            <a:r>
              <a:rPr lang="ru-RU" sz="1600">
                <a:latin typeface="Abyssinica SIL"/>
                <a:ea typeface="Abyssinica SIL"/>
                <a:cs typeface="Abyssinica SIL"/>
              </a:rPr>
              <a:t>Необходимость использования инвентаря и химикатов</a:t>
            </a:r>
            <a:endParaRPr sz="1600">
              <a:latin typeface="Abyssinica SIL"/>
              <a:cs typeface="Abyssinica SIL"/>
            </a:endParaRPr>
          </a:p>
          <a:p>
            <a:pPr marL="261620" indent="-261620" algn="l">
              <a:buFont typeface="Arial"/>
              <a:buChar char="–"/>
              <a:defRPr/>
            </a:pPr>
            <a:r>
              <a:rPr lang="ru-RU" sz="1600">
                <a:latin typeface="Abyssinica SIL"/>
                <a:ea typeface="Abyssinica SIL"/>
                <a:cs typeface="Abyssinica SIL"/>
              </a:rPr>
              <a:t>Неприятные запахи и контакт с мусором</a:t>
            </a:r>
            <a:endParaRPr sz="1600">
              <a:latin typeface="Abyssinica SIL"/>
              <a:cs typeface="Abyssinica SIL"/>
            </a:endParaRPr>
          </a:p>
          <a:p>
            <a:pPr marL="261620" indent="-261620" algn="l">
              <a:buFont typeface="Arial"/>
              <a:buChar char="–"/>
              <a:defRPr/>
            </a:pPr>
            <a:r>
              <a:rPr lang="ru-RU" sz="1600">
                <a:latin typeface="Abyssinica SIL"/>
                <a:ea typeface="Abyssinica SIL"/>
                <a:cs typeface="Abyssinica SIL"/>
              </a:rPr>
              <a:t>Дополнительные расходы для наемки уборщиков или оплата услуг коммунальных служб</a:t>
            </a:r>
            <a:endParaRPr sz="1600">
              <a:latin typeface="Abyssinica SIL"/>
              <a:cs typeface="Abyssinica SIL"/>
            </a:endParaRPr>
          </a:p>
          <a:p>
            <a:pPr marL="261620" indent="-261620" algn="l">
              <a:buFont typeface="Arial"/>
              <a:buChar char="–"/>
              <a:defRPr/>
            </a:pPr>
            <a:r>
              <a:rPr lang="ru-RU" sz="1600">
                <a:latin typeface="Abyssinica SIL"/>
                <a:ea typeface="Abyssinica SIL"/>
                <a:cs typeface="Abyssinica SIL"/>
              </a:rPr>
              <a:t>Пробки из-за уборки</a:t>
            </a:r>
            <a:endParaRPr sz="1600">
              <a:latin typeface="Abyssinica SIL"/>
              <a:cs typeface="Abyssinica SIL"/>
            </a:endParaRPr>
          </a:p>
          <a:p>
            <a:pPr marL="261620" indent="-261620" algn="l">
              <a:buFont typeface="Arial"/>
              <a:buChar char="–"/>
              <a:defRPr/>
            </a:pPr>
            <a:r>
              <a:rPr lang="ru-RU" sz="1600">
                <a:latin typeface="Abyssinica SIL"/>
                <a:ea typeface="Abyssinica SIL"/>
                <a:cs typeface="Abyssinica SIL"/>
              </a:rPr>
              <a:t>Замедление темпов уборки </a:t>
            </a:r>
            <a:endParaRPr sz="1600">
              <a:latin typeface="Abyssinica SIL"/>
              <a:cs typeface="Abyssinica SIL"/>
            </a:endParaRPr>
          </a:p>
          <a:p>
            <a:pPr marL="261620" indent="-261620" algn="l">
              <a:buFont typeface="Arial"/>
              <a:buChar char="–"/>
              <a:defRPr/>
            </a:pPr>
            <a:r>
              <a:rPr lang="ru-RU" sz="1600">
                <a:latin typeface="Abyssinica SIL"/>
                <a:ea typeface="Abyssinica SIL"/>
                <a:cs typeface="Abyssinica SIL"/>
              </a:rPr>
              <a:t>Неравномерность уборки</a:t>
            </a:r>
            <a:endParaRPr sz="1600">
              <a:latin typeface="Abyssinica SIL"/>
              <a:cs typeface="Abyssinica SIL"/>
            </a:endParaRPr>
          </a:p>
          <a:p>
            <a:pPr marL="261620" indent="-261620" algn="l">
              <a:buFont typeface="Arial"/>
              <a:buChar char="–"/>
              <a:defRPr/>
            </a:pPr>
            <a:r>
              <a:rPr lang="ru-RU" sz="1600">
                <a:latin typeface="Abyssinica SIL"/>
                <a:ea typeface="Abyssinica SIL"/>
                <a:cs typeface="Abyssinica SIL"/>
              </a:rPr>
              <a:t>Высокая стоимость уборки</a:t>
            </a:r>
            <a:endParaRPr sz="1600">
              <a:latin typeface="Abyssinica SIL"/>
              <a:cs typeface="Abyssinica SIL"/>
            </a:endParaRPr>
          </a:p>
          <a:p>
            <a:pPr marL="261620" indent="-261620" algn="l">
              <a:buFont typeface="Arial"/>
              <a:buChar char="–"/>
              <a:defRPr/>
            </a:pPr>
            <a:r>
              <a:rPr lang="ru-RU" sz="1600">
                <a:latin typeface="Abyssinica SIL"/>
                <a:ea typeface="Abyssinica SIL"/>
                <a:cs typeface="Abyssinica SIL"/>
              </a:rPr>
              <a:t>Затраты сил и времени на уборку.</a:t>
            </a:r>
            <a:r>
              <a:rPr lang="ru-RU" sz="1600"/>
              <a:t> </a:t>
            </a:r>
            <a:endParaRPr sz="1600"/>
          </a:p>
        </p:txBody>
      </p:sp>
      <p:sp>
        <p:nvSpPr>
          <p:cNvPr id="1752274403" name="TextBox 1752274402"/>
          <p:cNvSpPr txBox="1"/>
          <p:nvPr/>
        </p:nvSpPr>
        <p:spPr bwMode="auto">
          <a:xfrm>
            <a:off x="1305898" y="4426859"/>
            <a:ext cx="10415818" cy="1067159"/>
          </a:xfrm>
          <a:prstGeom prst="rect">
            <a:avLst/>
          </a:prstGeom>
          <a:noFill/>
        </p:spPr>
        <p:txBody>
          <a:bodyPr vertOverflow="overflow" horzOverflow="overflow" vert="horz" wrap="square" lIns="91440" tIns="45720" rIns="91440" bIns="45720" numCol="1" spcCol="0" rtlCol="0" fromWordArt="0" anchor="t" anchorCtr="0" forceAA="0" compatLnSpc="0">
            <a:spAutoFit/>
          </a:bodyPr>
          <a:lstStyle/>
          <a:p>
            <a:pPr>
              <a:defRPr/>
            </a:pPr>
            <a:r>
              <a:rPr sz="1600">
                <a:latin typeface="Abyssinica SIL"/>
                <a:ea typeface="Abyssinica SIL"/>
                <a:cs typeface="Abyssinica SIL"/>
              </a:rPr>
              <a:t>В целом, отсутствие роботов-уборщиков приводит к увеличению трудозатрат, снижению эффективности уборки, ухудшению состояния окружающей среды и дополнительным расходам. Роботы-уборщики, хоть и не лишены недостатков, значительно облегчают процесс уборки и способствуют поддержанию чистоты и порядка.</a:t>
            </a:r>
            <a:endParaRPr sz="1600">
              <a:latin typeface="Abyssinica SIL"/>
              <a:cs typeface="Abyssinica SIL"/>
            </a:endParaRPr>
          </a:p>
        </p:txBody>
      </p:sp>
      <p:sp>
        <p:nvSpPr>
          <p:cNvPr id="2" name="TextBox 1"/>
          <p:cNvSpPr txBox="1"/>
          <p:nvPr/>
        </p:nvSpPr>
        <p:spPr bwMode="auto">
          <a:xfrm>
            <a:off x="3490784" y="947351"/>
            <a:ext cx="6435810" cy="369332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/>
            <a:spAutoFit/>
          </a:bodyPr>
          <a:lstStyle/>
          <a:p>
            <a:pPr>
              <a:defRPr/>
            </a:pPr>
            <a:r>
              <a:rPr lang="ru-RU" b="1">
                <a:latin typeface="Times New Roman"/>
              </a:rPr>
              <a:t>                      ПРОБЛЕМАТИКА</a:t>
            </a:r>
            <a:endParaRPr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2000" advClick="1"/>
    </mc:Choice>
    <mc:Fallback>
      <p:transition advClick="1"/>
    </mc:Fallback>
  </mc:AlternateContent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w="http://schemas.openxmlformats.org/wordprocessingml/2006/main" showMasterPhAnim="0" show="1">
  <p:cSld name="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pic>
        <p:nvPicPr>
          <p:cNvPr id="6" name="Shape 79"/>
          <p:cNvPicPr/>
          <p:nvPr/>
        </p:nvPicPr>
        <p:blipFill>
          <a:blip r:embed="rId2"/>
          <a:stretch/>
        </p:blipFill>
        <p:spPr bwMode="auto">
          <a:xfrm>
            <a:off x="0" y="0"/>
            <a:ext cx="12192000" cy="822960"/>
          </a:xfrm>
          <a:prstGeom prst="rect">
            <a:avLst/>
          </a:prstGeom>
          <a:gradFill>
            <a:gsLst>
              <a:gs pos="0">
                <a:schemeClr val="accent1">
                  <a:lumMod val="5000"/>
                  <a:lumOff val="95000"/>
                </a:schemeClr>
              </a:gs>
              <a:gs pos="74000">
                <a:schemeClr val="accent1">
                  <a:lumMod val="45000"/>
                  <a:lumOff val="55000"/>
                </a:schemeClr>
              </a:gs>
              <a:gs pos="83000">
                <a:schemeClr val="accent1">
                  <a:lumMod val="45000"/>
                  <a:lumOff val="55000"/>
                </a:schemeClr>
              </a:gs>
              <a:gs pos="100000">
                <a:schemeClr val="accent1">
                  <a:lumMod val="30000"/>
                  <a:lumOff val="70000"/>
                </a:schemeClr>
              </a:gs>
            </a:gsLst>
            <a:lin ang="5400000" scaled="1"/>
          </a:gradFill>
        </p:spPr>
      </p:pic>
      <p:pic>
        <p:nvPicPr>
          <p:cNvPr id="8" name="Рисунок 7"/>
          <p:cNvPicPr>
            <a:picLocks noChangeAspect="1"/>
          </p:cNvPicPr>
          <p:nvPr/>
        </p:nvPicPr>
        <p:blipFill>
          <a:blip r:embed="rId3"/>
          <a:stretch/>
        </p:blipFill>
        <p:spPr bwMode="auto">
          <a:xfrm>
            <a:off x="606473" y="32999"/>
            <a:ext cx="2374471" cy="756962"/>
          </a:xfrm>
          <a:prstGeom prst="rect">
            <a:avLst/>
          </a:prstGeom>
        </p:spPr>
      </p:pic>
      <p:sp>
        <p:nvSpPr>
          <p:cNvPr id="7" name="TextBox 6"/>
          <p:cNvSpPr txBox="1"/>
          <p:nvPr/>
        </p:nvSpPr>
        <p:spPr bwMode="auto">
          <a:xfrm>
            <a:off x="1113933" y="959970"/>
            <a:ext cx="10240225" cy="523220"/>
          </a:xfrm>
          <a:prstGeom prst="rect">
            <a:avLst/>
          </a:prstGeom>
          <a:noFill/>
        </p:spPr>
        <p:txBody>
          <a:bodyPr wrap="square" lIns="91440" tIns="45720" rIns="91440" bIns="45720" rtlCol="0" anchor="t">
            <a:spAutoFit/>
          </a:bodyPr>
          <a:lstStyle/>
          <a:p>
            <a:pPr algn="ctr">
              <a:defRPr/>
            </a:pPr>
            <a:r>
              <a:rPr lang="ru-RU" sz="2800" b="1">
                <a:latin typeface="Abyssinica SIL"/>
                <a:cs typeface="Times New Roman"/>
              </a:rPr>
              <a:t>РЕАЛИЗУЕМОСТЬ</a:t>
            </a:r>
            <a:endParaRPr/>
          </a:p>
        </p:txBody>
      </p:sp>
      <p:sp>
        <p:nvSpPr>
          <p:cNvPr id="13" name="TextBox 12"/>
          <p:cNvSpPr txBox="1"/>
          <p:nvPr/>
        </p:nvSpPr>
        <p:spPr bwMode="auto">
          <a:xfrm>
            <a:off x="469809" y="2385920"/>
            <a:ext cx="5366283" cy="36611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tabLst>
                <a:tab pos="1235710" algn="l"/>
              </a:tabLst>
              <a:defRPr/>
            </a:pPr>
            <a:endParaRPr/>
          </a:p>
        </p:txBody>
      </p:sp>
      <p:sp>
        <p:nvSpPr>
          <p:cNvPr id="16" name="TextBox 15"/>
          <p:cNvSpPr txBox="1"/>
          <p:nvPr/>
        </p:nvSpPr>
        <p:spPr bwMode="auto">
          <a:xfrm>
            <a:off x="510558" y="3388618"/>
            <a:ext cx="5488065" cy="36611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tabLst>
                <a:tab pos="1235710" algn="l"/>
              </a:tabLst>
              <a:defRPr/>
            </a:pPr>
            <a:endParaRPr/>
          </a:p>
        </p:txBody>
      </p:sp>
      <p:sp>
        <p:nvSpPr>
          <p:cNvPr id="19" name="TextBox 18"/>
          <p:cNvSpPr txBox="1"/>
          <p:nvPr/>
        </p:nvSpPr>
        <p:spPr bwMode="auto">
          <a:xfrm flipH="0" flipV="0">
            <a:off x="275062" y="1914075"/>
            <a:ext cx="11621219" cy="4755240"/>
          </a:xfrm>
          <a:prstGeom prst="rect">
            <a:avLst/>
          </a:prstGeom>
          <a:noFill/>
        </p:spPr>
        <p:txBody>
          <a:bodyPr wrap="square" lIns="91440" tIns="45720" rIns="91440" bIns="45720" anchor="t">
            <a:spAutoFit/>
          </a:bodyPr>
          <a:lstStyle/>
          <a:p>
            <a:pPr>
              <a:defRPr/>
            </a:pPr>
            <a:r>
              <a:rPr lang="ru-RU" sz="1600">
                <a:solidFill>
                  <a:srgbClr val="000000"/>
                </a:solidFill>
                <a:highlight>
                  <a:srgbClr val="FFFFFF"/>
                </a:highlight>
                <a:latin typeface="Roboto"/>
                <a:ea typeface="Roboto"/>
                <a:cs typeface="Roboto"/>
              </a:rPr>
              <a:t>1. </a:t>
            </a:r>
            <a:r>
              <a:rPr lang="ru-RU" sz="1600" b="1">
                <a:solidFill>
                  <a:srgbClr val="000000"/>
                </a:solidFill>
                <a:highlight>
                  <a:srgbClr val="FFFFFF"/>
                </a:highlight>
                <a:latin typeface="Roboto"/>
                <a:ea typeface="Roboto"/>
                <a:cs typeface="Roboto"/>
              </a:rPr>
              <a:t>Техническая осуществимость:</a:t>
            </a:r>
            <a:r>
              <a:rPr lang="ru-RU" sz="1600">
                <a:solidFill>
                  <a:srgbClr val="000000"/>
                </a:solidFill>
                <a:highlight>
                  <a:srgbClr val="FFFFFF"/>
                </a:highlight>
                <a:latin typeface="Roboto"/>
                <a:ea typeface="Roboto"/>
                <a:cs typeface="Roboto"/>
              </a:rPr>
              <a:t> Доступны технологии вакуумной уборки, которые можно адаптировать для наружного использования. Разработка и внедрение автономных или полуавтономных систем навигации возможно. </a:t>
            </a:r>
            <a:endParaRPr lang="ru-RU" sz="2200">
              <a:solidFill>
                <a:srgbClr val="000000"/>
              </a:solidFill>
              <a:latin typeface="Calibri"/>
              <a:ea typeface="Roboto"/>
              <a:cs typeface="Arial"/>
            </a:endParaRPr>
          </a:p>
          <a:p>
            <a:pPr>
              <a:defRPr/>
            </a:pPr>
            <a:endParaRPr lang="ru-RU" sz="1600">
              <a:solidFill>
                <a:srgbClr val="000000"/>
              </a:solidFill>
              <a:highlight>
                <a:srgbClr val="FFFFFF"/>
              </a:highlight>
              <a:latin typeface="Roboto"/>
              <a:ea typeface="Roboto"/>
              <a:cs typeface="Roboto"/>
            </a:endParaRPr>
          </a:p>
          <a:p>
            <a:pPr>
              <a:defRPr/>
            </a:pPr>
            <a:r>
              <a:rPr lang="ru-RU" sz="1600">
                <a:solidFill>
                  <a:srgbClr val="000000"/>
                </a:solidFill>
                <a:highlight>
                  <a:srgbClr val="FFFFFF"/>
                </a:highlight>
                <a:latin typeface="Roboto"/>
                <a:ea typeface="Roboto"/>
                <a:cs typeface="Roboto"/>
              </a:rPr>
              <a:t>2. </a:t>
            </a:r>
            <a:r>
              <a:rPr lang="ru-RU" sz="1600" b="1">
                <a:solidFill>
                  <a:srgbClr val="000000"/>
                </a:solidFill>
                <a:highlight>
                  <a:srgbClr val="FFFFFF"/>
                </a:highlight>
                <a:latin typeface="Roboto"/>
                <a:ea typeface="Roboto"/>
                <a:cs typeface="Roboto"/>
              </a:rPr>
              <a:t>Экономическая осуществимость:</a:t>
            </a:r>
            <a:r>
              <a:rPr lang="ru-RU" sz="1600">
                <a:solidFill>
                  <a:srgbClr val="000000"/>
                </a:solidFill>
                <a:highlight>
                  <a:srgbClr val="FFFFFF"/>
                </a:highlight>
                <a:latin typeface="Roboto"/>
                <a:ea typeface="Roboto"/>
                <a:cs typeface="Roboto"/>
              </a:rPr>
              <a:t> Имеется рынок для таких услуг, особенно в общественных местах с высоким пешеходным трафиком. Стоимость эксплуатации и обслуживания может быть высокой, но потенциальная экономия на рабочей силе и времени может перевесить расходы. </a:t>
            </a:r>
            <a:endParaRPr lang="ru-RU" sz="2200">
              <a:solidFill>
                <a:srgbClr val="000000"/>
              </a:solidFill>
              <a:latin typeface="Calibri"/>
              <a:ea typeface="Roboto"/>
              <a:cs typeface="Arial"/>
            </a:endParaRPr>
          </a:p>
          <a:p>
            <a:pPr>
              <a:defRPr/>
            </a:pPr>
            <a:endParaRPr lang="ru-RU" sz="1600">
              <a:solidFill>
                <a:srgbClr val="000000"/>
              </a:solidFill>
              <a:highlight>
                <a:srgbClr val="FFFFFF"/>
              </a:highlight>
              <a:latin typeface="Roboto"/>
              <a:ea typeface="Roboto"/>
              <a:cs typeface="Roboto"/>
            </a:endParaRPr>
          </a:p>
          <a:p>
            <a:pPr>
              <a:defRPr/>
            </a:pPr>
            <a:r>
              <a:rPr lang="ru-RU" sz="1600">
                <a:solidFill>
                  <a:srgbClr val="000000"/>
                </a:solidFill>
                <a:highlight>
                  <a:srgbClr val="FFFFFF"/>
                </a:highlight>
                <a:latin typeface="Roboto"/>
                <a:ea typeface="Roboto"/>
                <a:cs typeface="Roboto"/>
              </a:rPr>
              <a:t>3. </a:t>
            </a:r>
            <a:r>
              <a:rPr lang="ru-RU" sz="1600" b="1">
                <a:solidFill>
                  <a:srgbClr val="000000"/>
                </a:solidFill>
                <a:highlight>
                  <a:srgbClr val="FFFFFF"/>
                </a:highlight>
                <a:latin typeface="Roboto"/>
                <a:ea typeface="Roboto"/>
                <a:cs typeface="Roboto"/>
              </a:rPr>
              <a:t>Экологическая осуществимость: </a:t>
            </a:r>
            <a:r>
              <a:rPr lang="ru-RU" sz="1600">
                <a:solidFill>
                  <a:srgbClr val="000000"/>
                </a:solidFill>
                <a:highlight>
                  <a:srgbClr val="FFFFFF"/>
                </a:highlight>
                <a:latin typeface="Roboto"/>
                <a:ea typeface="Roboto"/>
                <a:cs typeface="Roboto"/>
              </a:rPr>
              <a:t>Вакуумная уборка снижает загрязнение воздуха и улучшает качество воздуха. Необходимость в химических чистящих средствах может быть сведена к минимуму или устранена. </a:t>
            </a:r>
            <a:endParaRPr lang="ru-RU" sz="2200">
              <a:solidFill>
                <a:srgbClr val="000000"/>
              </a:solidFill>
              <a:latin typeface="Calibri"/>
              <a:ea typeface="Roboto"/>
              <a:cs typeface="Arial"/>
            </a:endParaRPr>
          </a:p>
          <a:p>
            <a:pPr>
              <a:defRPr/>
            </a:pPr>
            <a:endParaRPr lang="ru-RU" sz="1600">
              <a:solidFill>
                <a:srgbClr val="000000"/>
              </a:solidFill>
              <a:highlight>
                <a:srgbClr val="FFFFFF"/>
              </a:highlight>
              <a:latin typeface="Roboto"/>
              <a:ea typeface="Roboto"/>
              <a:cs typeface="Roboto"/>
            </a:endParaRPr>
          </a:p>
          <a:p>
            <a:pPr>
              <a:defRPr/>
            </a:pPr>
            <a:r>
              <a:rPr lang="ru-RU" sz="1600">
                <a:solidFill>
                  <a:srgbClr val="000000"/>
                </a:solidFill>
                <a:highlight>
                  <a:srgbClr val="FFFFFF"/>
                </a:highlight>
                <a:latin typeface="Roboto"/>
                <a:ea typeface="Roboto"/>
                <a:cs typeface="Roboto"/>
              </a:rPr>
              <a:t>4. </a:t>
            </a:r>
            <a:r>
              <a:rPr lang="ru-RU" sz="1600" b="1">
                <a:solidFill>
                  <a:srgbClr val="000000"/>
                </a:solidFill>
                <a:highlight>
                  <a:srgbClr val="FFFFFF"/>
                </a:highlight>
                <a:latin typeface="Roboto"/>
                <a:ea typeface="Roboto"/>
                <a:cs typeface="Roboto"/>
              </a:rPr>
              <a:t>Социальная осуществимость:</a:t>
            </a:r>
            <a:r>
              <a:rPr lang="ru-RU" sz="1600">
                <a:solidFill>
                  <a:srgbClr val="000000"/>
                </a:solidFill>
                <a:highlight>
                  <a:srgbClr val="FFFFFF"/>
                </a:highlight>
                <a:latin typeface="Roboto"/>
                <a:ea typeface="Roboto"/>
                <a:cs typeface="Roboto"/>
              </a:rPr>
              <a:t> Уборщики парков и тротуаров могут улучшить общественное восприятие чистоты и общественного пространства. Может потребоваться преодоление сопротивления со стороны людей, которые могут быть обеспокоены шумом или вторжением в личное пространство. </a:t>
            </a:r>
            <a:endParaRPr lang="ru-RU" sz="2200">
              <a:solidFill>
                <a:srgbClr val="000000"/>
              </a:solidFill>
              <a:latin typeface="Calibri"/>
              <a:ea typeface="Roboto"/>
              <a:cs typeface="Arial"/>
            </a:endParaRPr>
          </a:p>
          <a:p>
            <a:pPr>
              <a:defRPr/>
            </a:pPr>
            <a:endParaRPr lang="ru-RU" sz="1600">
              <a:solidFill>
                <a:srgbClr val="000000"/>
              </a:solidFill>
              <a:highlight>
                <a:srgbClr val="FFFFFF"/>
              </a:highlight>
              <a:latin typeface="Roboto"/>
              <a:ea typeface="Roboto"/>
              <a:cs typeface="Roboto"/>
            </a:endParaRPr>
          </a:p>
          <a:p>
            <a:pPr>
              <a:defRPr/>
            </a:pPr>
            <a:r>
              <a:rPr lang="ru-RU" sz="1600">
                <a:solidFill>
                  <a:srgbClr val="000000"/>
                </a:solidFill>
                <a:highlight>
                  <a:srgbClr val="FFFFFF"/>
                </a:highlight>
                <a:latin typeface="Roboto"/>
                <a:ea typeface="Roboto"/>
                <a:cs typeface="Roboto"/>
              </a:rPr>
              <a:t>5. </a:t>
            </a:r>
            <a:r>
              <a:rPr lang="ru-RU" sz="1600" b="1">
                <a:solidFill>
                  <a:srgbClr val="000000"/>
                </a:solidFill>
                <a:highlight>
                  <a:srgbClr val="FFFFFF"/>
                </a:highlight>
                <a:latin typeface="Roboto"/>
                <a:ea typeface="Roboto"/>
                <a:cs typeface="Roboto"/>
              </a:rPr>
              <a:t>Политическая осуществимость:</a:t>
            </a:r>
            <a:r>
              <a:rPr lang="ru-RU" sz="1600">
                <a:solidFill>
                  <a:srgbClr val="000000"/>
                </a:solidFill>
                <a:highlight>
                  <a:srgbClr val="FFFFFF"/>
                </a:highlight>
                <a:latin typeface="Roboto"/>
                <a:ea typeface="Roboto"/>
                <a:cs typeface="Roboto"/>
              </a:rPr>
              <a:t> Местное правительство может поддержать такой проект, поскольку он соответствует целям охраны окружающей среды и благоустройства. Может потребоваться изменение местных постановлений или соглашений для разрешения использования автономных пылесосов на общественных территориях.</a:t>
            </a:r>
            <a:endParaRPr lang="ru-RU" sz="2200"/>
          </a:p>
          <a:p>
            <a:pPr>
              <a:defRPr/>
            </a:pPr>
            <a:endParaRPr>
              <a:latin typeface="Abyssinica SIL"/>
              <a:cs typeface="Abyssinica SIL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2000" advClick="1"/>
    </mc:Choice>
    <mc:Fallback>
      <p:transition advClick="1"/>
    </mc:Fallback>
  </mc:AlternateContent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w="http://schemas.openxmlformats.org/wordprocessingml/2006/main" showMasterPhAnim="0" show="1">
  <p:cSld name="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pic>
        <p:nvPicPr>
          <p:cNvPr id="9" name="Shape 79"/>
          <p:cNvPicPr/>
          <p:nvPr/>
        </p:nvPicPr>
        <p:blipFill>
          <a:blip r:embed="rId2"/>
          <a:stretch/>
        </p:blipFill>
        <p:spPr bwMode="auto">
          <a:xfrm>
            <a:off x="0" y="0"/>
            <a:ext cx="12192000" cy="822960"/>
          </a:xfrm>
          <a:prstGeom prst="rect">
            <a:avLst/>
          </a:prstGeom>
          <a:gradFill>
            <a:gsLst>
              <a:gs pos="0">
                <a:schemeClr val="accent1">
                  <a:lumMod val="5000"/>
                  <a:lumOff val="95000"/>
                </a:schemeClr>
              </a:gs>
              <a:gs pos="74000">
                <a:schemeClr val="accent1">
                  <a:lumMod val="45000"/>
                  <a:lumOff val="55000"/>
                </a:schemeClr>
              </a:gs>
              <a:gs pos="83000">
                <a:schemeClr val="accent1">
                  <a:lumMod val="45000"/>
                  <a:lumOff val="55000"/>
                </a:schemeClr>
              </a:gs>
              <a:gs pos="100000">
                <a:schemeClr val="accent1">
                  <a:lumMod val="30000"/>
                  <a:lumOff val="70000"/>
                </a:schemeClr>
              </a:gs>
            </a:gsLst>
            <a:lin ang="5400000" scaled="1"/>
          </a:gradFill>
        </p:spPr>
      </p:pic>
      <p:pic>
        <p:nvPicPr>
          <p:cNvPr id="10" name="Рисунок 9"/>
          <p:cNvPicPr>
            <a:picLocks noChangeAspect="1"/>
          </p:cNvPicPr>
          <p:nvPr/>
        </p:nvPicPr>
        <p:blipFill>
          <a:blip r:embed="rId3"/>
          <a:stretch/>
        </p:blipFill>
        <p:spPr bwMode="auto">
          <a:xfrm>
            <a:off x="606473" y="32999"/>
            <a:ext cx="2374471" cy="756962"/>
          </a:xfrm>
          <a:prstGeom prst="rect">
            <a:avLst/>
          </a:prstGeom>
        </p:spPr>
      </p:pic>
      <p:sp>
        <p:nvSpPr>
          <p:cNvPr id="7" name="TextBox 6"/>
          <p:cNvSpPr txBox="1"/>
          <p:nvPr/>
        </p:nvSpPr>
        <p:spPr bwMode="auto">
          <a:xfrm>
            <a:off x="821865" y="1213816"/>
            <a:ext cx="10240225" cy="82331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defRPr/>
            </a:pPr>
            <a:r>
              <a:rPr lang="ru-RU" sz="2400" b="1">
                <a:solidFill>
                  <a:schemeClr val="accent2"/>
                </a:solidFill>
                <a:latin typeface="Abyssinica SIL"/>
                <a:ea typeface="Abyssinica SIL"/>
                <a:cs typeface="Abyssinica SIL"/>
              </a:rPr>
              <a:t>НЕОБХОДИМЫЕ РЕСУРСЫ ДЛЯ РЕАЛИЗАЦИИ</a:t>
            </a:r>
            <a:br>
              <a:rPr lang="ru-RU" sz="2400" b="1">
                <a:solidFill>
                  <a:schemeClr val="accent2"/>
                </a:solidFill>
                <a:latin typeface="Abyssinica SIL"/>
                <a:ea typeface="Abyssinica SIL"/>
                <a:cs typeface="Abyssinica SIL"/>
              </a:rPr>
            </a:br>
            <a:r>
              <a:rPr lang="ru-RU" sz="2400" b="1">
                <a:solidFill>
                  <a:schemeClr val="tx1">
                    <a:lumMod val="65000"/>
                    <a:lumOff val="35000"/>
                  </a:schemeClr>
                </a:solidFill>
                <a:latin typeface="Abyssinica SIL"/>
                <a:ea typeface="Abyssinica SIL"/>
                <a:cs typeface="Abyssinica SIL"/>
              </a:rPr>
              <a:t>Предполагаемые источники финансирования</a:t>
            </a:r>
            <a:endParaRPr>
              <a:latin typeface="Abyssinica SIL"/>
              <a:cs typeface="Abyssinica SIL"/>
            </a:endParaRPr>
          </a:p>
        </p:txBody>
      </p:sp>
      <p:sp>
        <p:nvSpPr>
          <p:cNvPr id="217736557" name="TextBox 217736556"/>
          <p:cNvSpPr txBox="1"/>
          <p:nvPr/>
        </p:nvSpPr>
        <p:spPr bwMode="auto">
          <a:xfrm>
            <a:off x="486748" y="2257425"/>
            <a:ext cx="7363903" cy="3505559"/>
          </a:xfrm>
          <a:prstGeom prst="rect">
            <a:avLst/>
          </a:prstGeom>
          <a:noFill/>
        </p:spPr>
        <p:txBody>
          <a:bodyPr vertOverflow="overflow" horzOverflow="overflow" vert="horz" wrap="square" lIns="91440" tIns="45720" rIns="91440" bIns="45720" numCol="1" spcCol="0" rtlCol="0" fromWordArt="0" anchor="t" anchorCtr="0" forceAA="0" compatLnSpc="0">
            <a:spAutoFit/>
          </a:bodyPr>
          <a:lstStyle/>
          <a:p>
            <a:pPr marL="0" marR="0" indent="0">
              <a:defRPr/>
            </a:pPr>
            <a:r>
              <a:rPr sz="1400">
                <a:solidFill>
                  <a:srgbClr val="000000"/>
                </a:solidFill>
                <a:highlight>
                  <a:srgbClr val="FFFFFF"/>
                </a:highlight>
                <a:latin typeface="Abyssinica SIL"/>
                <a:ea typeface="Abyssinica SIL"/>
                <a:cs typeface="Abyssinica SIL"/>
              </a:rPr>
              <a:t>▎</a:t>
            </a:r>
            <a:r>
              <a:rPr sz="1400" b="1">
                <a:solidFill>
                  <a:srgbClr val="000000"/>
                </a:solidFill>
                <a:highlight>
                  <a:srgbClr val="FFFFFF"/>
                </a:highlight>
                <a:latin typeface="Abyssinica SIL"/>
                <a:ea typeface="Abyssinica SIL"/>
                <a:cs typeface="Abyssinica SIL"/>
              </a:rPr>
              <a:t>1. </a:t>
            </a:r>
            <a:r>
              <a:rPr sz="1400">
                <a:solidFill>
                  <a:srgbClr val="000000"/>
                </a:solidFill>
                <a:highlight>
                  <a:srgbClr val="FFFFFF"/>
                </a:highlight>
                <a:latin typeface="Abyssinica SIL"/>
                <a:ea typeface="Abyssinica SIL"/>
                <a:cs typeface="Abyssinica SIL"/>
              </a:rPr>
              <a:t>Государственные гранты и субсидии</a:t>
            </a:r>
            <a:endParaRPr sz="1400">
              <a:latin typeface="Abyssinica SIL"/>
              <a:cs typeface="Abyssinica SIL"/>
            </a:endParaRPr>
          </a:p>
          <a:p>
            <a:pPr marL="0" marR="0" indent="0">
              <a:defRPr/>
            </a:pPr>
            <a:r>
              <a:rPr sz="1400">
                <a:solidFill>
                  <a:srgbClr val="000000"/>
                </a:solidFill>
                <a:highlight>
                  <a:srgbClr val="FFFFFF"/>
                </a:highlight>
                <a:latin typeface="Abyssinica SIL"/>
                <a:ea typeface="Abyssinica SIL"/>
                <a:cs typeface="Abyssinica SIL"/>
              </a:rPr>
              <a:t>   • </a:t>
            </a:r>
            <a:r>
              <a:rPr sz="1400" b="1">
                <a:solidFill>
                  <a:srgbClr val="000000"/>
                </a:solidFill>
                <a:highlight>
                  <a:srgbClr val="FFFFFF"/>
                </a:highlight>
                <a:latin typeface="Abyssinica SIL"/>
                <a:ea typeface="Abyssinica SIL"/>
                <a:cs typeface="Abyssinica SIL"/>
              </a:rPr>
              <a:t>Гранты на инновации</a:t>
            </a:r>
            <a:endParaRPr sz="1400">
              <a:latin typeface="Abyssinica SIL"/>
              <a:cs typeface="Abyssinica SIL"/>
            </a:endParaRPr>
          </a:p>
          <a:p>
            <a:pPr marL="0" marR="0" indent="0">
              <a:defRPr/>
            </a:pPr>
            <a:r>
              <a:rPr sz="1400">
                <a:solidFill>
                  <a:srgbClr val="000000"/>
                </a:solidFill>
                <a:highlight>
                  <a:srgbClr val="FFFFFF"/>
                </a:highlight>
                <a:latin typeface="Abyssinica SIL"/>
                <a:ea typeface="Abyssinica SIL"/>
                <a:cs typeface="Abyssinica SIL"/>
              </a:rPr>
              <a:t>   • </a:t>
            </a:r>
            <a:r>
              <a:rPr sz="1400" b="1">
                <a:solidFill>
                  <a:srgbClr val="000000"/>
                </a:solidFill>
                <a:highlight>
                  <a:srgbClr val="FFFFFF"/>
                </a:highlight>
                <a:latin typeface="Abyssinica SIL"/>
                <a:ea typeface="Abyssinica SIL"/>
                <a:cs typeface="Abyssinica SIL"/>
              </a:rPr>
              <a:t>Субсидии для экологически чистых технологий</a:t>
            </a:r>
            <a:endParaRPr sz="1400">
              <a:latin typeface="Abyssinica SIL"/>
              <a:cs typeface="Abyssinica SIL"/>
            </a:endParaRPr>
          </a:p>
          <a:p>
            <a:pPr marL="0" marR="0" indent="0">
              <a:defRPr/>
            </a:pPr>
            <a:r>
              <a:rPr sz="1400">
                <a:solidFill>
                  <a:srgbClr val="000000"/>
                </a:solidFill>
                <a:highlight>
                  <a:srgbClr val="FFFFFF"/>
                </a:highlight>
                <a:latin typeface="Abyssinica SIL"/>
                <a:ea typeface="Abyssinica SIL"/>
                <a:cs typeface="Abyssinica SIL"/>
              </a:rPr>
              <a:t>▎</a:t>
            </a:r>
            <a:r>
              <a:rPr sz="1400" b="1">
                <a:solidFill>
                  <a:srgbClr val="000000"/>
                </a:solidFill>
                <a:highlight>
                  <a:srgbClr val="FFFFFF"/>
                </a:highlight>
                <a:latin typeface="Abyssinica SIL"/>
                <a:ea typeface="Abyssinica SIL"/>
                <a:cs typeface="Abyssinica SIL"/>
              </a:rPr>
              <a:t>2. </a:t>
            </a:r>
            <a:r>
              <a:rPr sz="1400">
                <a:solidFill>
                  <a:srgbClr val="000000"/>
                </a:solidFill>
                <a:highlight>
                  <a:srgbClr val="FFFFFF"/>
                </a:highlight>
                <a:latin typeface="Abyssinica SIL"/>
                <a:ea typeface="Abyssinica SIL"/>
                <a:cs typeface="Abyssinica SIL"/>
              </a:rPr>
              <a:t>Частные инвестиции</a:t>
            </a:r>
            <a:endParaRPr sz="1400">
              <a:latin typeface="Abyssinica SIL"/>
              <a:cs typeface="Abyssinica SIL"/>
            </a:endParaRPr>
          </a:p>
          <a:p>
            <a:pPr marL="0" marR="0" indent="0">
              <a:defRPr/>
            </a:pPr>
            <a:r>
              <a:rPr sz="1400">
                <a:solidFill>
                  <a:srgbClr val="000000"/>
                </a:solidFill>
                <a:highlight>
                  <a:srgbClr val="FFFFFF"/>
                </a:highlight>
                <a:latin typeface="Abyssinica SIL"/>
                <a:ea typeface="Abyssinica SIL"/>
                <a:cs typeface="Abyssinica SIL"/>
              </a:rPr>
              <a:t>   • </a:t>
            </a:r>
            <a:r>
              <a:rPr sz="1400" b="1">
                <a:solidFill>
                  <a:srgbClr val="000000"/>
                </a:solidFill>
                <a:highlight>
                  <a:srgbClr val="FFFFFF"/>
                </a:highlight>
                <a:latin typeface="Abyssinica SIL"/>
                <a:ea typeface="Abyssinica SIL"/>
                <a:cs typeface="Abyssinica SIL"/>
              </a:rPr>
              <a:t>Венчурные капитальные фонды</a:t>
            </a:r>
            <a:endParaRPr sz="1400">
              <a:latin typeface="Abyssinica SIL"/>
              <a:cs typeface="Abyssinica SIL"/>
            </a:endParaRPr>
          </a:p>
          <a:p>
            <a:pPr marL="0" marR="0" indent="0">
              <a:defRPr/>
            </a:pPr>
            <a:r>
              <a:rPr sz="1400">
                <a:solidFill>
                  <a:srgbClr val="000000"/>
                </a:solidFill>
                <a:highlight>
                  <a:srgbClr val="FFFFFF"/>
                </a:highlight>
                <a:latin typeface="Abyssinica SIL"/>
                <a:ea typeface="Abyssinica SIL"/>
                <a:cs typeface="Abyssinica SIL"/>
              </a:rPr>
              <a:t>   • </a:t>
            </a:r>
            <a:r>
              <a:rPr sz="1400" b="1">
                <a:solidFill>
                  <a:srgbClr val="000000"/>
                </a:solidFill>
                <a:highlight>
                  <a:srgbClr val="FFFFFF"/>
                </a:highlight>
                <a:latin typeface="Abyssinica SIL"/>
                <a:ea typeface="Abyssinica SIL"/>
                <a:cs typeface="Abyssinica SIL"/>
              </a:rPr>
              <a:t>Ангельские инвесторы</a:t>
            </a:r>
            <a:endParaRPr sz="1400">
              <a:latin typeface="Abyssinica SIL"/>
              <a:cs typeface="Abyssinica SIL"/>
            </a:endParaRPr>
          </a:p>
          <a:p>
            <a:pPr marL="0" marR="0" indent="0">
              <a:defRPr/>
            </a:pPr>
            <a:r>
              <a:rPr sz="1400">
                <a:solidFill>
                  <a:srgbClr val="000000"/>
                </a:solidFill>
                <a:highlight>
                  <a:srgbClr val="FFFFFF"/>
                </a:highlight>
                <a:latin typeface="Abyssinica SIL"/>
                <a:ea typeface="Abyssinica SIL"/>
                <a:cs typeface="Abyssinica SIL"/>
              </a:rPr>
              <a:t>▎</a:t>
            </a:r>
            <a:r>
              <a:rPr sz="1400" b="1">
                <a:solidFill>
                  <a:srgbClr val="000000"/>
                </a:solidFill>
                <a:highlight>
                  <a:srgbClr val="FFFFFF"/>
                </a:highlight>
                <a:latin typeface="Abyssinica SIL"/>
                <a:ea typeface="Abyssinica SIL"/>
                <a:cs typeface="Abyssinica SIL"/>
              </a:rPr>
              <a:t>3. </a:t>
            </a:r>
            <a:r>
              <a:rPr sz="1400">
                <a:solidFill>
                  <a:srgbClr val="000000"/>
                </a:solidFill>
                <a:highlight>
                  <a:srgbClr val="FFFFFF"/>
                </a:highlight>
                <a:latin typeface="Abyssinica SIL"/>
                <a:ea typeface="Abyssinica SIL"/>
                <a:cs typeface="Abyssinica SIL"/>
              </a:rPr>
              <a:t>Краудфандинг</a:t>
            </a:r>
            <a:endParaRPr sz="1400">
              <a:latin typeface="Abyssinica SIL"/>
              <a:cs typeface="Abyssinica SIL"/>
            </a:endParaRPr>
          </a:p>
          <a:p>
            <a:pPr marL="0" marR="0" indent="0">
              <a:defRPr/>
            </a:pPr>
            <a:r>
              <a:rPr sz="1400">
                <a:solidFill>
                  <a:srgbClr val="000000"/>
                </a:solidFill>
                <a:highlight>
                  <a:srgbClr val="FFFFFF"/>
                </a:highlight>
                <a:latin typeface="Abyssinica SIL"/>
                <a:ea typeface="Abyssinica SIL"/>
                <a:cs typeface="Abyssinica SIL"/>
              </a:rPr>
              <a:t>   • </a:t>
            </a:r>
            <a:r>
              <a:rPr sz="1400" b="1">
                <a:solidFill>
                  <a:srgbClr val="000000"/>
                </a:solidFill>
                <a:highlight>
                  <a:srgbClr val="FFFFFF"/>
                </a:highlight>
                <a:latin typeface="Abyssinica SIL"/>
                <a:ea typeface="Abyssinica SIL"/>
                <a:cs typeface="Abyssinica SIL"/>
              </a:rPr>
              <a:t>Платформы краудфандинга</a:t>
            </a:r>
            <a:endParaRPr sz="1400">
              <a:latin typeface="Abyssinica SIL"/>
              <a:cs typeface="Abyssinica SIL"/>
            </a:endParaRPr>
          </a:p>
          <a:p>
            <a:pPr marL="0" marR="0" indent="0">
              <a:defRPr/>
            </a:pPr>
            <a:r>
              <a:rPr sz="1400">
                <a:solidFill>
                  <a:srgbClr val="000000"/>
                </a:solidFill>
                <a:highlight>
                  <a:srgbClr val="FFFFFF"/>
                </a:highlight>
                <a:latin typeface="Abyssinica SIL"/>
                <a:ea typeface="Abyssinica SIL"/>
                <a:cs typeface="Abyssinica SIL"/>
              </a:rPr>
              <a:t>   • </a:t>
            </a:r>
            <a:r>
              <a:rPr sz="1400" b="1">
                <a:solidFill>
                  <a:srgbClr val="000000"/>
                </a:solidFill>
                <a:highlight>
                  <a:srgbClr val="FFFFFF"/>
                </a:highlight>
                <a:latin typeface="Abyssinica SIL"/>
                <a:ea typeface="Abyssinica SIL"/>
                <a:cs typeface="Abyssinica SIL"/>
              </a:rPr>
              <a:t>Социальные сети</a:t>
            </a:r>
            <a:endParaRPr sz="1400">
              <a:latin typeface="Abyssinica SIL"/>
              <a:cs typeface="Abyssinica SIL"/>
            </a:endParaRPr>
          </a:p>
          <a:p>
            <a:pPr marL="0" marR="0" indent="0">
              <a:defRPr/>
            </a:pPr>
            <a:r>
              <a:rPr sz="1400">
                <a:solidFill>
                  <a:srgbClr val="000000"/>
                </a:solidFill>
                <a:highlight>
                  <a:srgbClr val="FFFFFF"/>
                </a:highlight>
                <a:latin typeface="Abyssinica SIL"/>
                <a:ea typeface="Abyssinica SIL"/>
                <a:cs typeface="Abyssinica SIL"/>
              </a:rPr>
              <a:t>▎</a:t>
            </a:r>
            <a:r>
              <a:rPr sz="1400" b="1">
                <a:solidFill>
                  <a:srgbClr val="000000"/>
                </a:solidFill>
                <a:highlight>
                  <a:srgbClr val="FFFFFF"/>
                </a:highlight>
                <a:latin typeface="Abyssinica SIL"/>
                <a:ea typeface="Abyssinica SIL"/>
                <a:cs typeface="Abyssinica SIL"/>
              </a:rPr>
              <a:t>4. </a:t>
            </a:r>
            <a:r>
              <a:rPr sz="1400">
                <a:solidFill>
                  <a:srgbClr val="000000"/>
                </a:solidFill>
                <a:highlight>
                  <a:srgbClr val="FFFFFF"/>
                </a:highlight>
                <a:latin typeface="Abyssinica SIL"/>
                <a:ea typeface="Abyssinica SIL"/>
                <a:cs typeface="Abyssinica SIL"/>
              </a:rPr>
              <a:t>Партнёрства с другими компаниями</a:t>
            </a:r>
            <a:endParaRPr sz="1400">
              <a:latin typeface="Abyssinica SIL"/>
              <a:cs typeface="Abyssinica SIL"/>
            </a:endParaRPr>
          </a:p>
          <a:p>
            <a:pPr marL="0" marR="0" indent="0">
              <a:defRPr/>
            </a:pPr>
            <a:r>
              <a:rPr sz="1400">
                <a:solidFill>
                  <a:srgbClr val="000000"/>
                </a:solidFill>
                <a:highlight>
                  <a:srgbClr val="FFFFFF"/>
                </a:highlight>
                <a:latin typeface="Abyssinica SIL"/>
                <a:ea typeface="Abyssinica SIL"/>
                <a:cs typeface="Abyssinica SIL"/>
              </a:rPr>
              <a:t>   • </a:t>
            </a:r>
            <a:r>
              <a:rPr sz="1400" b="1">
                <a:solidFill>
                  <a:srgbClr val="000000"/>
                </a:solidFill>
                <a:highlight>
                  <a:srgbClr val="FFFFFF"/>
                </a:highlight>
                <a:latin typeface="Abyssinica SIL"/>
                <a:ea typeface="Abyssinica SIL"/>
                <a:cs typeface="Abyssinica SIL"/>
              </a:rPr>
              <a:t>Стратегические альянсы</a:t>
            </a:r>
            <a:endParaRPr sz="1400">
              <a:latin typeface="Abyssinica SIL"/>
              <a:cs typeface="Abyssinica SIL"/>
            </a:endParaRPr>
          </a:p>
          <a:p>
            <a:pPr marL="0" marR="0" indent="0">
              <a:defRPr/>
            </a:pPr>
            <a:r>
              <a:rPr sz="1400">
                <a:solidFill>
                  <a:srgbClr val="000000"/>
                </a:solidFill>
                <a:highlight>
                  <a:srgbClr val="FFFFFF"/>
                </a:highlight>
                <a:latin typeface="Abyssinica SIL"/>
                <a:ea typeface="Abyssinica SIL"/>
                <a:cs typeface="Abyssinica SIL"/>
              </a:rPr>
              <a:t>   • </a:t>
            </a:r>
            <a:r>
              <a:rPr sz="1400" b="1">
                <a:solidFill>
                  <a:srgbClr val="000000"/>
                </a:solidFill>
                <a:highlight>
                  <a:srgbClr val="FFFFFF"/>
                </a:highlight>
                <a:latin typeface="Abyssinica SIL"/>
                <a:ea typeface="Abyssinica SIL"/>
                <a:cs typeface="Abyssinica SIL"/>
              </a:rPr>
              <a:t>Совместные проекты</a:t>
            </a:r>
            <a:endParaRPr sz="1400">
              <a:latin typeface="Abyssinica SIL"/>
              <a:cs typeface="Abyssinica SIL"/>
            </a:endParaRPr>
          </a:p>
          <a:p>
            <a:pPr marL="0" marR="0" indent="0">
              <a:defRPr/>
            </a:pPr>
            <a:r>
              <a:rPr sz="1400">
                <a:solidFill>
                  <a:srgbClr val="000000"/>
                </a:solidFill>
                <a:highlight>
                  <a:srgbClr val="FFFFFF"/>
                </a:highlight>
                <a:latin typeface="Abyssinica SIL"/>
                <a:ea typeface="Abyssinica SIL"/>
                <a:cs typeface="Abyssinica SIL"/>
              </a:rPr>
              <a:t>▎</a:t>
            </a:r>
            <a:r>
              <a:rPr sz="1400" b="1">
                <a:solidFill>
                  <a:srgbClr val="000000"/>
                </a:solidFill>
                <a:highlight>
                  <a:srgbClr val="FFFFFF"/>
                </a:highlight>
                <a:latin typeface="Abyssinica SIL"/>
                <a:ea typeface="Abyssinica SIL"/>
                <a:cs typeface="Abyssinica SIL"/>
              </a:rPr>
              <a:t>5. </a:t>
            </a:r>
            <a:r>
              <a:rPr sz="1400">
                <a:solidFill>
                  <a:srgbClr val="000000"/>
                </a:solidFill>
                <a:highlight>
                  <a:srgbClr val="FFFFFF"/>
                </a:highlight>
                <a:latin typeface="Abyssinica SIL"/>
                <a:ea typeface="Abyssinica SIL"/>
                <a:cs typeface="Abyssinica SIL"/>
              </a:rPr>
              <a:t>Продажа предварительных заказов</a:t>
            </a:r>
            <a:endParaRPr sz="1400">
              <a:latin typeface="Abyssinica SIL"/>
              <a:cs typeface="Abyssinica SIL"/>
            </a:endParaRPr>
          </a:p>
          <a:p>
            <a:pPr marL="0" marR="0" indent="0">
              <a:defRPr/>
            </a:pPr>
            <a:r>
              <a:rPr sz="1400">
                <a:solidFill>
                  <a:srgbClr val="000000"/>
                </a:solidFill>
                <a:highlight>
                  <a:srgbClr val="FFFFFF"/>
                </a:highlight>
                <a:latin typeface="Abyssinica SIL"/>
                <a:ea typeface="Abyssinica SIL"/>
                <a:cs typeface="Abyssinica SIL"/>
              </a:rPr>
              <a:t>   • </a:t>
            </a:r>
            <a:r>
              <a:rPr sz="1400" b="1">
                <a:solidFill>
                  <a:srgbClr val="000000"/>
                </a:solidFill>
                <a:highlight>
                  <a:srgbClr val="FFFFFF"/>
                </a:highlight>
                <a:latin typeface="Abyssinica SIL"/>
                <a:ea typeface="Abyssinica SIL"/>
                <a:cs typeface="Abyssinica SIL"/>
              </a:rPr>
              <a:t>Предзаказы от клиентов</a:t>
            </a:r>
            <a:endParaRPr sz="1400">
              <a:latin typeface="Abyssinica SIL"/>
              <a:cs typeface="Abyssinica SIL"/>
            </a:endParaRPr>
          </a:p>
          <a:p>
            <a:pPr marL="0" marR="0" indent="0">
              <a:defRPr/>
            </a:pPr>
            <a:r>
              <a:rPr sz="1400">
                <a:solidFill>
                  <a:srgbClr val="000000"/>
                </a:solidFill>
                <a:highlight>
                  <a:srgbClr val="FFFFFF"/>
                </a:highlight>
                <a:latin typeface="Abyssinica SIL"/>
                <a:ea typeface="Abyssinica SIL"/>
                <a:cs typeface="Abyssinica SIL"/>
              </a:rPr>
              <a:t>▎</a:t>
            </a:r>
            <a:r>
              <a:rPr sz="1400" b="1">
                <a:solidFill>
                  <a:srgbClr val="000000"/>
                </a:solidFill>
                <a:highlight>
                  <a:srgbClr val="FFFFFF"/>
                </a:highlight>
                <a:latin typeface="Abyssinica SIL"/>
                <a:ea typeface="Abyssinica SIL"/>
                <a:cs typeface="Abyssinica SIL"/>
              </a:rPr>
              <a:t>6. </a:t>
            </a:r>
            <a:r>
              <a:rPr sz="1400">
                <a:solidFill>
                  <a:srgbClr val="000000"/>
                </a:solidFill>
                <a:highlight>
                  <a:srgbClr val="FFFFFF"/>
                </a:highlight>
                <a:latin typeface="Abyssinica SIL"/>
                <a:ea typeface="Abyssinica SIL"/>
                <a:cs typeface="Abyssinica SIL"/>
              </a:rPr>
              <a:t>Инвестиции из специализированных фондов</a:t>
            </a:r>
            <a:endParaRPr sz="1400">
              <a:latin typeface="Abyssinica SIL"/>
              <a:cs typeface="Abyssinica SIL"/>
            </a:endParaRPr>
          </a:p>
          <a:p>
            <a:pPr>
              <a:defRPr/>
            </a:pPr>
            <a:r>
              <a:rPr sz="1400">
                <a:solidFill>
                  <a:srgbClr val="000000"/>
                </a:solidFill>
                <a:highlight>
                  <a:srgbClr val="FFFFFF"/>
                </a:highlight>
                <a:latin typeface="Abyssinica SIL"/>
                <a:ea typeface="Abyssinica SIL"/>
                <a:cs typeface="Abyssinica SIL"/>
              </a:rPr>
              <a:t>   • </a:t>
            </a:r>
            <a:r>
              <a:rPr sz="1400" b="1">
                <a:solidFill>
                  <a:srgbClr val="000000"/>
                </a:solidFill>
                <a:highlight>
                  <a:srgbClr val="FFFFFF"/>
                </a:highlight>
                <a:latin typeface="Abyssinica SIL"/>
                <a:ea typeface="Abyssinica SIL"/>
                <a:cs typeface="Abyssinica SIL"/>
              </a:rPr>
              <a:t>Фонды, ориентированные на робототехнику</a:t>
            </a:r>
            <a:endParaRPr sz="2000">
              <a:latin typeface="Abyssinica SIL"/>
              <a:cs typeface="Abyssinica SIL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2000" advClick="1"/>
    </mc:Choice>
    <mc:Fallback>
      <p:transition advClick="1"/>
    </mc:Fallback>
  </mc:AlternateContent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w="http://schemas.openxmlformats.org/wordprocessingml/2006/main" showMasterPhAnim="0" show="1">
  <p:cSld name="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pic>
        <p:nvPicPr>
          <p:cNvPr id="9" name="Shape 79"/>
          <p:cNvPicPr/>
          <p:nvPr/>
        </p:nvPicPr>
        <p:blipFill>
          <a:blip r:embed="rId2"/>
          <a:stretch/>
        </p:blipFill>
        <p:spPr bwMode="auto">
          <a:xfrm>
            <a:off x="0" y="0"/>
            <a:ext cx="12192000" cy="822960"/>
          </a:xfrm>
          <a:prstGeom prst="rect">
            <a:avLst/>
          </a:prstGeom>
          <a:gradFill>
            <a:gsLst>
              <a:gs pos="0">
                <a:schemeClr val="accent1">
                  <a:lumMod val="5000"/>
                  <a:lumOff val="95000"/>
                </a:schemeClr>
              </a:gs>
              <a:gs pos="74000">
                <a:schemeClr val="accent1">
                  <a:lumMod val="45000"/>
                  <a:lumOff val="55000"/>
                </a:schemeClr>
              </a:gs>
              <a:gs pos="83000">
                <a:schemeClr val="accent1">
                  <a:lumMod val="45000"/>
                  <a:lumOff val="55000"/>
                </a:schemeClr>
              </a:gs>
              <a:gs pos="100000">
                <a:schemeClr val="accent1">
                  <a:lumMod val="30000"/>
                  <a:lumOff val="70000"/>
                </a:schemeClr>
              </a:gs>
            </a:gsLst>
            <a:lin ang="5400000" scaled="1"/>
          </a:gradFill>
        </p:spPr>
      </p:pic>
      <p:pic>
        <p:nvPicPr>
          <p:cNvPr id="10" name="Рисунок 9"/>
          <p:cNvPicPr>
            <a:picLocks noChangeAspect="1"/>
          </p:cNvPicPr>
          <p:nvPr/>
        </p:nvPicPr>
        <p:blipFill>
          <a:blip r:embed="rId3"/>
          <a:stretch/>
        </p:blipFill>
        <p:spPr bwMode="auto">
          <a:xfrm>
            <a:off x="606473" y="32999"/>
            <a:ext cx="2374471" cy="756962"/>
          </a:xfrm>
          <a:prstGeom prst="rect">
            <a:avLst/>
          </a:prstGeom>
        </p:spPr>
      </p:pic>
      <p:sp>
        <p:nvSpPr>
          <p:cNvPr id="7" name="TextBox 6"/>
          <p:cNvSpPr txBox="1"/>
          <p:nvPr/>
        </p:nvSpPr>
        <p:spPr bwMode="auto">
          <a:xfrm>
            <a:off x="821864" y="1213815"/>
            <a:ext cx="10240944" cy="45755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defRPr/>
            </a:pPr>
            <a:r>
              <a:rPr lang="ru-RU" sz="2400" b="1">
                <a:solidFill>
                  <a:schemeClr val="accent2"/>
                </a:solidFill>
                <a:latin typeface="Abyssinica SIL"/>
                <a:ea typeface="Abyssinica SIL"/>
                <a:cs typeface="Abyssinica SIL"/>
              </a:rPr>
              <a:t>ФИНАНСОВЫЕ ПОКАЗАТЕЛИ ПРОЕКТА</a:t>
            </a:r>
            <a:endParaRPr>
              <a:latin typeface="Abyssinica SIL"/>
              <a:cs typeface="Abyssinica SIL"/>
            </a:endParaRPr>
          </a:p>
        </p:txBody>
      </p:sp>
      <p:sp>
        <p:nvSpPr>
          <p:cNvPr id="3" name="Прямоугольник 2"/>
          <p:cNvSpPr/>
          <p:nvPr/>
        </p:nvSpPr>
        <p:spPr bwMode="auto">
          <a:xfrm>
            <a:off x="796374" y="1873782"/>
            <a:ext cx="10900502" cy="475523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defRPr/>
            </a:pPr>
            <a:r>
              <a:rPr lang="en-US" sz="1700" b="1">
                <a:solidFill>
                  <a:schemeClr val="tx1">
                    <a:lumMod val="65000"/>
                    <a:lumOff val="35000"/>
                  </a:schemeClr>
                </a:solidFill>
                <a:latin typeface="Abyssinica SIL"/>
                <a:ea typeface="Abyssinica SIL"/>
                <a:cs typeface="Abyssinica SIL"/>
              </a:rPr>
              <a:t>C</a:t>
            </a:r>
            <a:r>
              <a:rPr lang="ru-RU" sz="1700" b="1">
                <a:solidFill>
                  <a:schemeClr val="tx1">
                    <a:lumMod val="65000"/>
                    <a:lumOff val="35000"/>
                  </a:schemeClr>
                </a:solidFill>
                <a:latin typeface="Abyssinica SIL"/>
                <a:ea typeface="Abyssinica SIL"/>
                <a:cs typeface="Abyssinica SIL"/>
              </a:rPr>
              <a:t>делать самые первые расчеты, прикидки,  пусть и “сырые”</a:t>
            </a:r>
            <a:endParaRPr sz="1700" b="1">
              <a:solidFill>
                <a:schemeClr val="tx1">
                  <a:lumMod val="65000"/>
                  <a:lumOff val="35000"/>
                </a:schemeClr>
              </a:solidFill>
              <a:latin typeface="Abyssinica SIL"/>
              <a:cs typeface="Abyssinica SIL"/>
            </a:endParaRPr>
          </a:p>
          <a:p>
            <a:pPr>
              <a:defRPr/>
            </a:pPr>
            <a:r>
              <a:rPr sz="1700">
                <a:latin typeface="Abyssinica SIL"/>
                <a:ea typeface="Abyssinica SIL"/>
                <a:cs typeface="Abyssinica SIL"/>
              </a:rPr>
              <a:t>21500 + 18000 + 8600 + 5500 + 3200 + 10700 + 30000 + 3000 + 50000 + 40000 + 10000 + 9900  =  210400</a:t>
            </a:r>
            <a:endParaRPr sz="1700" b="1">
              <a:solidFill>
                <a:schemeClr val="tx1">
                  <a:lumMod val="65000"/>
                  <a:lumOff val="35000"/>
                </a:schemeClr>
              </a:solidFill>
              <a:latin typeface="Abyssinica SIL"/>
              <a:cs typeface="Abyssinica SIL"/>
            </a:endParaRPr>
          </a:p>
          <a:p>
            <a:pPr>
              <a:defRPr/>
            </a:pPr>
            <a:r>
              <a:rPr lang="ru-RU" sz="1700" b="1">
                <a:solidFill>
                  <a:schemeClr val="tx1">
                    <a:lumMod val="65000"/>
                    <a:lumOff val="35000"/>
                  </a:schemeClr>
                </a:solidFill>
                <a:latin typeface="Abyssinica SIL"/>
                <a:ea typeface="Abyssinica SIL"/>
                <a:cs typeface="Abyssinica SIL"/>
              </a:rPr>
              <a:t>Какая себестоимость разработки вашего продукта?</a:t>
            </a:r>
            <a:endParaRPr sz="1700" b="1">
              <a:solidFill>
                <a:schemeClr val="tx1">
                  <a:lumMod val="65000"/>
                  <a:lumOff val="35000"/>
                </a:schemeClr>
              </a:solidFill>
              <a:latin typeface="Abyssinica SIL"/>
              <a:cs typeface="Abyssinica SIL"/>
            </a:endParaRPr>
          </a:p>
          <a:p>
            <a:pPr>
              <a:defRPr/>
            </a:pPr>
            <a:r>
              <a:rPr sz="1700">
                <a:latin typeface="Abyssinica SIL"/>
                <a:ea typeface="Abyssinica SIL"/>
                <a:cs typeface="Abyssinica SIL"/>
              </a:rPr>
              <a:t>Примерная себестоимость робота составляет около 210000. Однако эти цифры являются ориентировочными, и реальная себестоимость может изменяться в зависимости от множества факторов, включая объемы производства, местонахождение и выбор поставщиков.</a:t>
            </a:r>
            <a:br>
              <a:rPr lang="ru-RU" sz="1700" b="1">
                <a:solidFill>
                  <a:schemeClr val="tx1">
                    <a:lumMod val="65000"/>
                    <a:lumOff val="35000"/>
                  </a:schemeClr>
                </a:solidFill>
                <a:latin typeface="Abyssinica SIL"/>
                <a:ea typeface="Abyssinica SIL"/>
                <a:cs typeface="Abyssinica SIL"/>
              </a:rPr>
            </a:br>
            <a:r>
              <a:rPr lang="ru-RU" sz="1700" b="1">
                <a:solidFill>
                  <a:schemeClr val="tx1">
                    <a:lumMod val="65000"/>
                    <a:lumOff val="35000"/>
                  </a:schemeClr>
                </a:solidFill>
                <a:latin typeface="Abyssinica SIL"/>
                <a:ea typeface="Abyssinica SIL"/>
                <a:cs typeface="Abyssinica SIL"/>
              </a:rPr>
              <a:t>Объем финансового обеспечения достаточно указать для первого этапа - дойти до получения MVP</a:t>
            </a:r>
            <a:endParaRPr sz="1700">
              <a:latin typeface="Abyssinica SIL"/>
              <a:cs typeface="Abyssinica SIL"/>
            </a:endParaRPr>
          </a:p>
          <a:p>
            <a:pPr>
              <a:defRPr/>
            </a:pPr>
            <a:r>
              <a:rPr lang="ru-RU" sz="1700" b="0" i="0" u="none" strike="noStrike" cap="none" spc="0">
                <a:solidFill>
                  <a:schemeClr val="tx1"/>
                </a:solidFill>
                <a:latin typeface="Abyssinica SIL"/>
                <a:ea typeface="Abyssinica SIL"/>
                <a:cs typeface="Abyssinica SIL"/>
              </a:rPr>
              <a:t>Объем финансового обеспечения</a:t>
            </a:r>
            <a:r>
              <a:rPr lang="ru-RU" sz="1700" b="0">
                <a:solidFill>
                  <a:schemeClr val="tx1"/>
                </a:solidFill>
                <a:latin typeface="Abyssinica SIL"/>
                <a:ea typeface="Abyssinica SIL"/>
                <a:cs typeface="Abyssinica SIL"/>
              </a:rPr>
              <a:t> составит примерно 262000</a:t>
            </a:r>
            <a:endParaRPr sz="1700" b="0">
              <a:solidFill>
                <a:schemeClr val="tx1"/>
              </a:solidFill>
              <a:latin typeface="Abyssinica SIL"/>
              <a:cs typeface="Abyssinica SIL"/>
            </a:endParaRPr>
          </a:p>
          <a:p>
            <a:pPr>
              <a:defRPr/>
            </a:pPr>
            <a:r>
              <a:rPr lang="ru-RU" sz="1700" b="1">
                <a:solidFill>
                  <a:schemeClr val="tx1">
                    <a:lumMod val="65000"/>
                    <a:lumOff val="35000"/>
                  </a:schemeClr>
                </a:solidFill>
                <a:latin typeface="Abyssinica SIL"/>
                <a:ea typeface="Abyssinica SIL"/>
                <a:cs typeface="Abyssinica SIL"/>
              </a:rPr>
              <a:t>Каковы затраты? Каков прогноз по дальнейшим затратам на поддержание проекта (временным и материальным)</a:t>
            </a:r>
            <a:endParaRPr sz="1700">
              <a:latin typeface="Abyssinica SIL"/>
              <a:cs typeface="Abyssinica SIL"/>
            </a:endParaRPr>
          </a:p>
          <a:p>
            <a:pPr>
              <a:defRPr/>
            </a:pPr>
            <a:r>
              <a:rPr lang="en-US" sz="1700" b="0">
                <a:solidFill>
                  <a:schemeClr val="tx1"/>
                </a:solidFill>
                <a:latin typeface="Abyssinica SIL"/>
                <a:ea typeface="Abyssinica SIL"/>
                <a:cs typeface="Abyssinica SIL"/>
              </a:rPr>
              <a:t>Материальные затраты для поддержания проекта за год = 55200</a:t>
            </a:r>
            <a:endParaRPr sz="1700" b="1">
              <a:solidFill>
                <a:schemeClr val="tx1">
                  <a:lumMod val="65000"/>
                  <a:lumOff val="35000"/>
                </a:schemeClr>
              </a:solidFill>
              <a:latin typeface="Abyssinica SIL"/>
              <a:cs typeface="Abyssinica SIL"/>
            </a:endParaRPr>
          </a:p>
          <a:p>
            <a:pPr>
              <a:defRPr/>
            </a:pPr>
            <a:r>
              <a:rPr lang="ru-RU" sz="1700" b="1">
                <a:solidFill>
                  <a:schemeClr val="tx1">
                    <a:lumMod val="65000"/>
                    <a:lumOff val="35000"/>
                  </a:schemeClr>
                </a:solidFill>
                <a:latin typeface="Abyssinica SIL"/>
                <a:ea typeface="Abyssinica SIL"/>
                <a:cs typeface="Abyssinica SIL"/>
              </a:rPr>
              <a:t>Когда точка окупаемости вашего продукта?</a:t>
            </a:r>
            <a:endParaRPr sz="1700">
              <a:latin typeface="Abyssinica SIL"/>
              <a:cs typeface="Abyssinica SIL"/>
            </a:endParaRPr>
          </a:p>
          <a:p>
            <a:pPr>
              <a:defRPr/>
            </a:pPr>
            <a:r>
              <a:rPr lang="ru-RU" sz="1700" b="0">
                <a:solidFill>
                  <a:schemeClr val="tx1"/>
                </a:solidFill>
                <a:latin typeface="Abyssinica SIL"/>
                <a:ea typeface="Abyssinica SIL"/>
                <a:cs typeface="Abyssinica SIL"/>
              </a:rPr>
              <a:t>Если продавать по 2 робота в месяц, каждого по 30000, то время окупаемость примерно 4.2 месяца</a:t>
            </a:r>
            <a:endParaRPr sz="1700" b="0">
              <a:solidFill>
                <a:schemeClr val="tx1"/>
              </a:solidFill>
              <a:latin typeface="Abyssinica SIL"/>
              <a:cs typeface="Abyssinica SIL"/>
            </a:endParaRPr>
          </a:p>
          <a:p>
            <a:pPr>
              <a:defRPr/>
            </a:pPr>
            <a:r>
              <a:rPr lang="ru-RU" sz="1700" b="1">
                <a:solidFill>
                  <a:schemeClr val="tx1">
                    <a:lumMod val="65000"/>
                    <a:lumOff val="35000"/>
                  </a:schemeClr>
                </a:solidFill>
                <a:latin typeface="Abyssinica SIL"/>
                <a:ea typeface="Abyssinica SIL"/>
                <a:cs typeface="Abyssinica SIL"/>
              </a:rPr>
              <a:t>Какова потенциальная прибыль за 12 мес.?</a:t>
            </a:r>
            <a:endParaRPr sz="1700" b="1">
              <a:solidFill>
                <a:schemeClr val="tx1">
                  <a:lumMod val="65000"/>
                  <a:lumOff val="35000"/>
                </a:schemeClr>
              </a:solidFill>
              <a:latin typeface="Abyssinica SIL"/>
              <a:cs typeface="Abyssinica SIL"/>
            </a:endParaRPr>
          </a:p>
          <a:p>
            <a:pPr>
              <a:defRPr/>
            </a:pPr>
            <a:r>
              <a:rPr lang="ru-RU" sz="1700" b="0" i="0" u="none" strike="noStrike" cap="none" spc="0">
                <a:solidFill>
                  <a:schemeClr val="tx1"/>
                </a:solidFill>
                <a:latin typeface="Abyssinica SIL"/>
                <a:ea typeface="Abyssinica SIL"/>
                <a:cs typeface="Abyssinica SIL"/>
              </a:rPr>
              <a:t>Если продавать по 2 робота в месяц, то примерно 720000</a:t>
            </a:r>
            <a:endParaRPr sz="1700" b="0">
              <a:solidFill>
                <a:schemeClr val="tx1"/>
              </a:solidFill>
              <a:latin typeface="Abyssinica SIL"/>
              <a:cs typeface="Abyssinica SIL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2000" advClick="1"/>
    </mc:Choice>
    <mc:Fallback>
      <p:transition advClick="1"/>
    </mc:Fallback>
  </mc:AlternateContent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w="http://schemas.openxmlformats.org/wordprocessingml/2006/main" showMasterPhAnim="0" show="1">
  <p:cSld name="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pic>
        <p:nvPicPr>
          <p:cNvPr id="9" name="Shape 79"/>
          <p:cNvPicPr/>
          <p:nvPr/>
        </p:nvPicPr>
        <p:blipFill>
          <a:blip r:embed="rId2"/>
          <a:stretch/>
        </p:blipFill>
        <p:spPr bwMode="auto">
          <a:xfrm>
            <a:off x="0" y="0"/>
            <a:ext cx="12192000" cy="822960"/>
          </a:xfrm>
          <a:prstGeom prst="rect">
            <a:avLst/>
          </a:prstGeom>
          <a:gradFill>
            <a:gsLst>
              <a:gs pos="0">
                <a:schemeClr val="accent1">
                  <a:lumMod val="5000"/>
                  <a:lumOff val="95000"/>
                </a:schemeClr>
              </a:gs>
              <a:gs pos="74000">
                <a:schemeClr val="accent1">
                  <a:lumMod val="45000"/>
                  <a:lumOff val="55000"/>
                </a:schemeClr>
              </a:gs>
              <a:gs pos="83000">
                <a:schemeClr val="accent1">
                  <a:lumMod val="45000"/>
                  <a:lumOff val="55000"/>
                </a:schemeClr>
              </a:gs>
              <a:gs pos="100000">
                <a:schemeClr val="accent1">
                  <a:lumMod val="30000"/>
                  <a:lumOff val="70000"/>
                </a:schemeClr>
              </a:gs>
            </a:gsLst>
            <a:lin ang="5400000" scaled="1"/>
          </a:gradFill>
        </p:spPr>
      </p:pic>
      <p:pic>
        <p:nvPicPr>
          <p:cNvPr id="10" name="Рисунок 9"/>
          <p:cNvPicPr>
            <a:picLocks noChangeAspect="1"/>
          </p:cNvPicPr>
          <p:nvPr/>
        </p:nvPicPr>
        <p:blipFill>
          <a:blip r:embed="rId3"/>
          <a:stretch/>
        </p:blipFill>
        <p:spPr bwMode="auto">
          <a:xfrm>
            <a:off x="606473" y="32999"/>
            <a:ext cx="2374471" cy="756962"/>
          </a:xfrm>
          <a:prstGeom prst="rect">
            <a:avLst/>
          </a:prstGeom>
        </p:spPr>
      </p:pic>
      <p:sp>
        <p:nvSpPr>
          <p:cNvPr id="7" name="TextBox 6"/>
          <p:cNvSpPr txBox="1"/>
          <p:nvPr/>
        </p:nvSpPr>
        <p:spPr bwMode="auto">
          <a:xfrm>
            <a:off x="821864" y="1213815"/>
            <a:ext cx="10240944" cy="45755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defRPr/>
            </a:pPr>
            <a:r>
              <a:rPr lang="ru-RU" sz="2400" b="1">
                <a:solidFill>
                  <a:schemeClr val="accent2"/>
                </a:solidFill>
                <a:latin typeface="Abyssinica SIL"/>
                <a:ea typeface="Abyssinica SIL"/>
                <a:cs typeface="Abyssinica SIL"/>
              </a:rPr>
              <a:t>ФИНАНСОВЫЕ ПОКАЗАТЕЛИ ПРОЕКТА</a:t>
            </a:r>
            <a:endParaRPr>
              <a:latin typeface="Abyssinica SIL"/>
              <a:cs typeface="Abyssinica SIL"/>
            </a:endParaRPr>
          </a:p>
        </p:txBody>
      </p:sp>
      <p:sp>
        <p:nvSpPr>
          <p:cNvPr id="3" name="Прямоугольник 2"/>
          <p:cNvSpPr/>
          <p:nvPr/>
        </p:nvSpPr>
        <p:spPr bwMode="auto">
          <a:xfrm>
            <a:off x="796374" y="1873782"/>
            <a:ext cx="10900502" cy="353943"/>
          </a:xfrm>
          <a:prstGeom prst="rect">
            <a:avLst/>
          </a:prstGeom>
        </p:spPr>
        <p:txBody>
          <a:bodyPr wrap="square" lIns="91440" tIns="45720" rIns="91440" bIns="45720" anchor="t">
            <a:spAutoFit/>
          </a:bodyPr>
          <a:lstStyle/>
          <a:p>
            <a:pPr>
              <a:defRPr/>
            </a:pPr>
            <a:endParaRPr lang="ru-RU" sz="1700" b="1">
              <a:solidFill>
                <a:schemeClr val="tx1">
                  <a:lumMod val="65000"/>
                  <a:lumOff val="35000"/>
                </a:schemeClr>
              </a:solidFill>
              <a:latin typeface="Abyssinica SIL"/>
              <a:cs typeface="Abyssinica SIL"/>
            </a:endParaRPr>
          </a:p>
        </p:txBody>
      </p:sp>
      <p:pic>
        <p:nvPicPr>
          <p:cNvPr id="4" name="Рисунок 3" descr="Изображение выглядит как текст, снимок экрана, число, Параллельный&#10;&#10;Автоматически созданное описание"/>
          <p:cNvPicPr>
            <a:picLocks noChangeAspect="1"/>
          </p:cNvPicPr>
          <p:nvPr/>
        </p:nvPicPr>
        <p:blipFill>
          <a:blip r:embed="rId4"/>
          <a:stretch/>
        </p:blipFill>
        <p:spPr bwMode="auto">
          <a:xfrm>
            <a:off x="166453" y="1712470"/>
            <a:ext cx="5488274" cy="4794667"/>
          </a:xfrm>
          <a:prstGeom prst="rect">
            <a:avLst/>
          </a:prstGeom>
        </p:spPr>
      </p:pic>
      <p:pic>
        <p:nvPicPr>
          <p:cNvPr id="5" name="Рисунок 4" descr="Изображение выглядит как текст, снимок экрана, число, Параллельный&#10;&#10;Автоматически созданное описание"/>
          <p:cNvPicPr>
            <a:picLocks noChangeAspect="1"/>
          </p:cNvPicPr>
          <p:nvPr/>
        </p:nvPicPr>
        <p:blipFill>
          <a:blip r:embed="rId5"/>
          <a:stretch/>
        </p:blipFill>
        <p:spPr bwMode="auto">
          <a:xfrm>
            <a:off x="5831359" y="1710993"/>
            <a:ext cx="5922363" cy="3842166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2000" advClick="1"/>
    </mc:Choice>
    <mc:Fallback>
      <p:transition advClick="1"/>
    </mc:Fallback>
  </mc:AlternateContent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w="http://schemas.openxmlformats.org/wordprocessingml/2006/main" showMasterPhAnim="0" show="1">
  <p:cSld name="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10" name="TextBox 9"/>
          <p:cNvSpPr txBox="1"/>
          <p:nvPr/>
        </p:nvSpPr>
        <p:spPr bwMode="auto">
          <a:xfrm>
            <a:off x="1113934" y="959971"/>
            <a:ext cx="10239866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defRPr/>
            </a:pPr>
            <a:r>
              <a:rPr lang="ru-RU" sz="2400" b="1">
                <a:latin typeface="Times New Roman"/>
                <a:cs typeface="Times New Roman"/>
              </a:rPr>
              <a:t>ЦЕЛЕВАЯ АУДИТОРИЯ ПРОЕКТА</a:t>
            </a:r>
            <a:endParaRPr/>
          </a:p>
        </p:txBody>
      </p:sp>
      <p:pic>
        <p:nvPicPr>
          <p:cNvPr id="6" name="Shape 79"/>
          <p:cNvPicPr/>
          <p:nvPr/>
        </p:nvPicPr>
        <p:blipFill>
          <a:blip r:embed="rId2"/>
          <a:stretch/>
        </p:blipFill>
        <p:spPr bwMode="auto">
          <a:xfrm>
            <a:off x="0" y="0"/>
            <a:ext cx="12192000" cy="822960"/>
          </a:xfrm>
          <a:prstGeom prst="rect">
            <a:avLst/>
          </a:prstGeom>
          <a:gradFill>
            <a:gsLst>
              <a:gs pos="0">
                <a:schemeClr val="accent1">
                  <a:lumMod val="5000"/>
                  <a:lumOff val="95000"/>
                </a:schemeClr>
              </a:gs>
              <a:gs pos="74000">
                <a:schemeClr val="accent1">
                  <a:lumMod val="45000"/>
                  <a:lumOff val="55000"/>
                </a:schemeClr>
              </a:gs>
              <a:gs pos="83000">
                <a:schemeClr val="accent1">
                  <a:lumMod val="45000"/>
                  <a:lumOff val="55000"/>
                </a:schemeClr>
              </a:gs>
              <a:gs pos="100000">
                <a:schemeClr val="accent1">
                  <a:lumMod val="30000"/>
                  <a:lumOff val="70000"/>
                </a:schemeClr>
              </a:gs>
            </a:gsLst>
            <a:lin ang="5400000" scaled="1"/>
          </a:gradFill>
        </p:spPr>
      </p:pic>
      <p:pic>
        <p:nvPicPr>
          <p:cNvPr id="7" name="Рисунок 6"/>
          <p:cNvPicPr>
            <a:picLocks noChangeAspect="1"/>
          </p:cNvPicPr>
          <p:nvPr/>
        </p:nvPicPr>
        <p:blipFill>
          <a:blip r:embed="rId3"/>
          <a:stretch/>
        </p:blipFill>
        <p:spPr bwMode="auto">
          <a:xfrm>
            <a:off x="606473" y="32999"/>
            <a:ext cx="2374471" cy="756962"/>
          </a:xfrm>
          <a:prstGeom prst="rect">
            <a:avLst/>
          </a:prstGeom>
        </p:spPr>
      </p:pic>
      <p:sp>
        <p:nvSpPr>
          <p:cNvPr id="49" name="Номер слайда 6"/>
          <p:cNvSpPr>
            <a:spLocks noGrp="1"/>
          </p:cNvSpPr>
          <p:nvPr>
            <p:ph type="sldNum" sz="quarter" idx="12"/>
          </p:nvPr>
        </p:nvSpPr>
        <p:spPr bwMode="auto">
          <a:xfrm>
            <a:off x="9238316" y="9016239"/>
            <a:ext cx="2743200" cy="365125"/>
          </a:xfrm>
        </p:spPr>
        <p:txBody>
          <a:bodyPr/>
          <a:lstStyle/>
          <a:p>
            <a:pPr>
              <a:defRPr/>
            </a:pPr>
            <a:r>
              <a:rPr lang="ru-RU" sz="1600">
                <a:solidFill>
                  <a:schemeClr val="tx1"/>
                </a:solidFill>
                <a:latin typeface="Times New Roman"/>
                <a:cs typeface="Times New Roman"/>
              </a:rPr>
              <a:t>5/19</a:t>
            </a:r>
            <a:endParaRPr/>
          </a:p>
        </p:txBody>
      </p:sp>
      <p:sp>
        <p:nvSpPr>
          <p:cNvPr id="5" name="Прямоугольник 4"/>
          <p:cNvSpPr/>
          <p:nvPr/>
        </p:nvSpPr>
        <p:spPr bwMode="auto">
          <a:xfrm>
            <a:off x="1900058" y="1739085"/>
            <a:ext cx="8667616" cy="1006199"/>
          </a:xfrm>
          <a:prstGeom prst="rect">
            <a:avLst/>
          </a:prstGeom>
        </p:spPr>
        <p:txBody>
          <a:bodyPr>
            <a:spAutoFit/>
          </a:bodyPr>
          <a:lstStyle/>
          <a:p>
            <a:pPr>
              <a:defRPr/>
            </a:pPr>
            <a:r>
              <a:rPr lang="ru-RU" sz="1500">
                <a:latin typeface="Abyssinica SIL"/>
                <a:ea typeface="Abyssinica SIL"/>
                <a:cs typeface="Abyssinica SIL"/>
              </a:rPr>
              <a:t>Наши клиенты/заказчики это- муниципалитеты, управляющие компании и частные лица. Проблемы с которыми они сталкиваются- высокие затраты на персонал, жалобы жильцов на качество уборки, желание поддерживать автоматическую уборку, нехватка времени на уборку территории.</a:t>
            </a:r>
            <a:endParaRPr sz="1500">
              <a:latin typeface="Abyssinica SIL"/>
              <a:cs typeface="Abyssinica SIL"/>
            </a:endParaRPr>
          </a:p>
        </p:txBody>
      </p:sp>
      <p:sp>
        <p:nvSpPr>
          <p:cNvPr id="8" name="Прямоугольник 7"/>
          <p:cNvSpPr/>
          <p:nvPr/>
        </p:nvSpPr>
        <p:spPr bwMode="auto">
          <a:xfrm>
            <a:off x="4705647" y="2984024"/>
            <a:ext cx="7276874" cy="33563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defRPr/>
            </a:pPr>
            <a:endParaRPr sz="1600"/>
          </a:p>
        </p:txBody>
      </p:sp>
      <p:graphicFrame>
        <p:nvGraphicFramePr>
          <p:cNvPr id="1735219785" name="Таблица 1735219784"/>
          <p:cNvGraphicFramePr>
            <a:graphicFrameLocks xmlns:a="http://schemas.openxmlformats.org/drawingml/2006/main"/>
          </p:cNvGraphicFramePr>
          <p:nvPr/>
        </p:nvGraphicFramePr>
        <p:xfrm>
          <a:off x="448649" y="2858204"/>
          <a:ext cx="11512324" cy="3688299"/>
        </p:xfrm>
        <a:graphic>
          <a:graphicData uri="http://schemas.openxmlformats.org/drawingml/2006/table">
            <a:tbl>
              <a:tblPr firstRow="1" firstCol="0" lastRow="0" lastCol="0" bandRow="1" bandCol="0">
                <a:tableStyleId>{18603FDC-E32A-4AB5-989C-0864C3EAD2B8}</a:tableStyleId>
              </a:tblPr>
              <a:tblGrid>
                <a:gridCol w="5756162"/>
                <a:gridCol w="5756162"/>
              </a:tblGrid>
              <a:tr h="495256">
                <a:tc>
                  <a:txBody>
                    <a:bodyPr/>
                    <a:p>
                      <a:pPr>
                        <a:defRPr/>
                      </a:pPr>
                      <a:r>
                        <a:rPr sz="1400"/>
                        <a:t>Наш продукт применяется в таких областях</a:t>
                      </a:r>
                      <a:endParaRPr/>
                    </a:p>
                  </a:txBody>
                  <a:tcPr>
                    <a:lnL w="12699" algn="ctr">
                      <a:solidFill>
                        <a:schemeClr val="tx1"/>
                      </a:solidFill>
                    </a:lnL>
                    <a:lnR w="12699" algn="ctr">
                      <a:solidFill>
                        <a:schemeClr val="tx1"/>
                      </a:solidFill>
                    </a:lnR>
                    <a:lnT w="12699" algn="ctr">
                      <a:solidFill>
                        <a:schemeClr val="tx1"/>
                      </a:solidFill>
                    </a:lnT>
                    <a:lnB w="12699" algn="ctr">
                      <a:solidFill>
                        <a:schemeClr val="tx1"/>
                      </a:solidFill>
                    </a:lnB>
                  </a:tcPr>
                </a:tc>
                <a:tc>
                  <a:txBody>
                    <a:bodyPr/>
                    <a:p>
                      <a:pPr>
                        <a:defRPr/>
                      </a:pPr>
                      <a:r>
                        <a:rPr sz="1100"/>
                        <a:t>уборка улиц и тротуаров, парков и скверов, территорий тц и промышленных предприятий, частных территориях, территориях с ограниченным доступом</a:t>
                      </a:r>
                      <a:endParaRPr/>
                    </a:p>
                  </a:txBody>
                  <a:tcPr>
                    <a:lnL w="12699" algn="ctr">
                      <a:solidFill>
                        <a:schemeClr val="tx1"/>
                      </a:solidFill>
                    </a:lnL>
                    <a:lnR w="12699" algn="ctr">
                      <a:solidFill>
                        <a:schemeClr val="tx1"/>
                      </a:solidFill>
                    </a:lnR>
                    <a:lnT w="12699" algn="ctr">
                      <a:solidFill>
                        <a:schemeClr val="tx1"/>
                      </a:solidFill>
                    </a:lnT>
                    <a:lnB w="12699" algn="ctr">
                      <a:solidFill>
                        <a:schemeClr val="tx1"/>
                      </a:solidFill>
                    </a:lnB>
                  </a:tcPr>
                </a:tc>
              </a:tr>
              <a:tr h="495256">
                <a:tc>
                  <a:txBody>
                    <a:bodyPr/>
                    <a:p>
                      <a:pPr>
                        <a:defRPr/>
                      </a:pPr>
                      <a:r>
                        <a:rPr lang="ru-RU" sz="1400" b="0" i="0" u="none" strike="noStrike" cap="none" spc="0">
                          <a:solidFill>
                            <a:schemeClr val="bg1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Юридические лица: Категория бизнеса</a:t>
                      </a:r>
                      <a:endParaRPr/>
                    </a:p>
                  </a:txBody>
                  <a:tcPr>
                    <a:lnL w="12699" algn="ctr">
                      <a:solidFill>
                        <a:schemeClr val="tx1"/>
                      </a:solidFill>
                    </a:lnL>
                    <a:lnR w="12699" algn="ctr">
                      <a:solidFill>
                        <a:schemeClr val="tx1"/>
                      </a:solidFill>
                    </a:lnR>
                    <a:lnT w="12699" algn="ctr">
                      <a:solidFill>
                        <a:schemeClr val="tx1"/>
                      </a:solidFill>
                    </a:lnT>
                    <a:lnB w="12699" algn="ctr">
                      <a:solidFill>
                        <a:schemeClr val="tx1"/>
                      </a:solidFill>
                    </a:lnB>
                  </a:tcPr>
                </a:tc>
                <a:tc>
                  <a:txBody>
                    <a:bodyPr/>
                    <a:p>
                      <a:pPr>
                        <a:defRPr/>
                      </a:pPr>
                      <a:r>
                        <a:rPr lang="ru-RU" sz="1100" b="0" i="0" u="none" strike="noStrike" cap="none" spc="0">
                          <a:solidFill>
                            <a:schemeClr val="bg1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муниципалитеты, управляющие компании, компании по уборке территорий, крупные тц, парки развлечений, промышленные предприятия с обширными территориями.</a:t>
                      </a:r>
                      <a:endParaRPr sz="1100">
                        <a:solidFill>
                          <a:schemeClr val="bg1"/>
                        </a:solidFill>
                      </a:endParaRPr>
                    </a:p>
                  </a:txBody>
                  <a:tcPr>
                    <a:lnL w="12699" algn="ctr">
                      <a:solidFill>
                        <a:schemeClr val="tx1"/>
                      </a:solidFill>
                    </a:lnL>
                    <a:lnR w="12699" algn="ctr">
                      <a:solidFill>
                        <a:schemeClr val="tx1"/>
                      </a:solidFill>
                    </a:lnR>
                    <a:lnT w="12699" algn="ctr">
                      <a:solidFill>
                        <a:schemeClr val="tx1"/>
                      </a:solidFill>
                    </a:lnT>
                    <a:lnB w="12699" algn="ctr">
                      <a:solidFill>
                        <a:schemeClr val="tx1"/>
                      </a:solidFill>
                    </a:lnB>
                  </a:tcPr>
                </a:tc>
              </a:tr>
              <a:tr h="358491">
                <a:tc>
                  <a:txBody>
                    <a:bodyPr/>
                    <a:p>
                      <a:pPr>
                        <a:defRPr/>
                      </a:pPr>
                      <a:r>
                        <a:rPr lang="ru-RU" sz="1400" b="0" i="0" u="none" strike="noStrike" cap="none" spc="0">
                          <a:solidFill>
                            <a:schemeClr val="bg1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Отрасль:</a:t>
                      </a:r>
                      <a:endParaRPr>
                        <a:solidFill>
                          <a:schemeClr val="bg1"/>
                        </a:solidFill>
                      </a:endParaRPr>
                    </a:p>
                  </a:txBody>
                  <a:tcPr>
                    <a:lnL w="12699" algn="ctr">
                      <a:solidFill>
                        <a:schemeClr val="tx1"/>
                      </a:solidFill>
                    </a:lnL>
                    <a:lnR w="12699" algn="ctr">
                      <a:solidFill>
                        <a:schemeClr val="tx1"/>
                      </a:solidFill>
                    </a:lnR>
                    <a:lnT w="12699" algn="ctr">
                      <a:solidFill>
                        <a:schemeClr val="tx1"/>
                      </a:solidFill>
                    </a:lnT>
                    <a:lnB w="12699" algn="ctr">
                      <a:solidFill>
                        <a:schemeClr val="tx1"/>
                      </a:solidFill>
                    </a:lnB>
                  </a:tcPr>
                </a:tc>
                <a:tc>
                  <a:txBody>
                    <a:bodyPr/>
                    <a:p>
                      <a:pPr>
                        <a:defRPr/>
                      </a:pPr>
                      <a:r>
                        <a:rPr lang="ru-RU" sz="1100" b="0" i="0" u="none" strike="noStrike" cap="none" spc="0">
                          <a:solidFill>
                            <a:schemeClr val="bg1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коммунальное хозяйство, управление недвижимостью, туризм.</a:t>
                      </a:r>
                      <a:endParaRPr sz="1100">
                        <a:solidFill>
                          <a:schemeClr val="bg1"/>
                        </a:solidFill>
                      </a:endParaRPr>
                    </a:p>
                  </a:txBody>
                  <a:tcPr>
                    <a:lnL w="12699" algn="ctr">
                      <a:solidFill>
                        <a:schemeClr val="tx1"/>
                      </a:solidFill>
                    </a:lnL>
                    <a:lnR w="12699" algn="ctr">
                      <a:solidFill>
                        <a:schemeClr val="tx1"/>
                      </a:solidFill>
                    </a:lnR>
                    <a:lnT w="12699" algn="ctr">
                      <a:solidFill>
                        <a:schemeClr val="tx1"/>
                      </a:solidFill>
                    </a:lnT>
                    <a:lnB w="12699" algn="ctr">
                      <a:solidFill>
                        <a:schemeClr val="tx1"/>
                      </a:solidFill>
                    </a:lnB>
                  </a:tcPr>
                </a:tc>
              </a:tr>
              <a:tr h="495256">
                <a:tc>
                  <a:txBody>
                    <a:bodyPr/>
                    <a:p>
                      <a:pPr>
                        <a:defRPr/>
                      </a:pPr>
                      <a:r>
                        <a:rPr lang="ru-RU" sz="1400" b="0" i="0" u="none" strike="noStrike" cap="none" spc="0">
                          <a:solidFill>
                            <a:schemeClr val="bg1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Проблемы: </a:t>
                      </a:r>
                      <a:endParaRPr sz="1400"/>
                    </a:p>
                  </a:txBody>
                  <a:tcPr>
                    <a:lnL w="12699" algn="ctr">
                      <a:solidFill>
                        <a:schemeClr val="tx1"/>
                      </a:solidFill>
                    </a:lnL>
                    <a:lnR w="12699" algn="ctr">
                      <a:solidFill>
                        <a:schemeClr val="tx1"/>
                      </a:solidFill>
                    </a:lnR>
                    <a:lnT w="12699" algn="ctr">
                      <a:solidFill>
                        <a:schemeClr val="tx1"/>
                      </a:solidFill>
                    </a:lnT>
                    <a:lnB w="12699" algn="ctr">
                      <a:solidFill>
                        <a:schemeClr val="tx1"/>
                      </a:solidFill>
                    </a:lnB>
                  </a:tcPr>
                </a:tc>
                <a:tc>
                  <a:txBody>
                    <a:bodyPr/>
                    <a:p>
                      <a:pPr>
                        <a:defRPr/>
                      </a:pPr>
                      <a:r>
                        <a:rPr lang="ru-RU" sz="1100" b="0" i="0" u="none" strike="noStrike" cap="none" spc="0">
                          <a:solidFill>
                            <a:schemeClr val="bg1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высокая стоимость ручного труда, нехватка квалифицированных кадров, необходимость обеспечения круглосуточной уборки, сложность уборки больших территорий, экологические требования.</a:t>
                      </a:r>
                      <a:endParaRPr sz="1100">
                        <a:solidFill>
                          <a:schemeClr val="bg1"/>
                        </a:solidFill>
                      </a:endParaRPr>
                    </a:p>
                  </a:txBody>
                  <a:tcPr>
                    <a:lnL w="12699" algn="ctr">
                      <a:solidFill>
                        <a:schemeClr val="tx1"/>
                      </a:solidFill>
                    </a:lnL>
                    <a:lnR w="12699" algn="ctr">
                      <a:solidFill>
                        <a:schemeClr val="tx1"/>
                      </a:solidFill>
                    </a:lnR>
                    <a:lnT w="12699" algn="ctr">
                      <a:solidFill>
                        <a:schemeClr val="tx1"/>
                      </a:solidFill>
                    </a:lnT>
                    <a:lnB w="12699" algn="ctr">
                      <a:solidFill>
                        <a:schemeClr val="tx1"/>
                      </a:solidFill>
                    </a:lnB>
                  </a:tcPr>
                </a:tc>
              </a:tr>
              <a:tr h="495256">
                <a:tc>
                  <a:txBody>
                    <a:bodyPr/>
                    <a:p>
                      <a:pPr>
                        <a:defRPr/>
                      </a:pPr>
                      <a:r>
                        <a:rPr lang="ru-RU" sz="1400" b="0" i="0" u="none" strike="noStrike" cap="none" spc="0">
                          <a:solidFill>
                            <a:schemeClr val="bg1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Физические лица:Демографические данные</a:t>
                      </a:r>
                      <a:endParaRPr/>
                    </a:p>
                  </a:txBody>
                  <a:tcPr>
                    <a:lnL w="12699" algn="ctr">
                      <a:solidFill>
                        <a:schemeClr val="tx1"/>
                      </a:solidFill>
                    </a:lnL>
                    <a:lnR w="12699" algn="ctr">
                      <a:solidFill>
                        <a:schemeClr val="tx1"/>
                      </a:solidFill>
                    </a:lnR>
                    <a:lnT w="12699" algn="ctr">
                      <a:solidFill>
                        <a:schemeClr val="tx1"/>
                      </a:solidFill>
                    </a:lnT>
                    <a:lnB w="12699" algn="ctr">
                      <a:solidFill>
                        <a:schemeClr val="tx1"/>
                      </a:solidFill>
                    </a:lnB>
                  </a:tcPr>
                </a:tc>
                <a:tc>
                  <a:txBody>
                    <a:bodyPr/>
                    <a:p>
                      <a:pPr>
                        <a:defRPr/>
                      </a:pPr>
                      <a:r>
                        <a:rPr lang="ru-RU" sz="1100" b="0" i="0" u="none" strike="noStrike" cap="none" spc="0">
                          <a:solidFill>
                            <a:schemeClr val="bg1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в частности, это владельцы больших частных домов, коттеджных посёлков, люди с высоким уровнем дохода, заинтересованные в автоматизации бытовых процессов.</a:t>
                      </a:r>
                      <a:endParaRPr/>
                    </a:p>
                  </a:txBody>
                  <a:tcPr>
                    <a:lnL w="12699" algn="ctr">
                      <a:solidFill>
                        <a:schemeClr val="tx1"/>
                      </a:solidFill>
                    </a:lnL>
                    <a:lnR w="12699" algn="ctr">
                      <a:solidFill>
                        <a:schemeClr val="tx1"/>
                      </a:solidFill>
                    </a:lnR>
                    <a:lnT w="12699" algn="ctr">
                      <a:solidFill>
                        <a:schemeClr val="tx1"/>
                      </a:solidFill>
                    </a:lnT>
                    <a:lnB w="12699" algn="ctr">
                      <a:solidFill>
                        <a:schemeClr val="tx1"/>
                      </a:solidFill>
                    </a:lnB>
                  </a:tcPr>
                </a:tc>
              </a:tr>
              <a:tr h="259025">
                <a:tc>
                  <a:txBody>
                    <a:bodyPr/>
                    <a:p>
                      <a:pPr>
                        <a:defRPr/>
                      </a:pPr>
                      <a:r>
                        <a:rPr lang="ru-RU" sz="1400" b="0" i="0" u="none" strike="noStrike" cap="none" spc="0">
                          <a:solidFill>
                            <a:schemeClr val="bg1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Вкусы:</a:t>
                      </a:r>
                      <a:endParaRPr sz="1400">
                        <a:solidFill>
                          <a:schemeClr val="bg1"/>
                        </a:solidFill>
                      </a:endParaRPr>
                    </a:p>
                  </a:txBody>
                  <a:tcPr>
                    <a:lnL w="12699" algn="ctr">
                      <a:solidFill>
                        <a:schemeClr val="tx1"/>
                      </a:solidFill>
                    </a:lnL>
                    <a:lnR w="12699" algn="ctr">
                      <a:solidFill>
                        <a:schemeClr val="tx1"/>
                      </a:solidFill>
                    </a:lnR>
                    <a:lnT w="12699" algn="ctr">
                      <a:solidFill>
                        <a:schemeClr val="tx1"/>
                      </a:solidFill>
                    </a:lnT>
                    <a:lnB w="12699" algn="ctr">
                      <a:solidFill>
                        <a:schemeClr val="tx1"/>
                      </a:solidFill>
                    </a:lnB>
                  </a:tcPr>
                </a:tc>
                <a:tc>
                  <a:txBody>
                    <a:bodyPr/>
                    <a:p>
                      <a:pPr>
                        <a:defRPr/>
                      </a:pPr>
                      <a:r>
                        <a:rPr lang="ru-RU" sz="1100" b="0" i="0" u="none" strike="noStrike" cap="none" spc="0">
                          <a:solidFill>
                            <a:schemeClr val="bg1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стремление к комфорту, инновациям, автоматизации, экологичности.</a:t>
                      </a:r>
                      <a:endParaRPr/>
                    </a:p>
                  </a:txBody>
                  <a:tcPr>
                    <a:lnL w="12699" algn="ctr">
                      <a:solidFill>
                        <a:schemeClr val="tx1"/>
                      </a:solidFill>
                    </a:lnL>
                    <a:lnR w="12699" algn="ctr">
                      <a:solidFill>
                        <a:schemeClr val="tx1"/>
                      </a:solidFill>
                    </a:lnR>
                    <a:lnT w="12699" algn="ctr">
                      <a:solidFill>
                        <a:schemeClr val="tx1"/>
                      </a:solidFill>
                    </a:lnT>
                    <a:lnB w="12699" algn="ctr">
                      <a:solidFill>
                        <a:schemeClr val="tx1"/>
                      </a:solidFill>
                    </a:lnB>
                  </a:tcPr>
                </a:tc>
              </a:tr>
              <a:tr h="433090">
                <a:tc>
                  <a:txBody>
                    <a:bodyPr/>
                    <a:p>
                      <a:pPr>
                        <a:defRPr/>
                      </a:pPr>
                      <a:r>
                        <a:rPr lang="ru-RU" sz="1400" b="0" i="0" u="none" strike="noStrike" cap="none" spc="0">
                          <a:solidFill>
                            <a:schemeClr val="bg1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Уровень образования:</a:t>
                      </a:r>
                      <a:endParaRPr sz="1400" b="0" i="0" u="none" strike="noStrike" cap="none" spc="0">
                        <a:solidFill>
                          <a:schemeClr val="bg1"/>
                        </a:solidFill>
                        <a:latin typeface="Times New Roman"/>
                        <a:cs typeface="Times New Roman"/>
                      </a:endParaRPr>
                    </a:p>
                    <a:p>
                      <a:pPr>
                        <a:defRPr/>
                      </a:pPr>
                      <a:r>
                        <a:rPr lang="ru-RU" sz="1400" b="0" i="0" u="none" strike="noStrike" cap="none" spc="0">
                          <a:solidFill>
                            <a:schemeClr val="bg1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Уровень потребления:</a:t>
                      </a:r>
                      <a:r>
                        <a:rPr lang="ru-RU" sz="1800" b="0" i="0" u="none" strike="noStrike" cap="none" spc="0">
                          <a:solidFill>
                            <a:schemeClr val="bg1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 </a:t>
                      </a:r>
                      <a:endParaRPr>
                        <a:solidFill>
                          <a:schemeClr val="bg1"/>
                        </a:solidFill>
                      </a:endParaRPr>
                    </a:p>
                  </a:txBody>
                  <a:tcPr>
                    <a:lnL w="12699" algn="ctr">
                      <a:solidFill>
                        <a:schemeClr val="tx1"/>
                      </a:solidFill>
                    </a:lnL>
                    <a:lnR w="12699" algn="ctr">
                      <a:solidFill>
                        <a:schemeClr val="tx1"/>
                      </a:solidFill>
                    </a:lnR>
                    <a:lnT w="12699" algn="ctr">
                      <a:solidFill>
                        <a:schemeClr val="tx1"/>
                      </a:solidFill>
                    </a:lnT>
                    <a:lnB w="12699" algn="ctr">
                      <a:solidFill>
                        <a:schemeClr val="tx1"/>
                      </a:solidFill>
                    </a:lnB>
                  </a:tcPr>
                </a:tc>
                <a:tc>
                  <a:txBody>
                    <a:bodyPr/>
                    <a:p>
                      <a:pPr>
                        <a:defRPr/>
                      </a:pPr>
                      <a:r>
                        <a:rPr lang="ru-RU" sz="1100" b="0" i="0" u="none" strike="noStrike" cap="none" spc="0">
                          <a:solidFill>
                            <a:schemeClr val="bg1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высокий</a:t>
                      </a:r>
                      <a:endParaRPr sz="1100" b="0" i="0" u="none" strike="noStrike" cap="none" spc="0">
                        <a:solidFill>
                          <a:schemeClr val="bg1"/>
                        </a:solidFill>
                        <a:latin typeface="Times New Roman"/>
                        <a:cs typeface="Times New Roman"/>
                      </a:endParaRPr>
                    </a:p>
                    <a:p>
                      <a:pPr>
                        <a:defRPr/>
                      </a:pPr>
                      <a:r>
                        <a:rPr lang="ru-RU" sz="1100" b="0" i="0" u="none" strike="noStrike" cap="none" spc="0">
                          <a:solidFill>
                            <a:schemeClr val="bg1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высокий</a:t>
                      </a:r>
                      <a:endParaRPr sz="1100">
                        <a:solidFill>
                          <a:schemeClr val="bg1"/>
                        </a:solidFill>
                      </a:endParaRPr>
                    </a:p>
                  </a:txBody>
                  <a:tcPr>
                    <a:lnL w="12699" algn="ctr">
                      <a:solidFill>
                        <a:schemeClr val="tx1"/>
                      </a:solidFill>
                    </a:lnL>
                    <a:lnR w="12699" algn="ctr">
                      <a:solidFill>
                        <a:schemeClr val="tx1"/>
                      </a:solidFill>
                    </a:lnR>
                    <a:lnT w="12699" algn="ctr">
                      <a:solidFill>
                        <a:schemeClr val="tx1"/>
                      </a:solidFill>
                    </a:lnT>
                    <a:lnB w="12699" algn="ctr">
                      <a:solidFill>
                        <a:schemeClr val="tx1"/>
                      </a:solidFill>
                    </a:lnB>
                  </a:tcPr>
                </a:tc>
              </a:tr>
              <a:tr h="259025">
                <a:tc>
                  <a:txBody>
                    <a:bodyPr/>
                    <a:p>
                      <a:pPr>
                        <a:defRPr/>
                      </a:pPr>
                      <a:r>
                        <a:rPr lang="ru-RU" sz="1800" b="0" i="0" u="none" strike="noStrike" cap="none" spc="0">
                          <a:solidFill>
                            <a:schemeClr val="bg1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 </a:t>
                      </a:r>
                      <a:r>
                        <a:rPr lang="ru-RU" sz="1400" b="0" i="0" u="none" strike="noStrike" cap="none" spc="0">
                          <a:solidFill>
                            <a:schemeClr val="bg1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Географическое расположение потребителей:</a:t>
                      </a:r>
                      <a:endParaRPr sz="1400">
                        <a:solidFill>
                          <a:schemeClr val="bg1"/>
                        </a:solidFill>
                      </a:endParaRPr>
                    </a:p>
                  </a:txBody>
                  <a:tcPr>
                    <a:lnL w="12699" algn="ctr">
                      <a:solidFill>
                        <a:schemeClr val="tx1"/>
                      </a:solidFill>
                    </a:lnL>
                    <a:lnR w="12699" algn="ctr">
                      <a:solidFill>
                        <a:schemeClr val="tx1"/>
                      </a:solidFill>
                    </a:lnR>
                    <a:lnT w="12699" algn="ctr">
                      <a:solidFill>
                        <a:schemeClr val="tx1"/>
                      </a:solidFill>
                    </a:lnT>
                    <a:lnB w="12699" algn="ctr">
                      <a:solidFill>
                        <a:schemeClr val="tx1"/>
                      </a:solidFill>
                    </a:lnB>
                  </a:tcPr>
                </a:tc>
                <a:tc>
                  <a:txBody>
                    <a:bodyPr/>
                    <a:p>
                      <a:pPr algn="l">
                        <a:defRPr/>
                      </a:pPr>
                      <a:r>
                        <a:rPr lang="ru-RU" sz="1100" b="0" i="0" u="none" strike="noStrike" cap="none" spc="0">
                          <a:solidFill>
                            <a:schemeClr val="bg1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Москва</a:t>
                      </a:r>
                      <a:endParaRPr sz="1100">
                        <a:solidFill>
                          <a:schemeClr val="bg1"/>
                        </a:solidFill>
                      </a:endParaRPr>
                    </a:p>
                  </a:txBody>
                  <a:tcPr>
                    <a:lnL w="12699" algn="ctr">
                      <a:solidFill>
                        <a:schemeClr val="tx1"/>
                      </a:solidFill>
                    </a:lnL>
                    <a:lnR w="12699" algn="ctr">
                      <a:solidFill>
                        <a:schemeClr val="tx1"/>
                      </a:solidFill>
                    </a:lnR>
                    <a:lnT w="12699" algn="ctr">
                      <a:solidFill>
                        <a:schemeClr val="tx1"/>
                      </a:solidFill>
                    </a:lnT>
                    <a:lnB w="12699" algn="ctr">
                      <a:solidFill>
                        <a:schemeClr val="tx1"/>
                      </a:solidFill>
                    </a:lnB>
                  </a:tcPr>
                </a:tc>
              </a:tr>
            </a:tbl>
          </a:graphicData>
        </a:graphic>
      </p:graphicFrame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2000" advClick="1"/>
    </mc:Choice>
    <mc:Fallback>
      <p:transition advClick="1"/>
    </mc:Fallback>
  </mc:AlternateContent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w="http://schemas.openxmlformats.org/wordprocessingml/2006/main" showMasterPhAnim="0" show="1">
  <p:cSld name="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6" name="Shape 83"/>
          <p:cNvSpPr txBox="1">
            <a:spLocks noGrp="1"/>
          </p:cNvSpPr>
          <p:nvPr/>
        </p:nvSpPr>
        <p:spPr bwMode="auto">
          <a:xfrm>
            <a:off x="8714232" y="188540"/>
            <a:ext cx="4663440" cy="690245"/>
          </a:xfrm>
          <a:prstGeom prst="rect">
            <a:avLst/>
          </a:prstGeom>
        </p:spPr>
        <p:txBody>
          <a:bodyPr vert="horz" wrap="square" lIns="91440" tIns="45720" rIns="91440" bIns="45720">
            <a:noAutofit/>
          </a:bodyPr>
          <a:lstStyle/>
          <a:p>
            <a:pPr>
              <a:defRPr/>
            </a:pPr>
            <a:r>
              <a:rPr lang="ru-RU" sz="2000" b="1">
                <a:solidFill>
                  <a:srgbClr val="FFFFFF"/>
                </a:solidFill>
                <a:latin typeface="Times New Roman"/>
                <a:ea typeface="Calibri"/>
                <a:cs typeface="Times New Roman"/>
              </a:rPr>
              <a:t>Защита дипломной работы</a:t>
            </a:r>
            <a:endParaRPr lang="ru-RU" sz="2000">
              <a:latin typeface="Calibri"/>
              <a:ea typeface="Calibri"/>
              <a:cs typeface="Times New Roman"/>
            </a:endParaRPr>
          </a:p>
        </p:txBody>
      </p:sp>
      <p:sp>
        <p:nvSpPr>
          <p:cNvPr id="11" name="TextBox 10"/>
          <p:cNvSpPr txBox="1"/>
          <p:nvPr/>
        </p:nvSpPr>
        <p:spPr bwMode="auto">
          <a:xfrm>
            <a:off x="1113932" y="959970"/>
            <a:ext cx="11269737" cy="36611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defRPr/>
            </a:pPr>
            <a:endParaRPr/>
          </a:p>
        </p:txBody>
      </p:sp>
      <p:pic>
        <p:nvPicPr>
          <p:cNvPr id="14" name="Shape 79"/>
          <p:cNvPicPr/>
          <p:nvPr/>
        </p:nvPicPr>
        <p:blipFill>
          <a:blip r:embed="rId2"/>
          <a:stretch/>
        </p:blipFill>
        <p:spPr bwMode="auto">
          <a:xfrm>
            <a:off x="0" y="0"/>
            <a:ext cx="12192000" cy="822960"/>
          </a:xfrm>
          <a:prstGeom prst="rect">
            <a:avLst/>
          </a:prstGeom>
          <a:gradFill>
            <a:gsLst>
              <a:gs pos="0">
                <a:schemeClr val="accent1">
                  <a:lumMod val="5000"/>
                  <a:lumOff val="95000"/>
                </a:schemeClr>
              </a:gs>
              <a:gs pos="74000">
                <a:schemeClr val="accent1">
                  <a:lumMod val="45000"/>
                  <a:lumOff val="55000"/>
                </a:schemeClr>
              </a:gs>
              <a:gs pos="83000">
                <a:schemeClr val="accent1">
                  <a:lumMod val="45000"/>
                  <a:lumOff val="55000"/>
                </a:schemeClr>
              </a:gs>
              <a:gs pos="100000">
                <a:schemeClr val="accent1">
                  <a:lumMod val="30000"/>
                  <a:lumOff val="70000"/>
                </a:schemeClr>
              </a:gs>
            </a:gsLst>
            <a:lin ang="5400000" scaled="1"/>
          </a:gradFill>
        </p:spPr>
      </p:pic>
      <p:pic>
        <p:nvPicPr>
          <p:cNvPr id="15" name="Рисунок 14"/>
          <p:cNvPicPr>
            <a:picLocks noChangeAspect="1"/>
          </p:cNvPicPr>
          <p:nvPr/>
        </p:nvPicPr>
        <p:blipFill>
          <a:blip r:embed="rId3"/>
          <a:stretch/>
        </p:blipFill>
        <p:spPr bwMode="auto">
          <a:xfrm>
            <a:off x="606473" y="32999"/>
            <a:ext cx="2374471" cy="756962"/>
          </a:xfrm>
          <a:prstGeom prst="rect">
            <a:avLst/>
          </a:prstGeom>
        </p:spPr>
      </p:pic>
      <p:sp>
        <p:nvSpPr>
          <p:cNvPr id="2" name="Прямоугольник 1"/>
          <p:cNvSpPr/>
          <p:nvPr/>
        </p:nvSpPr>
        <p:spPr bwMode="auto">
          <a:xfrm>
            <a:off x="7361910" y="1398297"/>
            <a:ext cx="4478773" cy="484668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defRPr/>
            </a:pPr>
            <a:r>
              <a:rPr lang="ru-RU" sz="1400">
                <a:solidFill>
                  <a:schemeClr val="tx1"/>
                </a:solidFill>
                <a:latin typeface="Abyssinica SIL"/>
                <a:ea typeface="Abyssinica SIL"/>
                <a:cs typeface="Abyssinica SIL"/>
              </a:rPr>
              <a:t>Имя: Андрей Сергеевич Петров.</a:t>
            </a:r>
            <a:endParaRPr sz="1400">
              <a:solidFill>
                <a:schemeClr val="tx1"/>
              </a:solidFill>
              <a:latin typeface="Abyssinica SIL"/>
              <a:cs typeface="Abyssinica SIL"/>
            </a:endParaRPr>
          </a:p>
          <a:p>
            <a:pPr>
              <a:defRPr/>
            </a:pPr>
            <a:r>
              <a:rPr lang="ru-RU" sz="1400">
                <a:solidFill>
                  <a:schemeClr val="tx1"/>
                </a:solidFill>
                <a:latin typeface="Abyssinica SIL"/>
                <a:ea typeface="Abyssinica SIL"/>
                <a:cs typeface="Abyssinica SIL"/>
              </a:rPr>
              <a:t>Возраст: 48 лет.</a:t>
            </a:r>
            <a:endParaRPr sz="1400">
              <a:solidFill>
                <a:schemeClr val="tx1"/>
              </a:solidFill>
              <a:latin typeface="Abyssinica SIL"/>
              <a:cs typeface="Abyssinica SIL"/>
            </a:endParaRPr>
          </a:p>
          <a:p>
            <a:pPr>
              <a:defRPr/>
            </a:pPr>
            <a:r>
              <a:rPr lang="ru-RU" sz="1400">
                <a:solidFill>
                  <a:schemeClr val="tx1"/>
                </a:solidFill>
                <a:latin typeface="Abyssinica SIL"/>
                <a:ea typeface="Abyssinica SIL"/>
                <a:cs typeface="Abyssinica SIL"/>
              </a:rPr>
              <a:t>Пол: мужской.</a:t>
            </a:r>
            <a:endParaRPr sz="1400">
              <a:solidFill>
                <a:schemeClr val="tx1"/>
              </a:solidFill>
              <a:latin typeface="Abyssinica SIL"/>
              <a:cs typeface="Abyssinica SIL"/>
            </a:endParaRPr>
          </a:p>
          <a:p>
            <a:pPr>
              <a:defRPr/>
            </a:pPr>
            <a:r>
              <a:rPr lang="ru-RU" sz="1400">
                <a:solidFill>
                  <a:schemeClr val="tx1"/>
                </a:solidFill>
                <a:latin typeface="Abyssinica SIL"/>
                <a:ea typeface="Abyssinica SIL"/>
                <a:cs typeface="Abyssinica SIL"/>
              </a:rPr>
              <a:t>Интересы: Стратегические игры, гольф, современная архитектура. Следит за инновациями в сфере городского хозяйства.</a:t>
            </a:r>
            <a:endParaRPr sz="1400">
              <a:solidFill>
                <a:schemeClr val="tx1"/>
              </a:solidFill>
              <a:latin typeface="Abyssinica SIL"/>
              <a:cs typeface="Abyssinica SIL"/>
            </a:endParaRPr>
          </a:p>
          <a:p>
            <a:pPr>
              <a:defRPr/>
            </a:pPr>
            <a:r>
              <a:rPr lang="ru-RU" sz="1400">
                <a:solidFill>
                  <a:schemeClr val="tx1"/>
                </a:solidFill>
                <a:latin typeface="Abyssinica SIL"/>
                <a:ea typeface="Abyssinica SIL"/>
                <a:cs typeface="Abyssinica SIL"/>
              </a:rPr>
              <a:t>Профессия: Глава департамента городского благоустройства.</a:t>
            </a:r>
            <a:endParaRPr sz="1400">
              <a:solidFill>
                <a:schemeClr val="tx1"/>
              </a:solidFill>
              <a:latin typeface="Abyssinica SIL"/>
              <a:cs typeface="Abyssinica SIL"/>
            </a:endParaRPr>
          </a:p>
          <a:p>
            <a:pPr>
              <a:defRPr/>
            </a:pPr>
            <a:r>
              <a:rPr lang="ru-RU" sz="1400">
                <a:solidFill>
                  <a:schemeClr val="tx1"/>
                </a:solidFill>
                <a:latin typeface="Abyssinica SIL"/>
                <a:ea typeface="Abyssinica SIL"/>
                <a:cs typeface="Abyssinica SIL"/>
              </a:rPr>
              <a:t>Жизненные ценности: Эффективность, оптимизация, репутация, благополучие города/жильцов, профессиональное признание современные технологии.</a:t>
            </a:r>
            <a:endParaRPr sz="1400">
              <a:solidFill>
                <a:schemeClr val="tx1"/>
              </a:solidFill>
              <a:latin typeface="Abyssinica SIL"/>
              <a:cs typeface="Abyssinica SIL"/>
            </a:endParaRPr>
          </a:p>
          <a:p>
            <a:pPr>
              <a:defRPr/>
            </a:pPr>
            <a:r>
              <a:rPr lang="ru-RU" sz="1400">
                <a:solidFill>
                  <a:schemeClr val="tx1"/>
                </a:solidFill>
                <a:latin typeface="Abyssinica SIL"/>
                <a:ea typeface="Abyssinica SIL"/>
                <a:cs typeface="Abyssinica SIL"/>
              </a:rPr>
              <a:t>Болевые точки: Высокие затраты на уборку, нехватка персонала, жалобы жителей на качество уборки, экологические требования, давление общественности.</a:t>
            </a:r>
            <a:endParaRPr sz="1400">
              <a:solidFill>
                <a:schemeClr val="tx1"/>
              </a:solidFill>
              <a:latin typeface="Abyssinica SIL"/>
              <a:cs typeface="Abyssinica SIL"/>
            </a:endParaRPr>
          </a:p>
          <a:p>
            <a:pPr>
              <a:defRPr/>
            </a:pPr>
            <a:r>
              <a:rPr lang="ru-RU" sz="1400">
                <a:solidFill>
                  <a:schemeClr val="tx1"/>
                </a:solidFill>
                <a:latin typeface="Abyssinica SIL"/>
                <a:ea typeface="Abyssinica SIL"/>
                <a:cs typeface="Abyssinica SIL"/>
              </a:rPr>
              <a:t>Как робот-уборщик решает его проблемы: Автоматизация уборки, снижение затрат на персонал, повышение качества уборки, улучшение имиджа города/компании, соблюдение экологических норм.</a:t>
            </a:r>
            <a:endParaRPr>
              <a:solidFill>
                <a:schemeClr val="tx1"/>
              </a:solidFill>
              <a:latin typeface="Abyssinica SIL"/>
              <a:cs typeface="Abyssinica SIL"/>
            </a:endParaRPr>
          </a:p>
          <a:p>
            <a:pPr>
              <a:defRPr/>
            </a:pPr>
            <a:endParaRPr>
              <a:solidFill>
                <a:schemeClr val="tx1"/>
              </a:solidFill>
              <a:latin typeface="Abyssinica SIL"/>
              <a:cs typeface="Abyssinica SIL"/>
            </a:endParaRPr>
          </a:p>
        </p:txBody>
      </p:sp>
      <p:sp>
        <p:nvSpPr>
          <p:cNvPr id="3" name="Прямоугольник 2"/>
          <p:cNvSpPr/>
          <p:nvPr/>
        </p:nvSpPr>
        <p:spPr bwMode="auto">
          <a:xfrm>
            <a:off x="1366852" y="2423094"/>
            <a:ext cx="183636" cy="366119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>
              <a:defRPr/>
            </a:pPr>
            <a:endParaRPr/>
          </a:p>
        </p:txBody>
      </p:sp>
      <p:pic>
        <p:nvPicPr>
          <p:cNvPr id="228233418" name="Рисунок 228233417"/>
          <p:cNvPicPr>
            <a:picLocks noChangeAspect="1"/>
          </p:cNvPicPr>
          <p:nvPr/>
        </p:nvPicPr>
        <p:blipFill>
          <a:blip r:embed="rId4"/>
          <a:stretch/>
        </p:blipFill>
        <p:spPr bwMode="auto">
          <a:xfrm>
            <a:off x="965902" y="1398298"/>
            <a:ext cx="5402141" cy="4190999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2000" advClick="1"/>
    </mc:Choice>
    <mc:Fallback>
      <p:transition advClick="1"/>
    </mc:Fallback>
  </mc:AlternateContent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w="http://schemas.openxmlformats.org/wordprocessingml/2006/main" showMasterPhAnim="0" show="1">
  <p:cSld name="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2086758548" name="Shape 83"/>
          <p:cNvSpPr txBox="1">
            <a:spLocks noGrp="1"/>
          </p:cNvSpPr>
          <p:nvPr/>
        </p:nvSpPr>
        <p:spPr bwMode="auto">
          <a:xfrm>
            <a:off x="8714232" y="188539"/>
            <a:ext cx="4663440" cy="690244"/>
          </a:xfrm>
          <a:prstGeom prst="rect">
            <a:avLst/>
          </a:prstGeom>
        </p:spPr>
        <p:txBody>
          <a:bodyPr vert="horz" wrap="square" lIns="91440" tIns="45720" rIns="91440" bIns="45720">
            <a:noAutofit/>
          </a:bodyPr>
          <a:lstStyle/>
          <a:p>
            <a:pPr>
              <a:defRPr/>
            </a:pPr>
            <a:r>
              <a:rPr lang="ru-RU" sz="2000" b="1">
                <a:solidFill>
                  <a:srgbClr val="FFFFFF"/>
                </a:solidFill>
                <a:latin typeface="Times New Roman"/>
                <a:ea typeface="Calibri"/>
                <a:cs typeface="Times New Roman"/>
              </a:rPr>
              <a:t>Защита дипломной работы</a:t>
            </a:r>
            <a:endParaRPr lang="ru-RU" sz="2000">
              <a:latin typeface="Calibri"/>
              <a:ea typeface="Calibri"/>
              <a:cs typeface="Times New Roman"/>
            </a:endParaRPr>
          </a:p>
        </p:txBody>
      </p:sp>
      <p:sp>
        <p:nvSpPr>
          <p:cNvPr id="926738753" name="TextBox 10"/>
          <p:cNvSpPr txBox="1"/>
          <p:nvPr/>
        </p:nvSpPr>
        <p:spPr bwMode="auto">
          <a:xfrm>
            <a:off x="1190131" y="878782"/>
            <a:ext cx="11269737" cy="45755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defRPr/>
            </a:pPr>
            <a:r>
              <a:rPr lang="ru-RU" sz="2400" b="1">
                <a:latin typeface="Abyssinica SIL"/>
                <a:ea typeface="Abyssinica SIL"/>
                <a:cs typeface="Abyssinica SIL"/>
              </a:rPr>
              <a:t>Инсайты, полученные из интервью с пользователями</a:t>
            </a:r>
            <a:endParaRPr>
              <a:latin typeface="Abyssinica SIL"/>
              <a:cs typeface="Abyssinica SIL"/>
            </a:endParaRPr>
          </a:p>
        </p:txBody>
      </p:sp>
      <p:pic>
        <p:nvPicPr>
          <p:cNvPr id="1964506304" name="Shape 79"/>
          <p:cNvPicPr/>
          <p:nvPr/>
        </p:nvPicPr>
        <p:blipFill>
          <a:blip r:embed="rId2"/>
          <a:stretch/>
        </p:blipFill>
        <p:spPr bwMode="auto">
          <a:xfrm>
            <a:off x="0" y="0"/>
            <a:ext cx="12191999" cy="822960"/>
          </a:xfrm>
          <a:prstGeom prst="rect">
            <a:avLst/>
          </a:prstGeom>
          <a:gradFill>
            <a:gsLst>
              <a:gs pos="0">
                <a:schemeClr val="accent1">
                  <a:lumMod val="5000"/>
                  <a:lumOff val="95000"/>
                </a:schemeClr>
              </a:gs>
              <a:gs pos="74000">
                <a:schemeClr val="accent1">
                  <a:lumMod val="45000"/>
                  <a:lumOff val="55000"/>
                </a:schemeClr>
              </a:gs>
              <a:gs pos="83000">
                <a:schemeClr val="accent1">
                  <a:lumMod val="45000"/>
                  <a:lumOff val="55000"/>
                </a:schemeClr>
              </a:gs>
              <a:gs pos="100000">
                <a:schemeClr val="accent1">
                  <a:lumMod val="30000"/>
                  <a:lumOff val="70000"/>
                </a:schemeClr>
              </a:gs>
            </a:gsLst>
            <a:lin ang="5400000" scaled="1"/>
          </a:gradFill>
        </p:spPr>
      </p:pic>
      <p:pic>
        <p:nvPicPr>
          <p:cNvPr id="877702869" name="Рисунок 14"/>
          <p:cNvPicPr>
            <a:picLocks noChangeAspect="1"/>
          </p:cNvPicPr>
          <p:nvPr/>
        </p:nvPicPr>
        <p:blipFill>
          <a:blip r:embed="rId3"/>
          <a:stretch/>
        </p:blipFill>
        <p:spPr bwMode="auto">
          <a:xfrm>
            <a:off x="606472" y="32998"/>
            <a:ext cx="2374470" cy="756961"/>
          </a:xfrm>
          <a:prstGeom prst="rect">
            <a:avLst/>
          </a:prstGeom>
        </p:spPr>
      </p:pic>
      <p:sp>
        <p:nvSpPr>
          <p:cNvPr id="1496750059" name="Прямоугольник 1"/>
          <p:cNvSpPr/>
          <p:nvPr/>
        </p:nvSpPr>
        <p:spPr bwMode="auto">
          <a:xfrm>
            <a:off x="1366851" y="1836447"/>
            <a:ext cx="183636" cy="366119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>
              <a:defRPr/>
            </a:pPr>
            <a:endParaRPr/>
          </a:p>
        </p:txBody>
      </p:sp>
      <p:sp>
        <p:nvSpPr>
          <p:cNvPr id="1162528230" name="Прямоугольник 2"/>
          <p:cNvSpPr/>
          <p:nvPr/>
        </p:nvSpPr>
        <p:spPr bwMode="auto">
          <a:xfrm>
            <a:off x="1366851" y="2423093"/>
            <a:ext cx="183636" cy="366119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>
              <a:defRPr/>
            </a:pPr>
            <a:endParaRPr lang="ru-RU"/>
          </a:p>
        </p:txBody>
      </p:sp>
      <p:sp>
        <p:nvSpPr>
          <p:cNvPr id="1173836094" name="Прямоугольник 6"/>
          <p:cNvSpPr/>
          <p:nvPr/>
        </p:nvSpPr>
        <p:spPr bwMode="auto">
          <a:xfrm>
            <a:off x="1366851" y="4183623"/>
            <a:ext cx="10416566" cy="36611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defRPr/>
            </a:pPr>
            <a:endParaRPr/>
          </a:p>
        </p:txBody>
      </p:sp>
      <p:pic>
        <p:nvPicPr>
          <p:cNvPr id="1490653625" name="Рисунок 1490653624"/>
          <p:cNvPicPr>
            <a:picLocks noChangeAspect="1"/>
          </p:cNvPicPr>
          <p:nvPr/>
        </p:nvPicPr>
        <p:blipFill>
          <a:blip r:embed="rId4"/>
          <a:stretch/>
        </p:blipFill>
        <p:spPr bwMode="auto">
          <a:xfrm>
            <a:off x="329258" y="1598092"/>
            <a:ext cx="6106970" cy="4955106"/>
          </a:xfrm>
          <a:prstGeom prst="rect">
            <a:avLst/>
          </a:prstGeom>
          <a:ln w="12699">
            <a:solidFill>
              <a:schemeClr val="accent1">
                <a:lumMod val="50196"/>
              </a:schemeClr>
            </a:solidFill>
            <a:prstDash val="solid"/>
          </a:ln>
        </p:spPr>
      </p:pic>
      <p:pic>
        <p:nvPicPr>
          <p:cNvPr id="1926246792" name="Рисунок 1926246791"/>
          <p:cNvPicPr>
            <a:picLocks noChangeAspect="1"/>
          </p:cNvPicPr>
          <p:nvPr/>
        </p:nvPicPr>
        <p:blipFill>
          <a:blip r:embed="rId5"/>
          <a:stretch/>
        </p:blipFill>
        <p:spPr bwMode="auto">
          <a:xfrm>
            <a:off x="6436229" y="1598092"/>
            <a:ext cx="5665334" cy="4955106"/>
          </a:xfrm>
          <a:prstGeom prst="rect">
            <a:avLst/>
          </a:prstGeom>
          <a:ln w="12699">
            <a:solidFill>
              <a:schemeClr val="accent1">
                <a:lumMod val="50196"/>
              </a:schemeClr>
            </a:solidFill>
            <a:prstDash val="solid"/>
          </a:ln>
        </p:spPr>
      </p:pic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2000" advClick="1"/>
    </mc:Choice>
    <mc:Fallback>
      <p:transition advClick="1"/>
    </mc:Fallback>
  </mc:AlternateContent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w="http://schemas.openxmlformats.org/wordprocessingml/2006/main" showMasterPhAnim="0" show="1">
  <p:cSld name="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973566135" name="Shape 83"/>
          <p:cNvSpPr txBox="1">
            <a:spLocks noGrp="1"/>
          </p:cNvSpPr>
          <p:nvPr/>
        </p:nvSpPr>
        <p:spPr bwMode="auto">
          <a:xfrm>
            <a:off x="8714232" y="188538"/>
            <a:ext cx="4663440" cy="690243"/>
          </a:xfrm>
          <a:prstGeom prst="rect">
            <a:avLst/>
          </a:prstGeom>
        </p:spPr>
        <p:txBody>
          <a:bodyPr vert="horz" wrap="square" lIns="91440" tIns="45720" rIns="91440" bIns="45720">
            <a:noAutofit/>
          </a:bodyPr>
          <a:lstStyle/>
          <a:p>
            <a:pPr>
              <a:defRPr/>
            </a:pPr>
            <a:r>
              <a:rPr lang="ru-RU" sz="2000" b="1">
                <a:solidFill>
                  <a:srgbClr val="FFFFFF"/>
                </a:solidFill>
                <a:latin typeface="Times New Roman"/>
                <a:ea typeface="Calibri"/>
                <a:cs typeface="Times New Roman"/>
              </a:rPr>
              <a:t>Защита дипломной работы</a:t>
            </a:r>
            <a:endParaRPr lang="ru-RU" sz="2000">
              <a:latin typeface="Calibri"/>
              <a:ea typeface="Calibri"/>
              <a:cs typeface="Times New Roman"/>
            </a:endParaRPr>
          </a:p>
        </p:txBody>
      </p:sp>
      <p:sp>
        <p:nvSpPr>
          <p:cNvPr id="1923761013" name="TextBox 10"/>
          <p:cNvSpPr txBox="1"/>
          <p:nvPr/>
        </p:nvSpPr>
        <p:spPr bwMode="auto">
          <a:xfrm>
            <a:off x="1113930" y="959968"/>
            <a:ext cx="11270097" cy="45755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defRPr/>
            </a:pPr>
            <a:r>
              <a:rPr lang="ru-RU" sz="2400" b="1">
                <a:latin typeface="Abyssinica SIL"/>
                <a:ea typeface="Abyssinica SIL"/>
                <a:cs typeface="Abyssinica SIL"/>
              </a:rPr>
              <a:t>Инсайты, полученные из интервью с пользователями</a:t>
            </a:r>
            <a:endParaRPr>
              <a:latin typeface="Abyssinica SIL"/>
              <a:cs typeface="Abyssinica SIL"/>
            </a:endParaRPr>
          </a:p>
        </p:txBody>
      </p:sp>
      <p:pic>
        <p:nvPicPr>
          <p:cNvPr id="1101527220" name="Shape 79"/>
          <p:cNvPicPr/>
          <p:nvPr/>
        </p:nvPicPr>
        <p:blipFill>
          <a:blip r:embed="rId2"/>
          <a:stretch/>
        </p:blipFill>
        <p:spPr bwMode="auto">
          <a:xfrm>
            <a:off x="0" y="0"/>
            <a:ext cx="12191998" cy="822960"/>
          </a:xfrm>
          <a:prstGeom prst="rect">
            <a:avLst/>
          </a:prstGeom>
          <a:gradFill>
            <a:gsLst>
              <a:gs pos="0">
                <a:schemeClr val="accent1">
                  <a:lumMod val="5000"/>
                  <a:lumOff val="95000"/>
                </a:schemeClr>
              </a:gs>
              <a:gs pos="74000">
                <a:schemeClr val="accent1">
                  <a:lumMod val="45000"/>
                  <a:lumOff val="55000"/>
                </a:schemeClr>
              </a:gs>
              <a:gs pos="83000">
                <a:schemeClr val="accent1">
                  <a:lumMod val="45000"/>
                  <a:lumOff val="55000"/>
                </a:schemeClr>
              </a:gs>
              <a:gs pos="100000">
                <a:schemeClr val="accent1">
                  <a:lumMod val="30000"/>
                  <a:lumOff val="70000"/>
                </a:schemeClr>
              </a:gs>
            </a:gsLst>
            <a:lin ang="5400000" scaled="1"/>
          </a:gradFill>
        </p:spPr>
      </p:pic>
      <p:pic>
        <p:nvPicPr>
          <p:cNvPr id="1616192684" name="Рисунок 14"/>
          <p:cNvPicPr>
            <a:picLocks noChangeAspect="1"/>
          </p:cNvPicPr>
          <p:nvPr/>
        </p:nvPicPr>
        <p:blipFill>
          <a:blip r:embed="rId3"/>
          <a:stretch/>
        </p:blipFill>
        <p:spPr bwMode="auto">
          <a:xfrm>
            <a:off x="606471" y="32997"/>
            <a:ext cx="2374470" cy="756960"/>
          </a:xfrm>
          <a:prstGeom prst="rect">
            <a:avLst/>
          </a:prstGeom>
        </p:spPr>
      </p:pic>
      <p:sp>
        <p:nvSpPr>
          <p:cNvPr id="1670980428" name="Прямоугольник 1"/>
          <p:cNvSpPr/>
          <p:nvPr/>
        </p:nvSpPr>
        <p:spPr bwMode="auto">
          <a:xfrm>
            <a:off x="1366851" y="1836447"/>
            <a:ext cx="183636" cy="366119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>
              <a:defRPr/>
            </a:pPr>
            <a:endParaRPr/>
          </a:p>
        </p:txBody>
      </p:sp>
      <p:sp>
        <p:nvSpPr>
          <p:cNvPr id="1587423136" name="Прямоугольник 2"/>
          <p:cNvSpPr/>
          <p:nvPr/>
        </p:nvSpPr>
        <p:spPr bwMode="auto">
          <a:xfrm>
            <a:off x="1366851" y="2423093"/>
            <a:ext cx="183636" cy="366119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>
              <a:defRPr/>
            </a:pPr>
            <a:endParaRPr lang="ru-RU"/>
          </a:p>
        </p:txBody>
      </p:sp>
      <p:sp>
        <p:nvSpPr>
          <p:cNvPr id="274044696" name="Прямоугольник 6"/>
          <p:cNvSpPr/>
          <p:nvPr/>
        </p:nvSpPr>
        <p:spPr bwMode="auto">
          <a:xfrm>
            <a:off x="1366851" y="4183623"/>
            <a:ext cx="10416566" cy="36611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defRPr/>
            </a:pPr>
            <a:endParaRPr/>
          </a:p>
        </p:txBody>
      </p:sp>
      <p:pic>
        <p:nvPicPr>
          <p:cNvPr id="483856250" name="Рисунок 483856249"/>
          <p:cNvPicPr>
            <a:picLocks noChangeAspect="1"/>
          </p:cNvPicPr>
          <p:nvPr/>
        </p:nvPicPr>
        <p:blipFill>
          <a:blip r:embed="rId4"/>
          <a:stretch/>
        </p:blipFill>
        <p:spPr bwMode="auto">
          <a:xfrm>
            <a:off x="140323" y="1471484"/>
            <a:ext cx="5846754" cy="5034025"/>
          </a:xfrm>
          <a:prstGeom prst="rect">
            <a:avLst/>
          </a:prstGeom>
          <a:ln w="12699">
            <a:solidFill>
              <a:schemeClr val="accent1">
                <a:lumMod val="50196"/>
              </a:schemeClr>
            </a:solidFill>
            <a:prstDash val="solid"/>
          </a:ln>
        </p:spPr>
      </p:pic>
      <p:pic>
        <p:nvPicPr>
          <p:cNvPr id="1201902391" name="Рисунок 1201902390"/>
          <p:cNvPicPr>
            <a:picLocks noChangeAspect="1"/>
          </p:cNvPicPr>
          <p:nvPr/>
        </p:nvPicPr>
        <p:blipFill>
          <a:blip r:embed="rId5"/>
          <a:stretch/>
        </p:blipFill>
        <p:spPr bwMode="auto">
          <a:xfrm>
            <a:off x="5987079" y="1471484"/>
            <a:ext cx="5853243" cy="5034026"/>
          </a:xfrm>
          <a:prstGeom prst="rect">
            <a:avLst/>
          </a:prstGeom>
          <a:ln w="12699">
            <a:solidFill>
              <a:schemeClr val="accent1">
                <a:lumMod val="50196"/>
              </a:schemeClr>
            </a:solidFill>
            <a:prstDash val="solid"/>
          </a:ln>
        </p:spPr>
      </p:pic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2000" advClick="1"/>
    </mc:Choice>
    <mc:Fallback>
      <p:transition advClick="1"/>
    </mc:Fallback>
  </mc:AlternateContent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w="http://schemas.openxmlformats.org/wordprocessingml/2006/main" showMasterPhAnim="0" show="1">
  <p:cSld name="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pic>
        <p:nvPicPr>
          <p:cNvPr id="9" name="Shape 79"/>
          <p:cNvPicPr/>
          <p:nvPr/>
        </p:nvPicPr>
        <p:blipFill>
          <a:blip r:embed="rId2"/>
          <a:stretch/>
        </p:blipFill>
        <p:spPr bwMode="auto">
          <a:xfrm>
            <a:off x="0" y="0"/>
            <a:ext cx="12192000" cy="822960"/>
          </a:xfrm>
          <a:prstGeom prst="rect">
            <a:avLst/>
          </a:prstGeom>
          <a:gradFill>
            <a:gsLst>
              <a:gs pos="0">
                <a:schemeClr val="accent1">
                  <a:lumMod val="5000"/>
                  <a:lumOff val="95000"/>
                </a:schemeClr>
              </a:gs>
              <a:gs pos="74000">
                <a:schemeClr val="accent1">
                  <a:lumMod val="45000"/>
                  <a:lumOff val="55000"/>
                </a:schemeClr>
              </a:gs>
              <a:gs pos="83000">
                <a:schemeClr val="accent1">
                  <a:lumMod val="45000"/>
                  <a:lumOff val="55000"/>
                </a:schemeClr>
              </a:gs>
              <a:gs pos="100000">
                <a:schemeClr val="accent1">
                  <a:lumMod val="30000"/>
                  <a:lumOff val="70000"/>
                </a:schemeClr>
              </a:gs>
            </a:gsLst>
            <a:lin ang="5400000" scaled="1"/>
          </a:gradFill>
        </p:spPr>
      </p:pic>
      <p:pic>
        <p:nvPicPr>
          <p:cNvPr id="10" name="Рисунок 9"/>
          <p:cNvPicPr>
            <a:picLocks noChangeAspect="1"/>
          </p:cNvPicPr>
          <p:nvPr/>
        </p:nvPicPr>
        <p:blipFill>
          <a:blip r:embed="rId3"/>
          <a:stretch/>
        </p:blipFill>
        <p:spPr bwMode="auto">
          <a:xfrm>
            <a:off x="606473" y="32999"/>
            <a:ext cx="2374471" cy="756962"/>
          </a:xfrm>
          <a:prstGeom prst="rect">
            <a:avLst/>
          </a:prstGeom>
        </p:spPr>
      </p:pic>
      <p:sp>
        <p:nvSpPr>
          <p:cNvPr id="13" name="TextBox 12"/>
          <p:cNvSpPr txBox="1"/>
          <p:nvPr/>
        </p:nvSpPr>
        <p:spPr bwMode="auto">
          <a:xfrm>
            <a:off x="1113933" y="959970"/>
            <a:ext cx="10240225" cy="45755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defRPr/>
            </a:pPr>
            <a:r>
              <a:rPr lang="ru-RU" sz="2400" b="1">
                <a:latin typeface="Times New Roman"/>
                <a:ea typeface="Times New Roman"/>
              </a:rPr>
              <a:t> </a:t>
            </a:r>
            <a:r>
              <a:rPr lang="ru-RU" sz="2400" b="1">
                <a:latin typeface="Abyssinica SIL"/>
                <a:ea typeface="Abyssinica SIL"/>
                <a:cs typeface="Abyssinica SIL"/>
              </a:rPr>
              <a:t>Описание вашего решения  /продукта/технологии/…</a:t>
            </a:r>
            <a:endParaRPr>
              <a:latin typeface="Abyssinica SIL"/>
              <a:cs typeface="Abyssinica SIL"/>
            </a:endParaRPr>
          </a:p>
        </p:txBody>
      </p:sp>
      <p:sp>
        <p:nvSpPr>
          <p:cNvPr id="3" name="Прямоугольник 2"/>
          <p:cNvSpPr/>
          <p:nvPr/>
        </p:nvSpPr>
        <p:spPr bwMode="auto">
          <a:xfrm>
            <a:off x="606471" y="1558647"/>
            <a:ext cx="11062652" cy="313979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0" marR="0" indent="0">
              <a:defRPr/>
            </a:pPr>
            <a:r>
              <a:rPr sz="1800">
                <a:solidFill>
                  <a:srgbClr val="2C2C2C"/>
                </a:solidFill>
                <a:highlight>
                  <a:srgbClr val="FFFFFF"/>
                </a:highlight>
                <a:latin typeface="Abyssinica SIL"/>
                <a:ea typeface="Abyssinica SIL"/>
                <a:cs typeface="Abyssinica SIL"/>
              </a:rPr>
              <a:t>Полностью автоматическая поломоечная машина ВПУ-3, разработанная в России, представляет собой автономный робот п</a:t>
            </a:r>
            <a:r>
              <a:rPr sz="1800">
                <a:solidFill>
                  <a:srgbClr val="000000"/>
                </a:solidFill>
                <a:highlight>
                  <a:srgbClr val="FFFFFF"/>
                </a:highlight>
                <a:latin typeface="Abyssinica SIL"/>
                <a:ea typeface="Abyssinica SIL"/>
                <a:cs typeface="Abyssinica SIL"/>
              </a:rPr>
              <a:t>редназначенный для автоматизации процесса уборки на открытых и закрытых территориях, таких как парки, склады и скверы. Он эффективно собирает мусор, листья и другие загрязнения, уменьшая потребность в ручном труде и повышая качество уборки.</a:t>
            </a:r>
            <a:endParaRPr sz="1800">
              <a:latin typeface="Abyssinica SIL"/>
              <a:cs typeface="Abyssinica SIL"/>
            </a:endParaRPr>
          </a:p>
          <a:p>
            <a:pPr>
              <a:defRPr/>
            </a:pPr>
            <a:br>
              <a:rPr sz="2000">
                <a:solidFill>
                  <a:srgbClr val="000000"/>
                </a:solidFill>
                <a:highlight>
                  <a:srgbClr val="FFFFFF"/>
                </a:highlight>
                <a:latin typeface="Abyssinica SIL"/>
                <a:ea typeface="Abyssinica SIL"/>
                <a:cs typeface="Abyssinica SIL"/>
              </a:rPr>
            </a:br>
            <a:br>
              <a:rPr sz="1800">
                <a:solidFill>
                  <a:srgbClr val="2C2C2C"/>
                </a:solidFill>
                <a:highlight>
                  <a:srgbClr val="FFFFFF"/>
                </a:highlight>
                <a:latin typeface="Abyssinica SIL"/>
                <a:ea typeface="Abyssinica SIL"/>
                <a:cs typeface="Abyssinica SIL"/>
              </a:rPr>
            </a:br>
            <a:r>
              <a:rPr sz="1800">
                <a:solidFill>
                  <a:srgbClr val="2C2C2C"/>
                </a:solidFill>
                <a:highlight>
                  <a:srgbClr val="FFFFFF"/>
                </a:highlight>
                <a:latin typeface="Abyssinica SIL"/>
                <a:ea typeface="Abyssinica SIL"/>
                <a:cs typeface="Abyssinica SIL"/>
              </a:rPr>
              <a:t>Этот высокотехнологичный аппарат обладает впечатляющей производительностью — 2570 кв. м в час. Ширина его очистки составляет 510 мм, а объем бака достигает 55 литров. Кроме того, он способен работать непрерывно до 6-10 часов, что делает его идеальным выбором для тех, кто ценит качество и эффективность уборки.</a:t>
            </a:r>
            <a:endParaRPr sz="2600">
              <a:latin typeface="Abyssinica SIL"/>
              <a:cs typeface="Abyssinica SIL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2000" advClick="1"/>
    </mc:Choice>
    <mc:Fallback>
      <p:transition advClick="1"/>
    </mc:Fallback>
  </mc:AlternateContent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w="http://schemas.openxmlformats.org/wordprocessingml/2006/main" showMasterPhAnim="0" show="1">
  <p:cSld name="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pic>
        <p:nvPicPr>
          <p:cNvPr id="9" name="Shape 79"/>
          <p:cNvPicPr/>
          <p:nvPr/>
        </p:nvPicPr>
        <p:blipFill>
          <a:blip r:embed="rId2"/>
          <a:stretch/>
        </p:blipFill>
        <p:spPr bwMode="auto">
          <a:xfrm>
            <a:off x="0" y="0"/>
            <a:ext cx="12192000" cy="822960"/>
          </a:xfrm>
          <a:prstGeom prst="rect">
            <a:avLst/>
          </a:prstGeom>
          <a:gradFill>
            <a:gsLst>
              <a:gs pos="0">
                <a:schemeClr val="accent1">
                  <a:lumMod val="5000"/>
                  <a:lumOff val="95000"/>
                </a:schemeClr>
              </a:gs>
              <a:gs pos="74000">
                <a:schemeClr val="accent1">
                  <a:lumMod val="45000"/>
                  <a:lumOff val="55000"/>
                </a:schemeClr>
              </a:gs>
              <a:gs pos="83000">
                <a:schemeClr val="accent1">
                  <a:lumMod val="45000"/>
                  <a:lumOff val="55000"/>
                </a:schemeClr>
              </a:gs>
              <a:gs pos="100000">
                <a:schemeClr val="accent1">
                  <a:lumMod val="30000"/>
                  <a:lumOff val="70000"/>
                </a:schemeClr>
              </a:gs>
            </a:gsLst>
            <a:lin ang="5400000" scaled="1"/>
          </a:gradFill>
        </p:spPr>
      </p:pic>
      <p:pic>
        <p:nvPicPr>
          <p:cNvPr id="10" name="Рисунок 9"/>
          <p:cNvPicPr>
            <a:picLocks noChangeAspect="1"/>
          </p:cNvPicPr>
          <p:nvPr/>
        </p:nvPicPr>
        <p:blipFill>
          <a:blip r:embed="rId3"/>
          <a:stretch/>
        </p:blipFill>
        <p:spPr bwMode="auto">
          <a:xfrm>
            <a:off x="606473" y="32999"/>
            <a:ext cx="2374471" cy="756962"/>
          </a:xfrm>
          <a:prstGeom prst="rect">
            <a:avLst/>
          </a:prstGeom>
        </p:spPr>
      </p:pic>
      <p:sp>
        <p:nvSpPr>
          <p:cNvPr id="7" name="TextBox 6"/>
          <p:cNvSpPr txBox="1"/>
          <p:nvPr/>
        </p:nvSpPr>
        <p:spPr bwMode="auto">
          <a:xfrm>
            <a:off x="1157040" y="1024182"/>
            <a:ext cx="10240225" cy="82331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defRPr/>
            </a:pPr>
            <a:r>
              <a:rPr lang="ru-RU" sz="2400" b="1">
                <a:latin typeface="Abyssinica SIL"/>
                <a:ea typeface="Abyssinica SIL"/>
                <a:cs typeface="Abyssinica SIL"/>
              </a:rPr>
              <a:t>Основные технические параметры (характеристики) продукта</a:t>
            </a:r>
            <a:endParaRPr sz="2400" b="1">
              <a:latin typeface="Abyssinica SIL"/>
              <a:cs typeface="Abyssinica SIL"/>
            </a:endParaRPr>
          </a:p>
        </p:txBody>
      </p:sp>
      <p:sp>
        <p:nvSpPr>
          <p:cNvPr id="3" name="Прямоугольник 2"/>
          <p:cNvSpPr/>
          <p:nvPr/>
        </p:nvSpPr>
        <p:spPr bwMode="auto">
          <a:xfrm>
            <a:off x="1057397" y="1796786"/>
            <a:ext cx="8536691" cy="481619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defRPr/>
            </a:pPr>
            <a:endParaRPr/>
          </a:p>
          <a:p>
            <a:pPr>
              <a:defRPr/>
            </a:pPr>
            <a:r>
              <a:rPr>
                <a:latin typeface="Abyssinica SIL"/>
                <a:ea typeface="Abyssinica SIL"/>
                <a:cs typeface="Abyssinica SIL"/>
              </a:rPr>
              <a:t>1. К</a:t>
            </a:r>
            <a:r>
              <a:rPr sz="1400">
                <a:latin typeface="Abyssinica SIL"/>
                <a:ea typeface="Abyssinica SIL"/>
                <a:cs typeface="Abyssinica SIL"/>
              </a:rPr>
              <a:t>онструкция и дизайн:</a:t>
            </a:r>
            <a:endParaRPr sz="1400">
              <a:latin typeface="Abyssinica SIL"/>
              <a:cs typeface="Abyssinica SIL"/>
            </a:endParaRPr>
          </a:p>
          <a:p>
            <a:pPr>
              <a:defRPr/>
            </a:pPr>
            <a:endParaRPr sz="1400">
              <a:latin typeface="Abyssinica SIL"/>
              <a:cs typeface="Abyssinica SIL"/>
            </a:endParaRPr>
          </a:p>
          <a:p>
            <a:pPr>
              <a:defRPr/>
            </a:pPr>
            <a:r>
              <a:rPr sz="1400">
                <a:latin typeface="Abyssinica SIL"/>
                <a:ea typeface="Abyssinica SIL"/>
                <a:cs typeface="Abyssinica SIL"/>
              </a:rPr>
              <a:t>   • Компактные размеры</a:t>
            </a:r>
            <a:endParaRPr sz="1400">
              <a:latin typeface="Abyssinica SIL"/>
              <a:cs typeface="Abyssinica SIL"/>
            </a:endParaRPr>
          </a:p>
          <a:p>
            <a:pPr>
              <a:defRPr/>
            </a:pPr>
            <a:r>
              <a:rPr sz="1400">
                <a:latin typeface="Abyssinica SIL"/>
                <a:ea typeface="Abyssinica SIL"/>
                <a:cs typeface="Abyssinica SIL"/>
              </a:rPr>
              <a:t>   • Корпус, устойчивый к воздействию погодных условий </a:t>
            </a:r>
            <a:endParaRPr sz="1400">
              <a:latin typeface="Abyssinica SIL"/>
              <a:cs typeface="Abyssinica SIL"/>
            </a:endParaRPr>
          </a:p>
          <a:p>
            <a:pPr>
              <a:defRPr/>
            </a:pPr>
            <a:r>
              <a:rPr sz="1400">
                <a:latin typeface="Abyssinica SIL"/>
                <a:ea typeface="Abyssinica SIL"/>
                <a:cs typeface="Abyssinica SIL"/>
              </a:rPr>
              <a:t>   • Наличие колес для передвижения по различным поверхностям</a:t>
            </a:r>
            <a:endParaRPr sz="1400">
              <a:latin typeface="Abyssinica SIL"/>
              <a:cs typeface="Abyssinica SIL"/>
            </a:endParaRPr>
          </a:p>
          <a:p>
            <a:pPr>
              <a:defRPr/>
            </a:pPr>
            <a:endParaRPr sz="1400">
              <a:latin typeface="Abyssinica SIL"/>
              <a:cs typeface="Abyssinica SIL"/>
            </a:endParaRPr>
          </a:p>
          <a:p>
            <a:pPr>
              <a:defRPr/>
            </a:pPr>
            <a:r>
              <a:rPr sz="1400">
                <a:latin typeface="Abyssinica SIL"/>
                <a:ea typeface="Abyssinica SIL"/>
                <a:cs typeface="Abyssinica SIL"/>
              </a:rPr>
              <a:t>2. Технологии:</a:t>
            </a:r>
            <a:endParaRPr sz="1400">
              <a:latin typeface="Abyssinica SIL"/>
              <a:cs typeface="Abyssinica SIL"/>
            </a:endParaRPr>
          </a:p>
          <a:p>
            <a:pPr>
              <a:defRPr/>
            </a:pPr>
            <a:endParaRPr sz="1400">
              <a:latin typeface="Abyssinica SIL"/>
              <a:cs typeface="Abyssinica SIL"/>
            </a:endParaRPr>
          </a:p>
          <a:p>
            <a:pPr>
              <a:defRPr/>
            </a:pPr>
            <a:r>
              <a:rPr sz="1400">
                <a:latin typeface="Abyssinica SIL"/>
                <a:ea typeface="Abyssinica SIL"/>
                <a:cs typeface="Abyssinica SIL"/>
              </a:rPr>
              <a:t>   • Сенсоры и камеры</a:t>
            </a:r>
            <a:endParaRPr sz="1400">
              <a:latin typeface="Abyssinica SIL"/>
              <a:cs typeface="Abyssinica SIL"/>
            </a:endParaRPr>
          </a:p>
          <a:p>
            <a:pPr>
              <a:defRPr/>
            </a:pPr>
            <a:r>
              <a:rPr sz="1400">
                <a:latin typeface="Abyssinica SIL"/>
                <a:ea typeface="Abyssinica SIL"/>
                <a:cs typeface="Abyssinica SIL"/>
              </a:rPr>
              <a:t>   • Обнаружение грязи и мусора на расстоянии 150 метров.</a:t>
            </a:r>
            <a:endParaRPr sz="1400">
              <a:latin typeface="Abyssinica SIL"/>
              <a:cs typeface="Abyssinica SIL"/>
            </a:endParaRPr>
          </a:p>
          <a:p>
            <a:pPr>
              <a:defRPr/>
            </a:pPr>
            <a:r>
              <a:rPr sz="1400">
                <a:latin typeface="Abyssinica SIL"/>
                <a:ea typeface="Abyssinica SIL"/>
                <a:cs typeface="Abyssinica SIL"/>
              </a:rPr>
              <a:t>   • GPS и картография</a:t>
            </a:r>
            <a:endParaRPr sz="1400">
              <a:latin typeface="Abyssinica SIL"/>
              <a:cs typeface="Abyssinica SIL"/>
            </a:endParaRPr>
          </a:p>
          <a:p>
            <a:pPr>
              <a:defRPr/>
            </a:pPr>
            <a:r>
              <a:rPr sz="1400">
                <a:latin typeface="Abyssinica SIL"/>
                <a:ea typeface="Abyssinica SIL"/>
                <a:cs typeface="Abyssinica SIL"/>
              </a:rPr>
              <a:t>   • Автоматическая система сбора мусора</a:t>
            </a:r>
            <a:endParaRPr sz="1400">
              <a:latin typeface="Abyssinica SIL"/>
              <a:cs typeface="Abyssinica SIL"/>
            </a:endParaRPr>
          </a:p>
          <a:p>
            <a:pPr>
              <a:defRPr/>
            </a:pPr>
            <a:endParaRPr sz="1400">
              <a:latin typeface="Abyssinica SIL"/>
              <a:cs typeface="Abyssinica SIL"/>
            </a:endParaRPr>
          </a:p>
          <a:p>
            <a:pPr>
              <a:defRPr/>
            </a:pPr>
            <a:r>
              <a:rPr sz="1400">
                <a:latin typeface="Abyssinica SIL"/>
                <a:ea typeface="Abyssinica SIL"/>
                <a:cs typeface="Abyssinica SIL"/>
              </a:rPr>
              <a:t>3. Энергоснабжение:</a:t>
            </a:r>
            <a:endParaRPr sz="1400">
              <a:latin typeface="Abyssinica SIL"/>
              <a:cs typeface="Abyssinica SIL"/>
            </a:endParaRPr>
          </a:p>
          <a:p>
            <a:pPr>
              <a:defRPr/>
            </a:pPr>
            <a:endParaRPr sz="1400">
              <a:latin typeface="Abyssinica SIL"/>
              <a:cs typeface="Abyssinica SIL"/>
            </a:endParaRPr>
          </a:p>
          <a:p>
            <a:pPr>
              <a:defRPr/>
            </a:pPr>
            <a:r>
              <a:rPr sz="1400">
                <a:latin typeface="Abyssinica SIL"/>
                <a:ea typeface="Abyssinica SIL"/>
                <a:cs typeface="Abyssinica SIL"/>
              </a:rPr>
              <a:t>   • Электрические батареи с возможностью подзарядки на специальных станциях.</a:t>
            </a:r>
            <a:endParaRPr sz="1400">
              <a:latin typeface="Abyssinica SIL"/>
              <a:cs typeface="Abyssinica SIL"/>
            </a:endParaRPr>
          </a:p>
          <a:p>
            <a:pPr>
              <a:defRPr/>
            </a:pPr>
            <a:r>
              <a:rPr sz="1400">
                <a:latin typeface="Abyssinica SIL"/>
                <a:ea typeface="Abyssinica SIL"/>
                <a:cs typeface="Abyssinica SIL"/>
              </a:rPr>
              <a:t>   • Энергоэффективные системы, позволяющие работать длительное время без подзарядки.</a:t>
            </a:r>
            <a:endParaRPr sz="1400">
              <a:latin typeface="Abyssinica SIL"/>
              <a:cs typeface="Abyssinica SIL"/>
            </a:endParaRPr>
          </a:p>
          <a:p>
            <a:pPr>
              <a:defRPr/>
            </a:pPr>
            <a:endParaRPr>
              <a:latin typeface="Abyssinica SIL"/>
              <a:cs typeface="Abyssinica SIL"/>
            </a:endParaRPr>
          </a:p>
          <a:p>
            <a:pPr>
              <a:defRPr/>
            </a:pPr>
            <a:endParaRPr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2000" advClick="1"/>
    </mc:Choice>
    <mc:Fallback>
      <p:transition advClick="1"/>
    </mc:Fallback>
  </mc:AlternateContent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w="http://schemas.openxmlformats.org/wordprocessingml/2006/main" showMasterPhAnim="0" show="1">
  <p:cSld name="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pic>
        <p:nvPicPr>
          <p:cNvPr id="508861226" name="Shape 79"/>
          <p:cNvPicPr/>
          <p:nvPr/>
        </p:nvPicPr>
        <p:blipFill>
          <a:blip r:embed="rId2"/>
          <a:stretch/>
        </p:blipFill>
        <p:spPr bwMode="auto">
          <a:xfrm>
            <a:off x="0" y="0"/>
            <a:ext cx="12191999" cy="822960"/>
          </a:xfrm>
          <a:prstGeom prst="rect">
            <a:avLst/>
          </a:prstGeom>
          <a:gradFill>
            <a:gsLst>
              <a:gs pos="0">
                <a:schemeClr val="accent1">
                  <a:lumMod val="5000"/>
                  <a:lumOff val="95000"/>
                </a:schemeClr>
              </a:gs>
              <a:gs pos="74000">
                <a:schemeClr val="accent1">
                  <a:lumMod val="45000"/>
                  <a:lumOff val="55000"/>
                </a:schemeClr>
              </a:gs>
              <a:gs pos="83000">
                <a:schemeClr val="accent1">
                  <a:lumMod val="45000"/>
                  <a:lumOff val="55000"/>
                </a:schemeClr>
              </a:gs>
              <a:gs pos="100000">
                <a:schemeClr val="accent1">
                  <a:lumMod val="30000"/>
                  <a:lumOff val="70000"/>
                </a:schemeClr>
              </a:gs>
            </a:gsLst>
            <a:lin ang="5400000" scaled="1"/>
          </a:gradFill>
        </p:spPr>
      </p:pic>
      <p:pic>
        <p:nvPicPr>
          <p:cNvPr id="891013374" name="Рисунок 9"/>
          <p:cNvPicPr>
            <a:picLocks noChangeAspect="1"/>
          </p:cNvPicPr>
          <p:nvPr/>
        </p:nvPicPr>
        <p:blipFill>
          <a:blip r:embed="rId3"/>
          <a:stretch/>
        </p:blipFill>
        <p:spPr bwMode="auto">
          <a:xfrm>
            <a:off x="606472" y="32998"/>
            <a:ext cx="2374470" cy="756961"/>
          </a:xfrm>
          <a:prstGeom prst="rect">
            <a:avLst/>
          </a:prstGeom>
        </p:spPr>
      </p:pic>
      <p:sp>
        <p:nvSpPr>
          <p:cNvPr id="1515795435" name="TextBox 1515795434"/>
          <p:cNvSpPr txBox="1"/>
          <p:nvPr/>
        </p:nvSpPr>
        <p:spPr bwMode="auto">
          <a:xfrm>
            <a:off x="1696423" y="1409698"/>
            <a:ext cx="8669188" cy="3993239"/>
          </a:xfrm>
          <a:prstGeom prst="rect">
            <a:avLst/>
          </a:prstGeom>
          <a:noFill/>
        </p:spPr>
        <p:txBody>
          <a:bodyPr vertOverflow="overflow" horzOverflow="overflow" vert="horz" wrap="square" lIns="91440" tIns="45720" rIns="91440" bIns="45720" numCol="1" spcCol="0" rtlCol="0" fromWordArt="0" anchor="t" anchorCtr="0" forceAA="0" compatLnSpc="0">
            <a:spAutoFit/>
          </a:bodyPr>
          <a:lstStyle/>
          <a:p>
            <a:pPr marL="0" marR="0" indent="0">
              <a:spcBef>
                <a:spcPts val="0"/>
              </a:spcBef>
              <a:spcAft>
                <a:spcPts val="0"/>
              </a:spcAft>
              <a:defRPr/>
            </a:pPr>
            <a:r>
              <a:rPr sz="3600" b="1">
                <a:solidFill>
                  <a:srgbClr val="333333"/>
                </a:solidFill>
                <a:highlight>
                  <a:srgbClr val="FFFFFF"/>
                </a:highlight>
                <a:latin typeface="Abyssinica SIL"/>
                <a:ea typeface="Abyssinica SIL"/>
                <a:cs typeface="Abyssinica SIL"/>
              </a:rPr>
              <a:t>Технические характеристики</a:t>
            </a:r>
            <a:r>
              <a:rPr sz="3600">
                <a:latin typeface="Abyssinica SIL"/>
                <a:ea typeface="Abyssinica SIL"/>
                <a:cs typeface="Abyssinica SIL"/>
              </a:rPr>
              <a:t>: </a:t>
            </a:r>
            <a:endParaRPr sz="3600">
              <a:highlight>
                <a:srgbClr val="FFFFFF"/>
              </a:highlight>
              <a:latin typeface="Abyssinica SIL"/>
              <a:cs typeface="Abyssinica SIL"/>
            </a:endParaRPr>
          </a:p>
          <a:p>
            <a:pPr marR="0" algn="just">
              <a:spcBef>
                <a:spcPts val="0"/>
              </a:spcBef>
              <a:spcAft>
                <a:spcPts val="0"/>
              </a:spcAft>
              <a:defRPr/>
            </a:pPr>
            <a:r>
              <a:rPr sz="2000" b="1">
                <a:solidFill>
                  <a:srgbClr val="333333"/>
                </a:solidFill>
                <a:highlight>
                  <a:srgbClr val="FFFFFF"/>
                </a:highlight>
                <a:latin typeface="Abyssinica SIL"/>
                <a:ea typeface="Abyssinica SIL"/>
                <a:cs typeface="Abyssinica SIL"/>
              </a:rPr>
              <a:t>Технология Lidar:</a:t>
            </a:r>
            <a:r>
              <a:rPr sz="2000">
                <a:solidFill>
                  <a:srgbClr val="333333"/>
                </a:solidFill>
                <a:highlight>
                  <a:srgbClr val="FFFFFF"/>
                </a:highlight>
                <a:latin typeface="Abyssinica SIL"/>
                <a:ea typeface="Abyssinica SIL"/>
                <a:cs typeface="Abyssinica SIL"/>
              </a:rPr>
              <a:t> обнаружение грязи и мусора на расстоянии до 150 метров</a:t>
            </a:r>
            <a:endParaRPr sz="2000">
              <a:highlight>
                <a:srgbClr val="FFFFFF"/>
              </a:highlight>
              <a:latin typeface="Abyssinica SIL"/>
              <a:cs typeface="Abyssinica SIL"/>
            </a:endParaRPr>
          </a:p>
          <a:p>
            <a:pPr marR="0" algn="just">
              <a:spcBef>
                <a:spcPts val="0"/>
              </a:spcBef>
              <a:spcAft>
                <a:spcPts val="0"/>
              </a:spcAft>
              <a:defRPr/>
            </a:pPr>
            <a:r>
              <a:rPr sz="2000" b="1">
                <a:solidFill>
                  <a:srgbClr val="333333"/>
                </a:solidFill>
                <a:highlight>
                  <a:srgbClr val="FFFFFF"/>
                </a:highlight>
                <a:latin typeface="Abyssinica SIL"/>
                <a:ea typeface="Abyssinica SIL"/>
                <a:cs typeface="Abyssinica SIL"/>
              </a:rPr>
              <a:t>Чип Xavier AI:</a:t>
            </a:r>
            <a:r>
              <a:rPr sz="2000">
                <a:solidFill>
                  <a:srgbClr val="333333"/>
                </a:solidFill>
                <a:highlight>
                  <a:srgbClr val="FFFFFF"/>
                </a:highlight>
                <a:latin typeface="Abyssinica SIL"/>
                <a:ea typeface="Abyssinica SIL"/>
                <a:cs typeface="Abyssinica SIL"/>
              </a:rPr>
              <a:t> интеллектуальное управление и быстрая реакция на загрязнения</a:t>
            </a:r>
            <a:endParaRPr sz="2000">
              <a:highlight>
                <a:srgbClr val="FFFFFF"/>
              </a:highlight>
              <a:latin typeface="Abyssinica SIL"/>
              <a:cs typeface="Abyssinica SIL"/>
            </a:endParaRPr>
          </a:p>
          <a:p>
            <a:pPr marR="0" algn="just">
              <a:spcBef>
                <a:spcPts val="0"/>
              </a:spcBef>
              <a:spcAft>
                <a:spcPts val="0"/>
              </a:spcAft>
              <a:defRPr/>
            </a:pPr>
            <a:r>
              <a:rPr sz="2000" b="1">
                <a:solidFill>
                  <a:srgbClr val="333333"/>
                </a:solidFill>
                <a:highlight>
                  <a:srgbClr val="FFFFFF"/>
                </a:highlight>
                <a:latin typeface="Abyssinica SIL"/>
                <a:ea typeface="Abyssinica SIL"/>
                <a:cs typeface="Abyssinica SIL"/>
              </a:rPr>
              <a:t>Простота программирования:</a:t>
            </a:r>
            <a:r>
              <a:rPr sz="2000">
                <a:solidFill>
                  <a:srgbClr val="333333"/>
                </a:solidFill>
                <a:highlight>
                  <a:srgbClr val="FFFFFF"/>
                </a:highlight>
                <a:latin typeface="Abyssinica SIL"/>
                <a:ea typeface="Abyssinica SIL"/>
                <a:cs typeface="Abyssinica SIL"/>
              </a:rPr>
              <a:t> минимальное участие пользователя в работе робота</a:t>
            </a:r>
            <a:endParaRPr sz="2000">
              <a:highlight>
                <a:srgbClr val="FFFFFF"/>
              </a:highlight>
              <a:latin typeface="Abyssinica SIL"/>
              <a:cs typeface="Abyssinica SIL"/>
            </a:endParaRPr>
          </a:p>
          <a:p>
            <a:pPr marR="0" algn="just">
              <a:spcBef>
                <a:spcPts val="0"/>
              </a:spcBef>
              <a:spcAft>
                <a:spcPts val="0"/>
              </a:spcAft>
              <a:defRPr/>
            </a:pPr>
            <a:r>
              <a:rPr sz="2000" b="1">
                <a:solidFill>
                  <a:srgbClr val="333333"/>
                </a:solidFill>
                <a:highlight>
                  <a:srgbClr val="FFFFFF"/>
                </a:highlight>
                <a:latin typeface="Abyssinica SIL"/>
                <a:ea typeface="Abyssinica SIL"/>
                <a:cs typeface="Abyssinica SIL"/>
              </a:rPr>
              <a:t>Легкость замены деталей:</a:t>
            </a:r>
            <a:r>
              <a:rPr sz="2000">
                <a:solidFill>
                  <a:srgbClr val="333333"/>
                </a:solidFill>
                <a:highlight>
                  <a:srgbClr val="FFFFFF"/>
                </a:highlight>
                <a:latin typeface="Abyssinica SIL"/>
                <a:ea typeface="Abyssinica SIL"/>
                <a:cs typeface="Abyssinica SIL"/>
              </a:rPr>
              <a:t> быстрая и удобная замена компонентов</a:t>
            </a:r>
            <a:endParaRPr sz="2000">
              <a:highlight>
                <a:srgbClr val="FFFFFF"/>
              </a:highlight>
              <a:latin typeface="Abyssinica SIL"/>
              <a:cs typeface="Abyssinica SIL"/>
            </a:endParaRPr>
          </a:p>
          <a:p>
            <a:pPr marR="0" algn="just">
              <a:spcBef>
                <a:spcPts val="0"/>
              </a:spcBef>
              <a:spcAft>
                <a:spcPts val="0"/>
              </a:spcAft>
              <a:defRPr/>
            </a:pPr>
            <a:r>
              <a:rPr sz="2000" b="1">
                <a:solidFill>
                  <a:srgbClr val="333333"/>
                </a:solidFill>
                <a:highlight>
                  <a:srgbClr val="FFFFFF"/>
                </a:highlight>
                <a:latin typeface="Abyssinica SIL"/>
                <a:ea typeface="Abyssinica SIL"/>
                <a:cs typeface="Abyssinica SIL"/>
              </a:rPr>
              <a:t>Эффективность:</a:t>
            </a:r>
            <a:r>
              <a:rPr sz="2000">
                <a:solidFill>
                  <a:srgbClr val="333333"/>
                </a:solidFill>
                <a:highlight>
                  <a:srgbClr val="FFFFFF"/>
                </a:highlight>
                <a:latin typeface="Abyssinica SIL"/>
                <a:ea typeface="Abyssinica SIL"/>
                <a:cs typeface="Abyssinica SIL"/>
              </a:rPr>
              <a:t> очистка до 2 570 м² в час при ширине 51 см</a:t>
            </a:r>
            <a:endParaRPr sz="2000">
              <a:highlight>
                <a:srgbClr val="FFFFFF"/>
              </a:highlight>
              <a:latin typeface="Abyssinica SIL"/>
              <a:cs typeface="Abyssinica SIL"/>
            </a:endParaRPr>
          </a:p>
          <a:p>
            <a:pPr marR="0" algn="just">
              <a:spcBef>
                <a:spcPts val="0"/>
              </a:spcBef>
              <a:spcAft>
                <a:spcPts val="0"/>
              </a:spcAft>
              <a:defRPr/>
            </a:pPr>
            <a:r>
              <a:rPr sz="2000" b="1">
                <a:solidFill>
                  <a:srgbClr val="333333"/>
                </a:solidFill>
                <a:highlight>
                  <a:srgbClr val="FFFFFF"/>
                </a:highlight>
                <a:latin typeface="Abyssinica SIL"/>
                <a:ea typeface="Abyssinica SIL"/>
                <a:cs typeface="Abyssinica SIL"/>
              </a:rPr>
              <a:t>Бак для воды:</a:t>
            </a:r>
            <a:r>
              <a:rPr sz="2000">
                <a:solidFill>
                  <a:srgbClr val="333333"/>
                </a:solidFill>
                <a:highlight>
                  <a:srgbClr val="FFFFFF"/>
                </a:highlight>
                <a:latin typeface="Abyssinica SIL"/>
                <a:ea typeface="Abyssinica SIL"/>
                <a:cs typeface="Abyssinica SIL"/>
              </a:rPr>
              <a:t> объем 55 литров для продолжительной уборки</a:t>
            </a:r>
            <a:endParaRPr sz="2000">
              <a:highlight>
                <a:srgbClr val="FFFFFF"/>
              </a:highlight>
              <a:latin typeface="Abyssinica SIL"/>
              <a:cs typeface="Abyssinica SIL"/>
            </a:endParaRPr>
          </a:p>
          <a:p>
            <a:pPr>
              <a:defRPr/>
            </a:pPr>
            <a:r>
              <a:rPr sz="2000" b="1">
                <a:solidFill>
                  <a:srgbClr val="333333"/>
                </a:solidFill>
                <a:highlight>
                  <a:srgbClr val="FFFFFF"/>
                </a:highlight>
                <a:latin typeface="Abyssinica SIL"/>
                <a:ea typeface="Abyssinica SIL"/>
                <a:cs typeface="Abyssinica SIL"/>
              </a:rPr>
              <a:t>Максимальная продолжительность работы:</a:t>
            </a:r>
            <a:r>
              <a:rPr sz="2000">
                <a:solidFill>
                  <a:srgbClr val="333333"/>
                </a:solidFill>
                <a:highlight>
                  <a:srgbClr val="FFFFFF"/>
                </a:highlight>
                <a:latin typeface="Abyssinica SIL"/>
                <a:ea typeface="Abyssinica SIL"/>
                <a:cs typeface="Abyssinica SIL"/>
              </a:rPr>
              <a:t> до 10 часов</a:t>
            </a:r>
            <a:endParaRPr sz="3600">
              <a:latin typeface="Abyssinica SIL"/>
              <a:cs typeface="Abyssinica SIL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2000" advClick="1"/>
    </mc:Choice>
    <mc:Fallback>
      <p:transition advClick="1"/>
    </mc:Fallback>
  </mc:AlternateContent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w="http://schemas.openxmlformats.org/wordprocessingml/2006/main" showMasterPhAnim="0" show="1">
  <p:cSld name="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pic>
        <p:nvPicPr>
          <p:cNvPr id="9" name="Shape 79"/>
          <p:cNvPicPr/>
          <p:nvPr/>
        </p:nvPicPr>
        <p:blipFill>
          <a:blip r:embed="rId2"/>
          <a:stretch/>
        </p:blipFill>
        <p:spPr bwMode="auto">
          <a:xfrm>
            <a:off x="0" y="0"/>
            <a:ext cx="12192000" cy="822960"/>
          </a:xfrm>
          <a:prstGeom prst="rect">
            <a:avLst/>
          </a:prstGeom>
          <a:gradFill>
            <a:gsLst>
              <a:gs pos="0">
                <a:schemeClr val="accent1">
                  <a:lumMod val="5000"/>
                  <a:lumOff val="95000"/>
                </a:schemeClr>
              </a:gs>
              <a:gs pos="74000">
                <a:schemeClr val="accent1">
                  <a:lumMod val="45000"/>
                  <a:lumOff val="55000"/>
                </a:schemeClr>
              </a:gs>
              <a:gs pos="83000">
                <a:schemeClr val="accent1">
                  <a:lumMod val="45000"/>
                  <a:lumOff val="55000"/>
                </a:schemeClr>
              </a:gs>
              <a:gs pos="100000">
                <a:schemeClr val="accent1">
                  <a:lumMod val="30000"/>
                  <a:lumOff val="70000"/>
                </a:schemeClr>
              </a:gs>
            </a:gsLst>
            <a:lin ang="5400000" scaled="1"/>
          </a:gradFill>
        </p:spPr>
      </p:pic>
      <p:pic>
        <p:nvPicPr>
          <p:cNvPr id="10" name="Рисунок 9"/>
          <p:cNvPicPr>
            <a:picLocks noChangeAspect="1"/>
          </p:cNvPicPr>
          <p:nvPr/>
        </p:nvPicPr>
        <p:blipFill>
          <a:blip r:embed="rId3"/>
          <a:stretch/>
        </p:blipFill>
        <p:spPr bwMode="auto">
          <a:xfrm>
            <a:off x="606473" y="32999"/>
            <a:ext cx="2374471" cy="756962"/>
          </a:xfrm>
          <a:prstGeom prst="rect">
            <a:avLst/>
          </a:prstGeom>
        </p:spPr>
      </p:pic>
      <p:sp>
        <p:nvSpPr>
          <p:cNvPr id="7" name="TextBox 6"/>
          <p:cNvSpPr txBox="1"/>
          <p:nvPr/>
        </p:nvSpPr>
        <p:spPr bwMode="auto">
          <a:xfrm>
            <a:off x="4000161" y="1172253"/>
            <a:ext cx="4191678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defRPr/>
            </a:pPr>
            <a:r>
              <a:rPr lang="ru-RU" sz="2400" b="1">
                <a:latin typeface="Times New Roman"/>
                <a:ea typeface="Times New Roman"/>
              </a:rPr>
              <a:t>КОНКУРЕНТЫ/АНАЛОГИ</a:t>
            </a:r>
            <a:endParaRPr/>
          </a:p>
        </p:txBody>
      </p:sp>
      <p:graphicFrame>
        <p:nvGraphicFramePr>
          <p:cNvPr id="6" name="Таблица 5"/>
          <p:cNvGraphicFramePr>
            <a:graphicFrameLocks xmlns:a="http://schemas.openxmlformats.org/drawingml/2006/main" noGrp="1"/>
          </p:cNvGraphicFramePr>
          <p:nvPr/>
        </p:nvGraphicFramePr>
        <p:xfrm>
          <a:off x="307999" y="1275360"/>
          <a:ext cx="11373796" cy="5154454"/>
        </p:xfrm>
        <a:graphic>
          <a:graphicData uri="http://schemas.openxmlformats.org/drawingml/2006/table">
            <a:tbl>
              <a:tblPr firstRow="1" firstCol="0" lastRow="0" lastCol="0" bandRow="1" bandCol="0">
                <a:tableStyleId>{18603FDC-E32A-4AB5-989C-0864C3EAD2B8}</a:tableStyleId>
              </a:tblPr>
              <a:tblGrid>
                <a:gridCol w="1787655"/>
                <a:gridCol w="2132097"/>
                <a:gridCol w="2351851"/>
                <a:gridCol w="3222906"/>
                <a:gridCol w="1879287"/>
              </a:tblGrid>
              <a:tr h="683821">
                <a:tc>
                  <a:txBody>
                    <a:bodyPr/>
                    <a:p>
                      <a:pPr>
                        <a:defRPr/>
                      </a:pPr>
                      <a:r>
                        <a:rPr lang="ru-RU" sz="1200">
                          <a:solidFill>
                            <a:schemeClr val="bg1"/>
                          </a:solidFill>
                          <a:latin typeface="Abyssinica SIL"/>
                          <a:ea typeface="Abyssinica SIL"/>
                          <a:cs typeface="Abyssinica SIL"/>
                        </a:rPr>
                        <a:t>Название конкурентов/ аналогов</a:t>
                      </a:r>
                      <a:endParaRPr sz="1200">
                        <a:solidFill>
                          <a:schemeClr val="bg1"/>
                        </a:solidFill>
                        <a:latin typeface="Abyssinica SIL"/>
                        <a:cs typeface="Abyssinica SIL"/>
                      </a:endParaRPr>
                    </a:p>
                  </a:txBody>
                  <a:tcPr/>
                </a:tc>
                <a:tc>
                  <a:txBody>
                    <a:bodyPr/>
                    <a:p>
                      <a:pPr>
                        <a:defRPr/>
                      </a:pPr>
                      <a:r>
                        <a:rPr lang="ru-RU" sz="1200">
                          <a:solidFill>
                            <a:schemeClr val="bg1"/>
                          </a:solidFill>
                          <a:latin typeface="Abyssinica SIL"/>
                          <a:ea typeface="Abyssinica SIL"/>
                          <a:cs typeface="Abyssinica SIL"/>
                        </a:rPr>
                        <a:t>Описание аналога (характеристики)</a:t>
                      </a:r>
                      <a:endParaRPr sz="1200">
                        <a:solidFill>
                          <a:schemeClr val="bg1"/>
                        </a:solidFill>
                        <a:latin typeface="Abyssinica SIL"/>
                        <a:cs typeface="Abyssinica SIL"/>
                      </a:endParaRPr>
                    </a:p>
                  </a:txBody>
                  <a:tcPr/>
                </a:tc>
                <a:tc>
                  <a:txBody>
                    <a:bodyPr/>
                    <a:p>
                      <a:pPr>
                        <a:defRPr/>
                      </a:pPr>
                      <a:r>
                        <a:rPr lang="ru-RU" sz="1200">
                          <a:solidFill>
                            <a:schemeClr val="bg1"/>
                          </a:solidFill>
                          <a:latin typeface="Abyssinica SIL"/>
                          <a:ea typeface="Abyssinica SIL"/>
                          <a:cs typeface="Abyssinica SIL"/>
                        </a:rPr>
                        <a:t>Преимущества</a:t>
                      </a:r>
                      <a:endParaRPr sz="1200">
                        <a:solidFill>
                          <a:schemeClr val="bg1"/>
                        </a:solidFill>
                        <a:latin typeface="Abyssinica SIL"/>
                        <a:cs typeface="Abyssinica SIL"/>
                      </a:endParaRPr>
                    </a:p>
                  </a:txBody>
                  <a:tcPr/>
                </a:tc>
                <a:tc>
                  <a:txBody>
                    <a:bodyPr/>
                    <a:p>
                      <a:pPr marL="0" marR="0" indent="0" algn="l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200">
                          <a:solidFill>
                            <a:schemeClr val="bg1"/>
                          </a:solidFill>
                          <a:latin typeface="Abyssinica SIL"/>
                          <a:ea typeface="Abyssinica SIL"/>
                          <a:cs typeface="Abyssinica SIL"/>
                        </a:rPr>
                        <a:t>Недостатки</a:t>
                      </a:r>
                      <a:endParaRPr sz="1200">
                        <a:solidFill>
                          <a:schemeClr val="bg1"/>
                        </a:solidFill>
                        <a:latin typeface="Abyssinica SIL"/>
                        <a:cs typeface="Abyssinica SIL"/>
                      </a:endParaRPr>
                    </a:p>
                  </a:txBody>
                  <a:tcPr/>
                </a:tc>
                <a:tc>
                  <a:txBody>
                    <a:bodyPr/>
                    <a:p>
                      <a:pPr>
                        <a:defRPr/>
                      </a:pPr>
                      <a:r>
                        <a:rPr lang="ru-RU" sz="1200">
                          <a:solidFill>
                            <a:schemeClr val="bg1"/>
                          </a:solidFill>
                          <a:latin typeface="Abyssinica SIL"/>
                          <a:ea typeface="Abyssinica SIL"/>
                          <a:cs typeface="Abyssinica SIL"/>
                        </a:rPr>
                        <a:t>Что можно позаимствовать?</a:t>
                      </a:r>
                      <a:endParaRPr sz="1200">
                        <a:solidFill>
                          <a:schemeClr val="bg1"/>
                        </a:solidFill>
                        <a:latin typeface="Abyssinica SIL"/>
                        <a:cs typeface="Abyssinica SIL"/>
                      </a:endParaRPr>
                    </a:p>
                  </a:txBody>
                  <a:tcPr/>
                </a:tc>
              </a:tr>
              <a:tr h="1390527">
                <a:tc>
                  <a:txBody>
                    <a:bodyPr/>
                    <a:p>
                      <a:pPr>
                        <a:defRPr/>
                      </a:pPr>
                      <a:r>
                        <a:rPr sz="1200" b="1">
                          <a:solidFill>
                            <a:schemeClr val="bg1"/>
                          </a:solidFill>
                          <a:latin typeface="Abyssinica SIL"/>
                          <a:ea typeface="Abyssinica SIL"/>
                          <a:cs typeface="Abyssinica SIL"/>
                        </a:rPr>
                        <a:t>StreetSweeper </a:t>
                      </a:r>
                      <a:endParaRPr sz="1200" b="1">
                        <a:solidFill>
                          <a:schemeClr val="bg1"/>
                        </a:solidFill>
                        <a:latin typeface="Abyssinica SIL"/>
                        <a:cs typeface="Abyssinica SIL"/>
                      </a:endParaRPr>
                    </a:p>
                    <a:p>
                      <a:pPr>
                        <a:defRPr/>
                      </a:pPr>
                      <a:r>
                        <a:rPr sz="1200" b="1">
                          <a:solidFill>
                            <a:schemeClr val="bg1"/>
                          </a:solidFill>
                          <a:latin typeface="Abyssinica SIL"/>
                          <a:ea typeface="Abyssinica SIL"/>
                          <a:cs typeface="Abyssinica SIL"/>
                        </a:rPr>
                        <a:t>Pro</a:t>
                      </a:r>
                      <a:endParaRPr sz="1200" b="1">
                        <a:solidFill>
                          <a:schemeClr val="bg1"/>
                        </a:solidFill>
                        <a:latin typeface="Abyssinica SIL"/>
                        <a:cs typeface="Abyssinica SIL"/>
                      </a:endParaRPr>
                    </a:p>
                  </a:txBody>
                  <a:tcPr/>
                </a:tc>
                <a:tc>
                  <a:txBody>
                    <a:bodyPr/>
                    <a:p>
                      <a:pPr>
                        <a:defRPr/>
                      </a:pPr>
                      <a:r>
                        <a:rPr sz="1200">
                          <a:solidFill>
                            <a:schemeClr val="bg1"/>
                          </a:solidFill>
                          <a:latin typeface="Abyssinica SIL"/>
                          <a:ea typeface="Abyssinica SIL"/>
                          <a:cs typeface="Abyssinica SIL"/>
                        </a:rPr>
                        <a:t>Компания предлагает традиционные и полуавтоматизированные уборочные машины, которые требуют присутствия оператора.</a:t>
                      </a:r>
                      <a:endParaRPr sz="1200">
                        <a:solidFill>
                          <a:schemeClr val="bg1"/>
                        </a:solidFill>
                        <a:latin typeface="Abyssinica SIL"/>
                        <a:cs typeface="Abyssinica SIL"/>
                      </a:endParaRPr>
                    </a:p>
                  </a:txBody>
                  <a:tcPr/>
                </a:tc>
                <a:tc>
                  <a:txBody>
                    <a:bodyPr/>
                    <a:p>
                      <a:pPr>
                        <a:defRPr/>
                      </a:pPr>
                      <a:r>
                        <a:rPr lang="ru-RU" sz="1200">
                          <a:solidFill>
                            <a:schemeClr val="bg1"/>
                          </a:solidFill>
                          <a:latin typeface="Abyssinica SIL"/>
                          <a:ea typeface="Abyssinica SIL"/>
                          <a:cs typeface="Abyssinica SIL"/>
                        </a:rPr>
                        <a:t>Предлагают  разнообразные модели,которые могут быть адаптированы под разные нужды городов</a:t>
                      </a:r>
                      <a:endParaRPr sz="1200">
                        <a:solidFill>
                          <a:schemeClr val="bg1"/>
                        </a:solidFill>
                        <a:latin typeface="Abyssinica SIL"/>
                        <a:cs typeface="Abyssinica SIL"/>
                      </a:endParaRPr>
                    </a:p>
                  </a:txBody>
                  <a:tcPr/>
                </a:tc>
                <a:tc>
                  <a:txBody>
                    <a:bodyPr/>
                    <a:p>
                      <a:pPr>
                        <a:defRPr/>
                      </a:pPr>
                      <a:r>
                        <a:rPr sz="1200">
                          <a:solidFill>
                            <a:schemeClr val="bg1"/>
                          </a:solidFill>
                          <a:latin typeface="Abyssinica SIL"/>
                          <a:ea typeface="Abyssinica SIL"/>
                          <a:cs typeface="Abyssinica SIL"/>
                        </a:rPr>
                        <a:t>Высокие эксплуатационные расходы, необходимость в обучении операторов, ограниченная эффективность в сложных условиях.</a:t>
                      </a:r>
                      <a:endParaRPr sz="1200">
                        <a:solidFill>
                          <a:schemeClr val="bg1"/>
                        </a:solidFill>
                        <a:latin typeface="Abyssinica SIL"/>
                        <a:cs typeface="Abyssinica SIL"/>
                      </a:endParaRPr>
                    </a:p>
                  </a:txBody>
                  <a:tcPr/>
                </a:tc>
                <a:tc>
                  <a:txBody>
                    <a:bodyPr/>
                    <a:p>
                      <a:pPr>
                        <a:defRPr/>
                      </a:pPr>
                      <a:r>
                        <a:rPr lang="ru-RU" sz="1200">
                          <a:solidFill>
                            <a:schemeClr val="bg1"/>
                          </a:solidFill>
                          <a:latin typeface="Abyssinica SIL"/>
                          <a:ea typeface="Abyssinica SIL"/>
                          <a:cs typeface="Abyssinica SIL"/>
                        </a:rPr>
                        <a:t>Технологии и инновации</a:t>
                      </a:r>
                      <a:endParaRPr sz="1200">
                        <a:solidFill>
                          <a:schemeClr val="bg1"/>
                        </a:solidFill>
                        <a:latin typeface="Abyssinica SIL"/>
                        <a:cs typeface="Abyssinica SIL"/>
                      </a:endParaRPr>
                    </a:p>
                  </a:txBody>
                  <a:tcPr/>
                </a:tc>
              </a:tr>
              <a:tr h="1196692">
                <a:tc>
                  <a:txBody>
                    <a:bodyPr/>
                    <a:p>
                      <a:pPr>
                        <a:defRPr/>
                      </a:pPr>
                      <a:r>
                        <a:rPr sz="1200" b="1">
                          <a:solidFill>
                            <a:schemeClr val="bg1"/>
                          </a:solidFill>
                          <a:latin typeface="Abyssinica SIL"/>
                          <a:ea typeface="Abyssinica SIL"/>
                          <a:cs typeface="Abyssinica SIL"/>
                        </a:rPr>
                        <a:t>EcoClean Robotics</a:t>
                      </a:r>
                      <a:endParaRPr sz="1200">
                        <a:solidFill>
                          <a:schemeClr val="bg1"/>
                        </a:solidFill>
                        <a:latin typeface="Abyssinica SIL"/>
                        <a:cs typeface="Abyssinica SIL"/>
                      </a:endParaRPr>
                    </a:p>
                  </a:txBody>
                  <a:tcPr/>
                </a:tc>
                <a:tc>
                  <a:txBody>
                    <a:bodyPr/>
                    <a:p>
                      <a:pPr>
                        <a:defRPr/>
                      </a:pPr>
                      <a:r>
                        <a:rPr sz="1200">
                          <a:solidFill>
                            <a:schemeClr val="bg1"/>
                          </a:solidFill>
                          <a:latin typeface="Abyssinica SIL"/>
                          <a:ea typeface="Abyssinica SIL"/>
                          <a:cs typeface="Abyssinica SIL"/>
                        </a:rPr>
                        <a:t>Производит роботов для уборки, использующие экологически чистые технологии</a:t>
                      </a:r>
                      <a:endParaRPr sz="1200">
                        <a:solidFill>
                          <a:schemeClr val="bg1"/>
                        </a:solidFill>
                        <a:latin typeface="Abyssinica SIL"/>
                        <a:cs typeface="Abyssinica SIL"/>
                      </a:endParaRPr>
                    </a:p>
                  </a:txBody>
                  <a:tcPr/>
                </a:tc>
                <a:tc>
                  <a:txBody>
                    <a:bodyPr/>
                    <a:p>
                      <a:pPr>
                        <a:defRPr/>
                      </a:pPr>
                      <a:r>
                        <a:rPr lang="ru-RU" sz="1200">
                          <a:solidFill>
                            <a:schemeClr val="bg1"/>
                          </a:solidFill>
                          <a:latin typeface="Abyssinica SIL"/>
                          <a:ea typeface="Abyssinica SIL"/>
                          <a:cs typeface="Abyssinica SIL"/>
                        </a:rPr>
                        <a:t>Использование экологически чистых технологий</a:t>
                      </a:r>
                      <a:endParaRPr sz="1200">
                        <a:solidFill>
                          <a:schemeClr val="bg1"/>
                        </a:solidFill>
                        <a:latin typeface="Abyssinica SIL"/>
                        <a:cs typeface="Abyssinica SIL"/>
                      </a:endParaRPr>
                    </a:p>
                  </a:txBody>
                  <a:tcPr/>
                </a:tc>
                <a:tc>
                  <a:txBody>
                    <a:bodyPr/>
                    <a:p>
                      <a:pPr>
                        <a:defRPr/>
                      </a:pPr>
                      <a:r>
                        <a:rPr sz="1200">
                          <a:solidFill>
                            <a:schemeClr val="bg1"/>
                          </a:solidFill>
                          <a:latin typeface="Abyssinica SIL"/>
                          <a:ea typeface="Abyssinica SIL"/>
                          <a:cs typeface="Abyssinica SIL"/>
                        </a:rPr>
                        <a:t>Ограниченная автономность, высокая стоимость обслуживания, что делает их менее доступными для небольших городов</a:t>
                      </a:r>
                      <a:endParaRPr sz="1200">
                        <a:solidFill>
                          <a:schemeClr val="bg1"/>
                        </a:solidFill>
                        <a:latin typeface="Abyssinica SIL"/>
                        <a:cs typeface="Abyssinica SIL"/>
                      </a:endParaRPr>
                    </a:p>
                  </a:txBody>
                  <a:tcPr/>
                </a:tc>
                <a:tc>
                  <a:txBody>
                    <a:bodyPr/>
                    <a:p>
                      <a:pPr>
                        <a:defRPr/>
                      </a:pPr>
                      <a:r>
                        <a:rPr lang="ru-RU" sz="1200">
                          <a:solidFill>
                            <a:schemeClr val="bg1"/>
                          </a:solidFill>
                          <a:latin typeface="Abyssinica SIL"/>
                          <a:ea typeface="Abyssinica SIL"/>
                          <a:cs typeface="Abyssinica SIL"/>
                        </a:rPr>
                        <a:t>Эколгические решения </a:t>
                      </a:r>
                      <a:endParaRPr sz="1200">
                        <a:solidFill>
                          <a:schemeClr val="bg1"/>
                        </a:solidFill>
                        <a:latin typeface="Abyssinica SIL"/>
                        <a:cs typeface="Abyssinica SIL"/>
                      </a:endParaRPr>
                    </a:p>
                  </a:txBody>
                  <a:tcPr/>
                </a:tc>
              </a:tr>
              <a:tr h="877574">
                <a:tc>
                  <a:txBody>
                    <a:bodyPr/>
                    <a:p>
                      <a:pPr>
                        <a:defRPr/>
                      </a:pPr>
                      <a:r>
                        <a:rPr sz="1200" b="1">
                          <a:solidFill>
                            <a:schemeClr val="bg1"/>
                          </a:solidFill>
                          <a:latin typeface="Abyssinica SIL"/>
                          <a:ea typeface="Abyssinica SIL"/>
                          <a:cs typeface="Abyssinica SIL"/>
                        </a:rPr>
                        <a:t>Urban Sweepers Inc</a:t>
                      </a:r>
                      <a:endParaRPr sz="1200">
                        <a:solidFill>
                          <a:schemeClr val="bg1"/>
                        </a:solidFill>
                        <a:latin typeface="Abyssinica SIL"/>
                        <a:cs typeface="Abyssinica SIL"/>
                      </a:endParaRPr>
                    </a:p>
                  </a:txBody>
                  <a:tcPr/>
                </a:tc>
                <a:tc>
                  <a:txBody>
                    <a:bodyPr/>
                    <a:p>
                      <a:pPr>
                        <a:defRPr/>
                      </a:pPr>
                      <a:r>
                        <a:rPr sz="1200">
                          <a:solidFill>
                            <a:schemeClr val="bg1"/>
                          </a:solidFill>
                          <a:latin typeface="Abyssinica SIL"/>
                          <a:ea typeface="Abyssinica SIL"/>
                          <a:cs typeface="Abyssinica SIL"/>
                        </a:rPr>
                        <a:t> Предлагает широкий ассортимент уборочной техники, включая электрические модели.</a:t>
                      </a:r>
                      <a:endParaRPr sz="1200">
                        <a:solidFill>
                          <a:schemeClr val="bg1"/>
                        </a:solidFill>
                        <a:latin typeface="Abyssinica SIL"/>
                        <a:cs typeface="Abyssinica SIL"/>
                      </a:endParaRPr>
                    </a:p>
                  </a:txBody>
                  <a:tcPr/>
                </a:tc>
                <a:tc>
                  <a:txBody>
                    <a:bodyPr/>
                    <a:p>
                      <a:pPr>
                        <a:defRPr/>
                      </a:pPr>
                      <a:r>
                        <a:rPr lang="ru-RU" sz="1200">
                          <a:solidFill>
                            <a:schemeClr val="bg1"/>
                          </a:solidFill>
                          <a:latin typeface="Abyssinica SIL"/>
                          <a:ea typeface="Abyssinica SIL"/>
                          <a:cs typeface="Abyssinica SIL"/>
                        </a:rPr>
                        <a:t>Снижение уровня шума из-за электрически моделей</a:t>
                      </a:r>
                      <a:endParaRPr sz="1200">
                        <a:solidFill>
                          <a:schemeClr val="bg1"/>
                        </a:solidFill>
                        <a:latin typeface="Abyssinica SIL"/>
                        <a:cs typeface="Abyssinica SIL"/>
                      </a:endParaRPr>
                    </a:p>
                  </a:txBody>
                  <a:tcPr/>
                </a:tc>
                <a:tc>
                  <a:txBody>
                    <a:bodyPr/>
                    <a:p>
                      <a:pPr>
                        <a:defRPr/>
                      </a:pPr>
                      <a:r>
                        <a:rPr sz="1200">
                          <a:solidFill>
                            <a:schemeClr val="bg1"/>
                          </a:solidFill>
                          <a:latin typeface="Abyssinica SIL"/>
                          <a:ea typeface="Abyssinica SIL"/>
                          <a:cs typeface="Abyssinica SIL"/>
                        </a:rPr>
                        <a:t>Большие размеры и вес машин ограничивают их маневренность в узких городских пространствах.</a:t>
                      </a:r>
                      <a:endParaRPr sz="1200">
                        <a:solidFill>
                          <a:schemeClr val="bg1"/>
                        </a:solidFill>
                        <a:latin typeface="Abyssinica SIL"/>
                        <a:cs typeface="Abyssinica SIL"/>
                      </a:endParaRPr>
                    </a:p>
                  </a:txBody>
                  <a:tcPr/>
                </a:tc>
                <a:tc>
                  <a:txBody>
                    <a:bodyPr/>
                    <a:p>
                      <a:pPr>
                        <a:defRPr/>
                      </a:pPr>
                      <a:r>
                        <a:rPr lang="ru-RU" sz="1200">
                          <a:solidFill>
                            <a:schemeClr val="bg1"/>
                          </a:solidFill>
                          <a:latin typeface="Abyssinica SIL"/>
                          <a:ea typeface="Abyssinica SIL"/>
                          <a:cs typeface="Abyssinica SIL"/>
                        </a:rPr>
                        <a:t>Удобства эксплуатации</a:t>
                      </a:r>
                      <a:endParaRPr sz="1200">
                        <a:solidFill>
                          <a:schemeClr val="bg1"/>
                        </a:solidFill>
                        <a:latin typeface="Abyssinica SIL"/>
                        <a:cs typeface="Abyssinica SIL"/>
                      </a:endParaRPr>
                    </a:p>
                  </a:txBody>
                  <a:tcPr/>
                </a:tc>
              </a:tr>
              <a:tr h="932163">
                <a:tc>
                  <a:txBody>
                    <a:bodyPr/>
                    <a:p>
                      <a:pPr>
                        <a:defRPr/>
                      </a:pPr>
                      <a:r>
                        <a:rPr sz="1200">
                          <a:solidFill>
                            <a:schemeClr val="bg1"/>
                          </a:solidFill>
                          <a:latin typeface="Abyssinica SIL"/>
                          <a:ea typeface="Abyssinica SIL"/>
                          <a:cs typeface="Abyssinica SIL"/>
                        </a:rPr>
                        <a:t> </a:t>
                      </a:r>
                      <a:r>
                        <a:rPr sz="1200" b="1">
                          <a:solidFill>
                            <a:schemeClr val="bg1"/>
                          </a:solidFill>
                          <a:latin typeface="Abyssinica SIL"/>
                          <a:ea typeface="Abyssinica SIL"/>
                          <a:cs typeface="Abyssinica SIL"/>
                        </a:rPr>
                        <a:t>RoboClean Solutions</a:t>
                      </a:r>
                      <a:endParaRPr sz="1200">
                        <a:solidFill>
                          <a:schemeClr val="bg1"/>
                        </a:solidFill>
                        <a:latin typeface="Abyssinica SIL"/>
                        <a:cs typeface="Abyssinica SIL"/>
                      </a:endParaRPr>
                    </a:p>
                  </a:txBody>
                  <a:tcPr/>
                </a:tc>
                <a:tc>
                  <a:txBody>
                    <a:bodyPr/>
                    <a:p>
                      <a:pPr>
                        <a:defRPr/>
                      </a:pPr>
                      <a:r>
                        <a:rPr sz="1200">
                          <a:solidFill>
                            <a:schemeClr val="bg1"/>
                          </a:solidFill>
                          <a:latin typeface="Abyssinica SIL"/>
                          <a:ea typeface="Abyssinica SIL"/>
                          <a:cs typeface="Abyssinica SIL"/>
                        </a:rPr>
                        <a:t>Разработали несколько моделей роботов для уборки, но они ориентированы на внутренние помещения.</a:t>
                      </a:r>
                      <a:endParaRPr sz="1200">
                        <a:solidFill>
                          <a:schemeClr val="bg1"/>
                        </a:solidFill>
                        <a:latin typeface="Abyssinica SIL"/>
                        <a:cs typeface="Abyssinica SIL"/>
                      </a:endParaRPr>
                    </a:p>
                  </a:txBody>
                  <a:tcPr/>
                </a:tc>
                <a:tc>
                  <a:txBody>
                    <a:bodyPr/>
                    <a:p>
                      <a:pPr>
                        <a:defRPr/>
                      </a:pPr>
                      <a:r>
                        <a:rPr lang="ru-RU" sz="1200" b="0" i="0" u="none" strike="noStrike" cap="none" spc="0">
                          <a:solidFill>
                            <a:schemeClr val="bg1"/>
                          </a:solidFill>
                          <a:latin typeface="Abyssinica SIL"/>
                          <a:ea typeface="Abyssinica SIL"/>
                          <a:cs typeface="Abyssinica SIL"/>
                        </a:rPr>
                        <a:t>Используют передовые технологии навигации и обработки данных, что позволяет им эффективно справляться с задачами.</a:t>
                      </a:r>
                      <a:endParaRPr sz="1200">
                        <a:solidFill>
                          <a:schemeClr val="bg1"/>
                        </a:solidFill>
                        <a:latin typeface="Abyssinica SIL"/>
                        <a:cs typeface="Abyssinica SIL"/>
                      </a:endParaRPr>
                    </a:p>
                  </a:txBody>
                  <a:tcPr/>
                </a:tc>
                <a:tc>
                  <a:txBody>
                    <a:bodyPr/>
                    <a:p>
                      <a:pPr>
                        <a:defRPr/>
                      </a:pPr>
                      <a:r>
                        <a:rPr sz="1200">
                          <a:solidFill>
                            <a:schemeClr val="bg1"/>
                          </a:solidFill>
                          <a:latin typeface="Abyssinica SIL"/>
                          <a:ea typeface="Abyssinica SIL"/>
                          <a:cs typeface="Abyssinica SIL"/>
                        </a:rPr>
                        <a:t>Непригодность для уличной уборки из-за недостаточной защиты от погодных условий и низкой автономности.</a:t>
                      </a:r>
                      <a:endParaRPr sz="1200">
                        <a:solidFill>
                          <a:schemeClr val="bg1"/>
                        </a:solidFill>
                        <a:latin typeface="Abyssinica SIL"/>
                        <a:cs typeface="Abyssinica SIL"/>
                      </a:endParaRPr>
                    </a:p>
                  </a:txBody>
                  <a:tcPr/>
                </a:tc>
                <a:tc>
                  <a:txBody>
                    <a:bodyPr/>
                    <a:p>
                      <a:pPr>
                        <a:defRPr/>
                      </a:pPr>
                      <a:r>
                        <a:rPr lang="ru-RU" sz="1200">
                          <a:solidFill>
                            <a:schemeClr val="bg1"/>
                          </a:solidFill>
                          <a:latin typeface="Abyssinica SIL"/>
                          <a:ea typeface="Abyssinica SIL"/>
                          <a:cs typeface="Abyssinica SIL"/>
                        </a:rPr>
                        <a:t>Компактность </a:t>
                      </a:r>
                      <a:endParaRPr sz="1200">
                        <a:solidFill>
                          <a:schemeClr val="bg1"/>
                        </a:solidFill>
                        <a:latin typeface="Abyssinica SIL"/>
                        <a:cs typeface="Abyssinica SIL"/>
                      </a:endParaRPr>
                    </a:p>
                  </a:txBody>
                  <a:tcPr/>
                </a:tc>
              </a:tr>
            </a:tbl>
          </a:graphicData>
        </a:graphic>
      </p:graphicFrame>
      <p:sp>
        <p:nvSpPr>
          <p:cNvPr id="3" name="TextBox 2"/>
          <p:cNvSpPr txBox="1"/>
          <p:nvPr/>
        </p:nvSpPr>
        <p:spPr bwMode="auto">
          <a:xfrm>
            <a:off x="4129216" y="751702"/>
            <a:ext cx="6229864" cy="523220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/>
            <a:spAutoFit/>
          </a:bodyPr>
          <a:lstStyle/>
          <a:p>
            <a:pPr algn="l">
              <a:defRPr/>
            </a:pPr>
            <a:r>
              <a:rPr lang="ru-RU" sz="2800">
                <a:latin typeface="Times New Roman"/>
              </a:rPr>
              <a:t>КОНКУРЕНТЫ</a:t>
            </a:r>
            <a:endParaRPr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2000" advClick="1"/>
    </mc:Choice>
    <mc:Fallback>
      <p:transition advClick="1"/>
    </mc:Fallback>
  </mc:AlternateContent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w="http://schemas.openxmlformats.org/wordprocessingml/2006/main" showMasterPhAnim="0" show="1">
  <p:cSld name="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pic>
        <p:nvPicPr>
          <p:cNvPr id="9" name="Shape 79"/>
          <p:cNvPicPr/>
          <p:nvPr/>
        </p:nvPicPr>
        <p:blipFill>
          <a:blip r:embed="rId2"/>
          <a:stretch/>
        </p:blipFill>
        <p:spPr bwMode="auto">
          <a:xfrm>
            <a:off x="0" y="0"/>
            <a:ext cx="12192000" cy="822960"/>
          </a:xfrm>
          <a:prstGeom prst="rect">
            <a:avLst/>
          </a:prstGeom>
          <a:gradFill>
            <a:gsLst>
              <a:gs pos="0">
                <a:schemeClr val="accent1">
                  <a:lumMod val="5000"/>
                  <a:lumOff val="95000"/>
                </a:schemeClr>
              </a:gs>
              <a:gs pos="74000">
                <a:schemeClr val="accent1">
                  <a:lumMod val="45000"/>
                  <a:lumOff val="55000"/>
                </a:schemeClr>
              </a:gs>
              <a:gs pos="83000">
                <a:schemeClr val="accent1">
                  <a:lumMod val="45000"/>
                  <a:lumOff val="55000"/>
                </a:schemeClr>
              </a:gs>
              <a:gs pos="100000">
                <a:schemeClr val="accent1">
                  <a:lumMod val="30000"/>
                  <a:lumOff val="70000"/>
                </a:schemeClr>
              </a:gs>
            </a:gsLst>
            <a:lin ang="5400000" scaled="1"/>
          </a:gradFill>
        </p:spPr>
      </p:pic>
      <p:pic>
        <p:nvPicPr>
          <p:cNvPr id="10" name="Рисунок 9"/>
          <p:cNvPicPr>
            <a:picLocks noChangeAspect="1"/>
          </p:cNvPicPr>
          <p:nvPr/>
        </p:nvPicPr>
        <p:blipFill>
          <a:blip r:embed="rId3"/>
          <a:stretch/>
        </p:blipFill>
        <p:spPr bwMode="auto">
          <a:xfrm>
            <a:off x="606473" y="32999"/>
            <a:ext cx="2374471" cy="756962"/>
          </a:xfrm>
          <a:prstGeom prst="rect">
            <a:avLst/>
          </a:prstGeom>
        </p:spPr>
      </p:pic>
      <p:sp>
        <p:nvSpPr>
          <p:cNvPr id="572737652" name="TextBox 572737651"/>
          <p:cNvSpPr txBox="1"/>
          <p:nvPr/>
        </p:nvSpPr>
        <p:spPr bwMode="auto">
          <a:xfrm>
            <a:off x="3401398" y="1207118"/>
            <a:ext cx="5514447" cy="457559"/>
          </a:xfrm>
          <a:prstGeom prst="rect">
            <a:avLst/>
          </a:prstGeom>
          <a:noFill/>
        </p:spPr>
        <p:txBody>
          <a:bodyPr vertOverflow="overflow" horzOverflow="overflow" vert="horz" wrap="square" lIns="91440" tIns="45720" rIns="91440" bIns="45720" numCol="1" spcCol="0" rtlCol="0" fromWordArt="0" anchor="t" anchorCtr="0" forceAA="0" compatLnSpc="0">
            <a:spAutoFit/>
          </a:bodyPr>
          <a:lstStyle/>
          <a:p>
            <a:pPr algn="ctr">
              <a:defRPr/>
            </a:pPr>
            <a:r>
              <a:rPr sz="2400" b="1" i="0" u="none">
                <a:solidFill>
                  <a:srgbClr val="000000"/>
                </a:solidFill>
                <a:latin typeface="Times New Roman"/>
                <a:ea typeface="Times New Roman"/>
                <a:cs typeface="Times New Roman"/>
              </a:rPr>
              <a:t>SWOT АНАЛИЗ </a:t>
            </a:r>
            <a:endParaRPr sz="2400"/>
          </a:p>
        </p:txBody>
      </p:sp>
      <p:graphicFrame>
        <p:nvGraphicFramePr>
          <p:cNvPr id="395966440" name="Таблица 395966439"/>
          <p:cNvGraphicFramePr>
            <a:graphicFrameLocks xmlns:a="http://schemas.openxmlformats.org/drawingml/2006/main"/>
          </p:cNvGraphicFramePr>
          <p:nvPr/>
        </p:nvGraphicFramePr>
        <p:xfrm>
          <a:off x="1679574" y="1943100"/>
          <a:ext cx="9033848" cy="4095750"/>
        </p:xfrm>
        <a:graphic>
          <a:graphicData uri="http://schemas.openxmlformats.org/drawingml/2006/table">
            <a:tbl>
              <a:tblPr firstRow="1" firstCol="0" lastRow="0" lastCol="0" bandRow="1" bandCol="0">
                <a:tableStyleId>{18603FDC-E32A-4AB5-989C-0864C3EAD2B8}</a:tableStyleId>
              </a:tblPr>
              <a:tblGrid>
                <a:gridCol w="2258462"/>
                <a:gridCol w="2258462"/>
                <a:gridCol w="2258462"/>
                <a:gridCol w="2258462"/>
              </a:tblGrid>
              <a:tr h="460231">
                <a:tc>
                  <a:txBody>
                    <a:bodyPr/>
                    <a:p>
                      <a:pPr>
                        <a:defRPr/>
                      </a:pPr>
                      <a:r>
                        <a:rPr sz="2000">
                          <a:latin typeface="Abyssinica SIL"/>
                          <a:ea typeface="Abyssinica SIL"/>
                          <a:cs typeface="Abyssinica SIL"/>
                        </a:rPr>
                        <a:t>Сильные стороны</a:t>
                      </a:r>
                      <a:endParaRPr sz="2000">
                        <a:latin typeface="Abyssinica SIL"/>
                        <a:cs typeface="Abyssinica SIL"/>
                      </a:endParaRPr>
                    </a:p>
                  </a:txBody>
                  <a:tcPr>
                    <a:lnL w="12699" algn="ctr">
                      <a:solidFill>
                        <a:srgbClr val="000000"/>
                      </a:solidFill>
                    </a:lnL>
                    <a:lnR w="12699" algn="ctr">
                      <a:solidFill>
                        <a:srgbClr val="000000"/>
                      </a:solidFill>
                    </a:lnR>
                    <a:lnT w="12699" algn="ctr">
                      <a:solidFill>
                        <a:srgbClr val="000000"/>
                      </a:solidFill>
                    </a:lnT>
                    <a:lnB w="12699" algn="ctr">
                      <a:solidFill>
                        <a:srgbClr val="000000"/>
                      </a:solidFill>
                    </a:lnB>
                  </a:tcPr>
                </a:tc>
                <a:tc>
                  <a:txBody>
                    <a:bodyPr/>
                    <a:p>
                      <a:pPr>
                        <a:defRPr/>
                      </a:pPr>
                      <a:r>
                        <a:rPr sz="2000">
                          <a:latin typeface="Abyssinica SIL"/>
                          <a:ea typeface="Abyssinica SIL"/>
                          <a:cs typeface="Abyssinica SIL"/>
                        </a:rPr>
                        <a:t>Слабые стороны</a:t>
                      </a:r>
                      <a:endParaRPr sz="2000">
                        <a:latin typeface="Abyssinica SIL"/>
                        <a:cs typeface="Abyssinica SIL"/>
                      </a:endParaRPr>
                    </a:p>
                  </a:txBody>
                  <a:tcPr>
                    <a:lnL w="12699" algn="ctr">
                      <a:solidFill>
                        <a:srgbClr val="000000"/>
                      </a:solidFill>
                    </a:lnL>
                    <a:lnR w="12699" algn="ctr">
                      <a:solidFill>
                        <a:srgbClr val="000000"/>
                      </a:solidFill>
                    </a:lnR>
                    <a:lnT w="12699" algn="ctr">
                      <a:solidFill>
                        <a:srgbClr val="000000"/>
                      </a:solidFill>
                    </a:lnT>
                    <a:lnB w="12699" algn="ctr">
                      <a:solidFill>
                        <a:srgbClr val="000000"/>
                      </a:solidFill>
                    </a:lnB>
                  </a:tcPr>
                </a:tc>
                <a:tc>
                  <a:txBody>
                    <a:bodyPr/>
                    <a:p>
                      <a:pPr>
                        <a:defRPr/>
                      </a:pPr>
                      <a:r>
                        <a:rPr sz="2000">
                          <a:latin typeface="Abyssinica SIL"/>
                          <a:ea typeface="Abyssinica SIL"/>
                          <a:cs typeface="Abyssinica SIL"/>
                        </a:rPr>
                        <a:t>Возможности</a:t>
                      </a:r>
                      <a:endParaRPr sz="2000">
                        <a:latin typeface="Abyssinica SIL"/>
                        <a:cs typeface="Abyssinica SIL"/>
                      </a:endParaRPr>
                    </a:p>
                  </a:txBody>
                  <a:tcPr>
                    <a:lnL w="12699" algn="ctr">
                      <a:solidFill>
                        <a:srgbClr val="000000"/>
                      </a:solidFill>
                    </a:lnL>
                    <a:lnR w="12699" algn="ctr">
                      <a:solidFill>
                        <a:srgbClr val="000000"/>
                      </a:solidFill>
                    </a:lnR>
                    <a:lnT w="12699" algn="ctr">
                      <a:solidFill>
                        <a:srgbClr val="000000"/>
                      </a:solidFill>
                    </a:lnT>
                    <a:lnB w="12699" algn="ctr">
                      <a:solidFill>
                        <a:srgbClr val="000000"/>
                      </a:solidFill>
                    </a:lnB>
                  </a:tcPr>
                </a:tc>
                <a:tc>
                  <a:txBody>
                    <a:bodyPr/>
                    <a:p>
                      <a:pPr>
                        <a:defRPr/>
                      </a:pPr>
                      <a:r>
                        <a:rPr sz="2000">
                          <a:latin typeface="Abyssinica SIL"/>
                          <a:ea typeface="Abyssinica SIL"/>
                          <a:cs typeface="Abyssinica SIL"/>
                        </a:rPr>
                        <a:t>Угрозы</a:t>
                      </a:r>
                      <a:endParaRPr sz="2000">
                        <a:latin typeface="Abyssinica SIL"/>
                        <a:cs typeface="Abyssinica SIL"/>
                      </a:endParaRPr>
                    </a:p>
                  </a:txBody>
                  <a:tcPr>
                    <a:lnL w="12699" algn="ctr">
                      <a:solidFill>
                        <a:srgbClr val="000000"/>
                      </a:solidFill>
                    </a:lnL>
                    <a:lnR w="12699" algn="ctr">
                      <a:solidFill>
                        <a:srgbClr val="000000"/>
                      </a:solidFill>
                    </a:lnR>
                    <a:lnT w="12699" algn="ctr">
                      <a:solidFill>
                        <a:srgbClr val="000000"/>
                      </a:solidFill>
                    </a:lnT>
                    <a:lnB w="12699" algn="ctr">
                      <a:solidFill>
                        <a:srgbClr val="000000"/>
                      </a:solidFill>
                    </a:lnB>
                  </a:tcPr>
                </a:tc>
              </a:tr>
              <a:tr h="793822">
                <a:tc>
                  <a:txBody>
                    <a:bodyPr/>
                    <a:p>
                      <a:pPr>
                        <a:defRPr/>
                      </a:pPr>
                      <a:r>
                        <a:rPr sz="2000">
                          <a:latin typeface="Abyssinica SIL"/>
                          <a:ea typeface="Abyssinica SIL"/>
                          <a:cs typeface="Abyssinica SIL"/>
                        </a:rPr>
                        <a:t>Автоматизация</a:t>
                      </a:r>
                      <a:endParaRPr sz="2000">
                        <a:latin typeface="Abyssinica SIL"/>
                        <a:cs typeface="Abyssinica SIL"/>
                      </a:endParaRPr>
                    </a:p>
                  </a:txBody>
                  <a:tcPr>
                    <a:lnL w="12699" algn="ctr">
                      <a:solidFill>
                        <a:srgbClr val="000000"/>
                      </a:solidFill>
                    </a:lnL>
                    <a:lnR w="12699" algn="ctr">
                      <a:solidFill>
                        <a:srgbClr val="000000"/>
                      </a:solidFill>
                    </a:lnR>
                    <a:lnT w="12699" algn="ctr">
                      <a:solidFill>
                        <a:srgbClr val="000000"/>
                      </a:solidFill>
                    </a:lnT>
                    <a:lnB w="12699" algn="ctr">
                      <a:solidFill>
                        <a:srgbClr val="000000"/>
                      </a:solidFill>
                    </a:lnB>
                  </a:tcPr>
                </a:tc>
                <a:tc>
                  <a:txBody>
                    <a:bodyPr/>
                    <a:p>
                      <a:pPr>
                        <a:defRPr/>
                      </a:pPr>
                      <a:r>
                        <a:rPr sz="2000">
                          <a:latin typeface="Abyssinica SIL"/>
                          <a:ea typeface="Abyssinica SIL"/>
                          <a:cs typeface="Abyssinica SIL"/>
                        </a:rPr>
                        <a:t>Ограниченные возможности</a:t>
                      </a:r>
                      <a:endParaRPr sz="2000">
                        <a:latin typeface="Abyssinica SIL"/>
                        <a:cs typeface="Abyssinica SIL"/>
                      </a:endParaRPr>
                    </a:p>
                  </a:txBody>
                  <a:tcPr>
                    <a:lnL w="12699" algn="ctr">
                      <a:solidFill>
                        <a:srgbClr val="000000"/>
                      </a:solidFill>
                    </a:lnL>
                    <a:lnR w="12699" algn="ctr">
                      <a:solidFill>
                        <a:srgbClr val="000000"/>
                      </a:solidFill>
                    </a:lnR>
                    <a:lnT w="12699" algn="ctr">
                      <a:solidFill>
                        <a:srgbClr val="000000"/>
                      </a:solidFill>
                    </a:lnT>
                    <a:lnB w="12699" algn="ctr">
                      <a:solidFill>
                        <a:srgbClr val="000000"/>
                      </a:solidFill>
                    </a:lnB>
                  </a:tcPr>
                </a:tc>
                <a:tc>
                  <a:txBody>
                    <a:bodyPr/>
                    <a:p>
                      <a:pPr>
                        <a:defRPr/>
                      </a:pPr>
                      <a:r>
                        <a:rPr sz="2000">
                          <a:latin typeface="Abyssinica SIL"/>
                          <a:ea typeface="Abyssinica SIL"/>
                          <a:cs typeface="Abyssinica SIL"/>
                        </a:rPr>
                        <a:t>Инновационные технологии</a:t>
                      </a:r>
                      <a:endParaRPr sz="2000">
                        <a:latin typeface="Abyssinica SIL"/>
                        <a:cs typeface="Abyssinica SIL"/>
                      </a:endParaRPr>
                    </a:p>
                  </a:txBody>
                  <a:tcPr>
                    <a:lnL w="12699" algn="ctr">
                      <a:solidFill>
                        <a:srgbClr val="000000"/>
                      </a:solidFill>
                    </a:lnL>
                    <a:lnR w="12699" algn="ctr">
                      <a:solidFill>
                        <a:srgbClr val="000000"/>
                      </a:solidFill>
                    </a:lnR>
                    <a:lnT w="12699" algn="ctr">
                      <a:solidFill>
                        <a:srgbClr val="000000"/>
                      </a:solidFill>
                    </a:lnT>
                    <a:lnB w="12699" algn="ctr">
                      <a:solidFill>
                        <a:srgbClr val="000000"/>
                      </a:solidFill>
                    </a:lnB>
                  </a:tcPr>
                </a:tc>
                <a:tc>
                  <a:txBody>
                    <a:bodyPr/>
                    <a:p>
                      <a:pPr>
                        <a:defRPr/>
                      </a:pPr>
                      <a:r>
                        <a:rPr sz="2000">
                          <a:latin typeface="Abyssinica SIL"/>
                          <a:ea typeface="Abyssinica SIL"/>
                          <a:cs typeface="Abyssinica SIL"/>
                        </a:rPr>
                        <a:t>Конкуренция</a:t>
                      </a:r>
                      <a:endParaRPr sz="2000">
                        <a:latin typeface="Abyssinica SIL"/>
                        <a:cs typeface="Abyssinica SIL"/>
                      </a:endParaRPr>
                    </a:p>
                  </a:txBody>
                  <a:tcPr>
                    <a:lnL w="12699" algn="ctr">
                      <a:solidFill>
                        <a:srgbClr val="000000"/>
                      </a:solidFill>
                    </a:lnL>
                    <a:lnR w="12699" algn="ctr">
                      <a:solidFill>
                        <a:srgbClr val="000000"/>
                      </a:solidFill>
                    </a:lnR>
                    <a:lnT w="12699" algn="ctr">
                      <a:solidFill>
                        <a:srgbClr val="000000"/>
                      </a:solidFill>
                    </a:lnT>
                    <a:lnB w="12699" algn="ctr">
                      <a:solidFill>
                        <a:srgbClr val="000000"/>
                      </a:solidFill>
                    </a:lnB>
                  </a:tcPr>
                </a:tc>
              </a:tr>
              <a:tr h="793822">
                <a:tc>
                  <a:txBody>
                    <a:bodyPr/>
                    <a:p>
                      <a:pPr>
                        <a:defRPr/>
                      </a:pPr>
                      <a:r>
                        <a:rPr sz="2000">
                          <a:latin typeface="Abyssinica SIL"/>
                          <a:ea typeface="Abyssinica SIL"/>
                          <a:cs typeface="Abyssinica SIL"/>
                        </a:rPr>
                        <a:t>Удобство</a:t>
                      </a:r>
                      <a:endParaRPr sz="2000">
                        <a:latin typeface="Abyssinica SIL"/>
                        <a:cs typeface="Abyssinica SIL"/>
                      </a:endParaRPr>
                    </a:p>
                  </a:txBody>
                  <a:tcPr>
                    <a:lnL w="12699" algn="ctr">
                      <a:solidFill>
                        <a:srgbClr val="000000"/>
                      </a:solidFill>
                    </a:lnL>
                    <a:lnR w="12699" algn="ctr">
                      <a:solidFill>
                        <a:srgbClr val="000000"/>
                      </a:solidFill>
                    </a:lnR>
                    <a:lnT w="12699" algn="ctr">
                      <a:solidFill>
                        <a:srgbClr val="000000"/>
                      </a:solidFill>
                    </a:lnT>
                    <a:lnB w="12699" algn="ctr">
                      <a:solidFill>
                        <a:srgbClr val="000000"/>
                      </a:solidFill>
                    </a:lnB>
                  </a:tcPr>
                </a:tc>
                <a:tc>
                  <a:txBody>
                    <a:bodyPr/>
                    <a:p>
                      <a:pPr>
                        <a:defRPr/>
                      </a:pPr>
                      <a:r>
                        <a:rPr sz="2000">
                          <a:latin typeface="Abyssinica SIL"/>
                          <a:ea typeface="Abyssinica SIL"/>
                          <a:cs typeface="Abyssinica SIL"/>
                        </a:rPr>
                        <a:t>Необходимое обслуживание</a:t>
                      </a:r>
                      <a:endParaRPr sz="2000">
                        <a:latin typeface="Abyssinica SIL"/>
                        <a:cs typeface="Abyssinica SIL"/>
                      </a:endParaRPr>
                    </a:p>
                  </a:txBody>
                  <a:tcPr>
                    <a:lnL w="12699" algn="ctr">
                      <a:solidFill>
                        <a:srgbClr val="000000"/>
                      </a:solidFill>
                    </a:lnL>
                    <a:lnR w="12699" algn="ctr">
                      <a:solidFill>
                        <a:srgbClr val="000000"/>
                      </a:solidFill>
                    </a:lnR>
                    <a:lnT w="12699" algn="ctr">
                      <a:solidFill>
                        <a:srgbClr val="000000"/>
                      </a:solidFill>
                    </a:lnT>
                    <a:lnB w="12699" algn="ctr">
                      <a:solidFill>
                        <a:srgbClr val="000000"/>
                      </a:solidFill>
                    </a:lnB>
                  </a:tcPr>
                </a:tc>
                <a:tc>
                  <a:txBody>
                    <a:bodyPr/>
                    <a:p>
                      <a:pPr>
                        <a:defRPr/>
                      </a:pPr>
                      <a:r>
                        <a:rPr sz="2000">
                          <a:latin typeface="Abyssinica SIL"/>
                          <a:ea typeface="Abyssinica SIL"/>
                          <a:cs typeface="Abyssinica SIL"/>
                        </a:rPr>
                        <a:t>Государственные контракты</a:t>
                      </a:r>
                      <a:endParaRPr sz="2000">
                        <a:latin typeface="Abyssinica SIL"/>
                        <a:cs typeface="Abyssinica SIL"/>
                      </a:endParaRPr>
                    </a:p>
                  </a:txBody>
                  <a:tcPr>
                    <a:lnL w="12699" algn="ctr">
                      <a:solidFill>
                        <a:srgbClr val="000000"/>
                      </a:solidFill>
                    </a:lnL>
                    <a:lnR w="12699" algn="ctr">
                      <a:solidFill>
                        <a:srgbClr val="000000"/>
                      </a:solidFill>
                    </a:lnR>
                    <a:lnT w="12699" algn="ctr">
                      <a:solidFill>
                        <a:srgbClr val="000000"/>
                      </a:solidFill>
                    </a:lnT>
                    <a:lnB w="12699" algn="ctr">
                      <a:solidFill>
                        <a:srgbClr val="000000"/>
                      </a:solidFill>
                    </a:lnB>
                  </a:tcPr>
                </a:tc>
                <a:tc>
                  <a:txBody>
                    <a:bodyPr/>
                    <a:p>
                      <a:pPr>
                        <a:defRPr/>
                      </a:pPr>
                      <a:r>
                        <a:rPr sz="2000">
                          <a:latin typeface="Abyssinica SIL"/>
                          <a:ea typeface="Abyssinica SIL"/>
                          <a:cs typeface="Abyssinica SIL"/>
                        </a:rPr>
                        <a:t>Экономические факторы</a:t>
                      </a:r>
                      <a:endParaRPr sz="2000">
                        <a:latin typeface="Abyssinica SIL"/>
                        <a:cs typeface="Abyssinica SIL"/>
                      </a:endParaRPr>
                    </a:p>
                  </a:txBody>
                  <a:tcPr>
                    <a:lnL w="12699" algn="ctr">
                      <a:solidFill>
                        <a:srgbClr val="000000"/>
                      </a:solidFill>
                    </a:lnL>
                    <a:lnR w="12699" algn="ctr">
                      <a:solidFill>
                        <a:srgbClr val="000000"/>
                      </a:solidFill>
                    </a:lnR>
                    <a:lnT w="12699" algn="ctr">
                      <a:solidFill>
                        <a:srgbClr val="000000"/>
                      </a:solidFill>
                    </a:lnT>
                    <a:lnB w="12699" algn="ctr">
                      <a:solidFill>
                        <a:srgbClr val="000000"/>
                      </a:solidFill>
                    </a:lnB>
                  </a:tcPr>
                </a:tc>
              </a:tr>
              <a:tr h="793822">
                <a:tc>
                  <a:txBody>
                    <a:bodyPr/>
                    <a:p>
                      <a:pPr>
                        <a:defRPr/>
                      </a:pPr>
                      <a:r>
                        <a:rPr sz="2000">
                          <a:latin typeface="Abyssinica SIL"/>
                          <a:ea typeface="Abyssinica SIL"/>
                          <a:cs typeface="Abyssinica SIL"/>
                        </a:rPr>
                        <a:t>Эффективность</a:t>
                      </a:r>
                      <a:endParaRPr sz="2000">
                        <a:latin typeface="Abyssinica SIL"/>
                        <a:cs typeface="Abyssinica SIL"/>
                      </a:endParaRPr>
                    </a:p>
                  </a:txBody>
                  <a:tcPr>
                    <a:lnL w="12699" algn="ctr">
                      <a:solidFill>
                        <a:srgbClr val="000000"/>
                      </a:solidFill>
                    </a:lnL>
                    <a:lnR w="12699" algn="ctr">
                      <a:solidFill>
                        <a:srgbClr val="000000"/>
                      </a:solidFill>
                    </a:lnR>
                    <a:lnT w="12699" algn="ctr">
                      <a:solidFill>
                        <a:srgbClr val="000000"/>
                      </a:solidFill>
                    </a:lnT>
                    <a:lnB w="12699" algn="ctr">
                      <a:solidFill>
                        <a:srgbClr val="000000"/>
                      </a:solidFill>
                    </a:lnB>
                  </a:tcPr>
                </a:tc>
                <a:tc>
                  <a:txBody>
                    <a:bodyPr/>
                    <a:p>
                      <a:pPr>
                        <a:defRPr/>
                      </a:pPr>
                      <a:r>
                        <a:rPr sz="2000">
                          <a:latin typeface="Abyssinica SIL"/>
                          <a:ea typeface="Abyssinica SIL"/>
                          <a:cs typeface="Abyssinica SIL"/>
                        </a:rPr>
                        <a:t>Зависимость от технологий</a:t>
                      </a:r>
                      <a:endParaRPr sz="2000">
                        <a:latin typeface="Abyssinica SIL"/>
                        <a:cs typeface="Abyssinica SIL"/>
                      </a:endParaRPr>
                    </a:p>
                  </a:txBody>
                  <a:tcPr>
                    <a:lnL w="12699" algn="ctr">
                      <a:solidFill>
                        <a:srgbClr val="000000"/>
                      </a:solidFill>
                    </a:lnL>
                    <a:lnR w="12699" algn="ctr">
                      <a:solidFill>
                        <a:srgbClr val="000000"/>
                      </a:solidFill>
                    </a:lnR>
                    <a:lnT w="12699" algn="ctr">
                      <a:solidFill>
                        <a:srgbClr val="000000"/>
                      </a:solidFill>
                    </a:lnT>
                    <a:lnB w="12699" algn="ctr">
                      <a:solidFill>
                        <a:srgbClr val="000000"/>
                      </a:solidFill>
                    </a:lnB>
                  </a:tcPr>
                </a:tc>
                <a:tc>
                  <a:txBody>
                    <a:bodyPr/>
                    <a:p>
                      <a:pPr>
                        <a:defRPr/>
                      </a:pPr>
                      <a:r>
                        <a:rPr sz="2000">
                          <a:latin typeface="Abyssinica SIL"/>
                          <a:ea typeface="Abyssinica SIL"/>
                          <a:cs typeface="Abyssinica SIL"/>
                        </a:rPr>
                        <a:t>Расширение функционала</a:t>
                      </a:r>
                      <a:endParaRPr sz="2000">
                        <a:latin typeface="Abyssinica SIL"/>
                        <a:cs typeface="Abyssinica SIL"/>
                      </a:endParaRPr>
                    </a:p>
                  </a:txBody>
                  <a:tcPr>
                    <a:lnL w="12699" algn="ctr">
                      <a:solidFill>
                        <a:srgbClr val="000000"/>
                      </a:solidFill>
                    </a:lnL>
                    <a:lnR w="12699" algn="ctr">
                      <a:solidFill>
                        <a:srgbClr val="000000"/>
                      </a:solidFill>
                    </a:lnR>
                    <a:lnT w="12699" algn="ctr">
                      <a:solidFill>
                        <a:srgbClr val="000000"/>
                      </a:solidFill>
                    </a:lnT>
                    <a:lnB w="12699" algn="ctr">
                      <a:solidFill>
                        <a:srgbClr val="000000"/>
                      </a:solidFill>
                    </a:lnB>
                  </a:tcPr>
                </a:tc>
                <a:tc>
                  <a:txBody>
                    <a:bodyPr/>
                    <a:p>
                      <a:pPr>
                        <a:defRPr/>
                      </a:pPr>
                      <a:endParaRPr sz="2000">
                        <a:latin typeface="Abyssinica SIL"/>
                        <a:cs typeface="Abyssinica SIL"/>
                      </a:endParaRPr>
                    </a:p>
                  </a:txBody>
                  <a:tcPr>
                    <a:lnL w="12699" algn="ctr">
                      <a:solidFill>
                        <a:srgbClr val="000000"/>
                      </a:solidFill>
                    </a:lnL>
                    <a:lnR w="12699" algn="ctr">
                      <a:solidFill>
                        <a:srgbClr val="000000"/>
                      </a:solidFill>
                    </a:lnR>
                    <a:lnT w="12699" algn="ctr">
                      <a:solidFill>
                        <a:srgbClr val="000000"/>
                      </a:solidFill>
                    </a:lnT>
                    <a:lnB w="12699" algn="ctr">
                      <a:solidFill>
                        <a:srgbClr val="000000"/>
                      </a:solidFill>
                    </a:lnB>
                  </a:tcPr>
                </a:tc>
              </a:tr>
              <a:tr h="460231">
                <a:tc>
                  <a:txBody>
                    <a:bodyPr/>
                    <a:p>
                      <a:pPr>
                        <a:defRPr/>
                      </a:pPr>
                      <a:r>
                        <a:rPr sz="2000">
                          <a:latin typeface="Abyssinica SIL"/>
                          <a:ea typeface="Abyssinica SIL"/>
                          <a:cs typeface="Abyssinica SIL"/>
                        </a:rPr>
                        <a:t>Экологичность</a:t>
                      </a:r>
                      <a:endParaRPr sz="2000">
                        <a:latin typeface="Abyssinica SIL"/>
                        <a:cs typeface="Abyssinica SIL"/>
                      </a:endParaRPr>
                    </a:p>
                  </a:txBody>
                  <a:tcPr>
                    <a:lnL w="12699" algn="ctr">
                      <a:solidFill>
                        <a:srgbClr val="000000"/>
                      </a:solidFill>
                    </a:lnL>
                    <a:lnR w="12699" algn="ctr">
                      <a:solidFill>
                        <a:srgbClr val="000000"/>
                      </a:solidFill>
                    </a:lnR>
                    <a:lnT w="12699" algn="ctr">
                      <a:solidFill>
                        <a:srgbClr val="000000"/>
                      </a:solidFill>
                    </a:lnT>
                    <a:lnB w="12699" algn="ctr">
                      <a:solidFill>
                        <a:srgbClr val="000000"/>
                      </a:solidFill>
                    </a:lnB>
                  </a:tcPr>
                </a:tc>
                <a:tc>
                  <a:txBody>
                    <a:bodyPr/>
                    <a:p>
                      <a:pPr>
                        <a:defRPr/>
                      </a:pPr>
                      <a:endParaRPr sz="2000">
                        <a:latin typeface="Abyssinica SIL"/>
                        <a:cs typeface="Abyssinica SIL"/>
                      </a:endParaRPr>
                    </a:p>
                  </a:txBody>
                  <a:tcPr>
                    <a:lnL w="12699" algn="ctr">
                      <a:solidFill>
                        <a:srgbClr val="000000"/>
                      </a:solidFill>
                    </a:lnL>
                    <a:lnR w="12699" algn="ctr">
                      <a:solidFill>
                        <a:srgbClr val="000000"/>
                      </a:solidFill>
                    </a:lnR>
                    <a:lnT w="12699" algn="ctr">
                      <a:solidFill>
                        <a:srgbClr val="000000"/>
                      </a:solidFill>
                    </a:lnT>
                    <a:lnB w="12699" algn="ctr">
                      <a:solidFill>
                        <a:srgbClr val="000000"/>
                      </a:solidFill>
                    </a:lnB>
                  </a:tcPr>
                </a:tc>
                <a:tc>
                  <a:txBody>
                    <a:bodyPr/>
                    <a:p>
                      <a:pPr>
                        <a:defRPr/>
                      </a:pPr>
                      <a:endParaRPr sz="2000">
                        <a:latin typeface="Abyssinica SIL"/>
                        <a:cs typeface="Abyssinica SIL"/>
                      </a:endParaRPr>
                    </a:p>
                  </a:txBody>
                  <a:tcPr>
                    <a:lnL w="12699" algn="ctr">
                      <a:solidFill>
                        <a:srgbClr val="000000"/>
                      </a:solidFill>
                    </a:lnL>
                    <a:lnR w="12699" algn="ctr">
                      <a:solidFill>
                        <a:srgbClr val="000000"/>
                      </a:solidFill>
                    </a:lnR>
                    <a:lnT w="12699" algn="ctr">
                      <a:solidFill>
                        <a:srgbClr val="000000"/>
                      </a:solidFill>
                    </a:lnT>
                    <a:lnB w="12699" algn="ctr">
                      <a:solidFill>
                        <a:srgbClr val="000000"/>
                      </a:solidFill>
                    </a:lnB>
                  </a:tcPr>
                </a:tc>
                <a:tc>
                  <a:txBody>
                    <a:bodyPr/>
                    <a:p>
                      <a:pPr>
                        <a:defRPr/>
                      </a:pPr>
                      <a:endParaRPr sz="2000">
                        <a:latin typeface="Abyssinica SIL"/>
                        <a:cs typeface="Abyssinica SIL"/>
                      </a:endParaRPr>
                    </a:p>
                  </a:txBody>
                  <a:tcPr>
                    <a:lnL w="12699" algn="ctr">
                      <a:solidFill>
                        <a:srgbClr val="000000"/>
                      </a:solidFill>
                    </a:lnL>
                    <a:lnR w="12699" algn="ctr">
                      <a:solidFill>
                        <a:srgbClr val="000000"/>
                      </a:solidFill>
                    </a:lnR>
                    <a:lnT w="12699" algn="ctr">
                      <a:solidFill>
                        <a:srgbClr val="000000"/>
                      </a:solidFill>
                    </a:lnT>
                    <a:lnB w="12699" algn="ctr">
                      <a:solidFill>
                        <a:srgbClr val="000000"/>
                      </a:solidFill>
                    </a:lnB>
                  </a:tcPr>
                </a:tc>
              </a:tr>
              <a:tr h="793822">
                <a:tc>
                  <a:txBody>
                    <a:bodyPr/>
                    <a:p>
                      <a:pPr>
                        <a:defRPr/>
                      </a:pPr>
                      <a:r>
                        <a:rPr sz="2000">
                          <a:latin typeface="Abyssinica SIL"/>
                          <a:ea typeface="Abyssinica SIL"/>
                          <a:cs typeface="Abyssinica SIL"/>
                        </a:rPr>
                        <a:t>Непрерывная работа </a:t>
                      </a:r>
                      <a:endParaRPr sz="2000">
                        <a:latin typeface="Abyssinica SIL"/>
                        <a:cs typeface="Abyssinica SIL"/>
                      </a:endParaRPr>
                    </a:p>
                  </a:txBody>
                  <a:tcPr>
                    <a:lnL w="12699" algn="ctr">
                      <a:solidFill>
                        <a:srgbClr val="000000"/>
                      </a:solidFill>
                    </a:lnL>
                    <a:lnR w="12699" algn="ctr">
                      <a:solidFill>
                        <a:srgbClr val="000000"/>
                      </a:solidFill>
                    </a:lnR>
                    <a:lnT w="12699" algn="ctr">
                      <a:solidFill>
                        <a:srgbClr val="000000"/>
                      </a:solidFill>
                    </a:lnT>
                    <a:lnB w="12699" algn="ctr">
                      <a:solidFill>
                        <a:srgbClr val="000000"/>
                      </a:solidFill>
                    </a:lnB>
                  </a:tcPr>
                </a:tc>
                <a:tc>
                  <a:txBody>
                    <a:bodyPr/>
                    <a:p>
                      <a:pPr>
                        <a:defRPr/>
                      </a:pPr>
                      <a:endParaRPr sz="2000">
                        <a:latin typeface="Abyssinica SIL"/>
                        <a:cs typeface="Abyssinica SIL"/>
                      </a:endParaRPr>
                    </a:p>
                  </a:txBody>
                  <a:tcPr>
                    <a:lnL w="12699" algn="ctr">
                      <a:solidFill>
                        <a:srgbClr val="000000"/>
                      </a:solidFill>
                    </a:lnL>
                    <a:lnR w="12699" algn="ctr">
                      <a:solidFill>
                        <a:srgbClr val="000000"/>
                      </a:solidFill>
                    </a:lnR>
                    <a:lnT w="12699" algn="ctr">
                      <a:solidFill>
                        <a:srgbClr val="000000"/>
                      </a:solidFill>
                    </a:lnT>
                    <a:lnB w="12699" algn="ctr">
                      <a:solidFill>
                        <a:srgbClr val="000000"/>
                      </a:solidFill>
                    </a:lnB>
                  </a:tcPr>
                </a:tc>
                <a:tc>
                  <a:txBody>
                    <a:bodyPr/>
                    <a:p>
                      <a:pPr>
                        <a:defRPr/>
                      </a:pPr>
                      <a:endParaRPr sz="2000">
                        <a:latin typeface="Abyssinica SIL"/>
                        <a:cs typeface="Abyssinica SIL"/>
                      </a:endParaRPr>
                    </a:p>
                  </a:txBody>
                  <a:tcPr>
                    <a:lnL w="12699" algn="ctr">
                      <a:solidFill>
                        <a:srgbClr val="000000"/>
                      </a:solidFill>
                    </a:lnL>
                    <a:lnR w="12699" algn="ctr">
                      <a:solidFill>
                        <a:srgbClr val="000000"/>
                      </a:solidFill>
                    </a:lnR>
                    <a:lnT w="12699" algn="ctr">
                      <a:solidFill>
                        <a:srgbClr val="000000"/>
                      </a:solidFill>
                    </a:lnT>
                    <a:lnB w="12699" algn="ctr">
                      <a:solidFill>
                        <a:srgbClr val="000000"/>
                      </a:solidFill>
                    </a:lnB>
                  </a:tcPr>
                </a:tc>
                <a:tc>
                  <a:txBody>
                    <a:bodyPr/>
                    <a:p>
                      <a:pPr>
                        <a:defRPr/>
                      </a:pPr>
                      <a:endParaRPr sz="2000">
                        <a:latin typeface="Abyssinica SIL"/>
                        <a:cs typeface="Abyssinica SIL"/>
                      </a:endParaRPr>
                    </a:p>
                  </a:txBody>
                  <a:tcPr>
                    <a:lnL w="12699" algn="ctr">
                      <a:solidFill>
                        <a:srgbClr val="000000"/>
                      </a:solidFill>
                    </a:lnL>
                    <a:lnR w="12699" algn="ctr">
                      <a:solidFill>
                        <a:srgbClr val="000000"/>
                      </a:solidFill>
                    </a:lnR>
                    <a:lnT w="12699" algn="ctr">
                      <a:solidFill>
                        <a:srgbClr val="000000"/>
                      </a:solidFill>
                    </a:lnT>
                    <a:lnB w="12699" algn="ctr">
                      <a:solidFill>
                        <a:srgbClr val="000000"/>
                      </a:solidFill>
                    </a:lnB>
                  </a:tcPr>
                </a:tc>
              </a:tr>
            </a:tbl>
          </a:graphicData>
        </a:graphic>
      </p:graphicFrame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2000" advClick="1"/>
    </mc:Choice>
    <mc:Fallback>
      <p:transition advClick="1"/>
    </mc:Fallback>
  </mc:AlternateContent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w="http://schemas.openxmlformats.org/wordprocessingml/2006/main" showMasterPhAnim="0" show="1">
  <p:cSld name="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pic>
        <p:nvPicPr>
          <p:cNvPr id="9" name="Shape 79"/>
          <p:cNvPicPr/>
          <p:nvPr/>
        </p:nvPicPr>
        <p:blipFill>
          <a:blip r:embed="rId2"/>
          <a:stretch/>
        </p:blipFill>
        <p:spPr bwMode="auto">
          <a:xfrm>
            <a:off x="0" y="0"/>
            <a:ext cx="12192000" cy="822960"/>
          </a:xfrm>
          <a:prstGeom prst="rect">
            <a:avLst/>
          </a:prstGeom>
          <a:gradFill>
            <a:gsLst>
              <a:gs pos="0">
                <a:schemeClr val="accent1">
                  <a:lumMod val="5000"/>
                  <a:lumOff val="95000"/>
                </a:schemeClr>
              </a:gs>
              <a:gs pos="74000">
                <a:schemeClr val="accent1">
                  <a:lumMod val="45000"/>
                  <a:lumOff val="55000"/>
                </a:schemeClr>
              </a:gs>
              <a:gs pos="83000">
                <a:schemeClr val="accent1">
                  <a:lumMod val="45000"/>
                  <a:lumOff val="55000"/>
                </a:schemeClr>
              </a:gs>
              <a:gs pos="100000">
                <a:schemeClr val="accent1">
                  <a:lumMod val="30000"/>
                  <a:lumOff val="70000"/>
                </a:schemeClr>
              </a:gs>
            </a:gsLst>
            <a:lin ang="5400000" scaled="1"/>
          </a:gradFill>
        </p:spPr>
      </p:pic>
      <p:pic>
        <p:nvPicPr>
          <p:cNvPr id="10" name="Рисунок 9"/>
          <p:cNvPicPr>
            <a:picLocks noChangeAspect="1"/>
          </p:cNvPicPr>
          <p:nvPr/>
        </p:nvPicPr>
        <p:blipFill>
          <a:blip r:embed="rId3"/>
          <a:stretch/>
        </p:blipFill>
        <p:spPr bwMode="auto">
          <a:xfrm>
            <a:off x="606473" y="32999"/>
            <a:ext cx="2374471" cy="756962"/>
          </a:xfrm>
          <a:prstGeom prst="rect">
            <a:avLst/>
          </a:prstGeom>
        </p:spPr>
      </p:pic>
      <p:sp>
        <p:nvSpPr>
          <p:cNvPr id="7" name="TextBox 6"/>
          <p:cNvSpPr txBox="1"/>
          <p:nvPr/>
        </p:nvSpPr>
        <p:spPr bwMode="auto">
          <a:xfrm>
            <a:off x="821865" y="1213816"/>
            <a:ext cx="10240225" cy="45755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defRPr/>
            </a:pPr>
            <a:r>
              <a:rPr lang="ru-RU" sz="2400" b="1">
                <a:solidFill>
                  <a:schemeClr val="accent2"/>
                </a:solidFill>
                <a:latin typeface="Abyssinica SIL"/>
                <a:ea typeface="Abyssinica SIL"/>
                <a:cs typeface="Abyssinica SIL"/>
              </a:rPr>
              <a:t>БИЗНЕС-МОДЕЛЬ</a:t>
            </a:r>
            <a:endParaRPr>
              <a:latin typeface="Abyssinica SIL"/>
              <a:cs typeface="Abyssinica SIL"/>
            </a:endParaRPr>
          </a:p>
        </p:txBody>
      </p:sp>
      <p:pic>
        <p:nvPicPr>
          <p:cNvPr id="319160641" name="Рисунок 319160640"/>
          <p:cNvPicPr>
            <a:picLocks noChangeAspect="1"/>
          </p:cNvPicPr>
          <p:nvPr/>
        </p:nvPicPr>
        <p:blipFill>
          <a:blip r:embed="rId4"/>
          <a:stretch/>
        </p:blipFill>
        <p:spPr bwMode="auto">
          <a:xfrm>
            <a:off x="8681589" y="2574012"/>
            <a:ext cx="2730335" cy="3309166"/>
          </a:xfrm>
          <a:prstGeom prst="rect">
            <a:avLst/>
          </a:prstGeom>
        </p:spPr>
      </p:pic>
      <p:sp>
        <p:nvSpPr>
          <p:cNvPr id="2015880412" name="TextBox 2015880411"/>
          <p:cNvSpPr txBox="1"/>
          <p:nvPr/>
        </p:nvSpPr>
        <p:spPr bwMode="auto">
          <a:xfrm>
            <a:off x="8485378" y="1841436"/>
            <a:ext cx="3706979" cy="640439"/>
          </a:xfrm>
          <a:prstGeom prst="rect">
            <a:avLst/>
          </a:prstGeom>
          <a:noFill/>
        </p:spPr>
        <p:txBody>
          <a:bodyPr vertOverflow="overflow" horzOverflow="overflow" vert="horz" wrap="square" lIns="91440" tIns="45720" rIns="91440" bIns="45720" numCol="1" spcCol="0" rtlCol="0" fromWordArt="0" anchor="t" anchorCtr="0" forceAA="0" compatLnSpc="0">
            <a:spAutoFit/>
          </a:bodyPr>
          <a:lstStyle/>
          <a:p>
            <a:pPr algn="just">
              <a:defRPr/>
            </a:pPr>
            <a:r>
              <a:rPr>
                <a:latin typeface="Abyssinica SIL"/>
                <a:ea typeface="Abyssinica SIL"/>
                <a:cs typeface="Abyssinica SIL"/>
              </a:rPr>
              <a:t>Для более подробного ознакомления:</a:t>
            </a:r>
            <a:endParaRPr>
              <a:latin typeface="Abyssinica SIL"/>
              <a:cs typeface="Abyssinica SIL"/>
            </a:endParaRPr>
          </a:p>
        </p:txBody>
      </p:sp>
      <p:sp>
        <p:nvSpPr>
          <p:cNvPr id="1417642219" name="TextBox 1417642218"/>
          <p:cNvSpPr txBox="1"/>
          <p:nvPr/>
        </p:nvSpPr>
        <p:spPr bwMode="auto">
          <a:xfrm>
            <a:off x="212219" y="1933574"/>
            <a:ext cx="7563209" cy="4033733"/>
          </a:xfrm>
          <a:prstGeom prst="rect">
            <a:avLst/>
          </a:prstGeom>
          <a:noFill/>
        </p:spPr>
        <p:txBody>
          <a:bodyPr vertOverflow="overflow" horzOverflow="overflow" vert="horz" wrap="square" lIns="91440" tIns="45720" rIns="91440" bIns="45720" numCol="1" spcCol="0" rtlCol="0" fromWordArt="0" anchor="t" anchorCtr="0" forceAA="0" compatLnSpc="0">
            <a:spAutoFit/>
          </a:bodyPr>
          <a:lstStyle/>
          <a:p>
            <a:pPr algn="just">
              <a:defRPr/>
            </a:pPr>
            <a:r>
              <a:rPr lang="ru-RU">
                <a:latin typeface="Segoe UI"/>
                <a:cs typeface="Segoe UI"/>
              </a:rPr>
              <a:t>Наши ключевые партнеры включают производителей компонентов (сенсоры, аккумуляторы, двигатели), разработчиков ПО, дистрибьюторов, сервисные компании, маркетинговые агентства и интеграторов умного дома. Они обеспечивают производство, дистрибуцию, маркетинг и сервисное обслуживание.</a:t>
            </a:r>
            <a:endParaRPr lang="en-US">
              <a:latin typeface="Segoe UI"/>
              <a:cs typeface="Segoe UI"/>
            </a:endParaRPr>
          </a:p>
          <a:p>
            <a:pPr>
              <a:defRPr/>
            </a:pPr>
            <a:endParaRPr lang="en-US">
              <a:latin typeface="Segoe UI"/>
              <a:cs typeface="Segoe UI"/>
            </a:endParaRPr>
          </a:p>
          <a:p>
            <a:pPr>
              <a:defRPr/>
            </a:pPr>
            <a:r>
              <a:rPr lang="ru-RU">
                <a:latin typeface="Segoe UI"/>
                <a:cs typeface="Segoe UI"/>
              </a:rPr>
              <a:t>Решаемые проблемы: Недостаток времени: Помощь в уборке при нехватке </a:t>
            </a:r>
            <a:r>
              <a:rPr lang="ru-RU">
                <a:latin typeface="Segoe UI"/>
                <a:cs typeface="Segoe UI"/>
              </a:rPr>
              <a:t>времени;Физические</a:t>
            </a:r>
            <a:r>
              <a:rPr lang="ru-RU">
                <a:latin typeface="Segoe UI"/>
                <a:cs typeface="Segoe UI"/>
              </a:rPr>
              <a:t> ограничения: Поддержка для людей с ограниченными возможностями; Неэффективность традиционных методов: Более эффективное решение по сравнению с ручной уборкой.</a:t>
            </a:r>
            <a:endParaRPr lang="en-US">
              <a:latin typeface="Segoe UI"/>
              <a:cs typeface="Segoe UI"/>
            </a:endParaRPr>
          </a:p>
          <a:p>
            <a:pPr>
              <a:defRPr/>
            </a:pPr>
            <a:endParaRPr sz="1800"/>
          </a:p>
          <a:p>
            <a:pPr>
              <a:defRPr/>
            </a:pPr>
            <a:endParaRPr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2000" advClick="1"/>
    </mc:Choice>
    <mc:Fallback>
      <p:transition advClick="1"/>
    </mc:Fallback>
  </mc:AlternateContent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w="http://schemas.openxmlformats.org/wordprocessingml/2006/main" showMasterPhAnim="0" show="1">
  <p:cSld name="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pic>
        <p:nvPicPr>
          <p:cNvPr id="9" name="Shape 79"/>
          <p:cNvPicPr/>
          <p:nvPr/>
        </p:nvPicPr>
        <p:blipFill>
          <a:blip r:embed="rId2"/>
          <a:stretch/>
        </p:blipFill>
        <p:spPr bwMode="auto">
          <a:xfrm>
            <a:off x="0" y="0"/>
            <a:ext cx="12192000" cy="822960"/>
          </a:xfrm>
          <a:prstGeom prst="rect">
            <a:avLst/>
          </a:prstGeom>
          <a:gradFill>
            <a:gsLst>
              <a:gs pos="0">
                <a:schemeClr val="accent1">
                  <a:lumMod val="5000"/>
                  <a:lumOff val="95000"/>
                </a:schemeClr>
              </a:gs>
              <a:gs pos="74000">
                <a:schemeClr val="accent1">
                  <a:lumMod val="45000"/>
                  <a:lumOff val="55000"/>
                </a:schemeClr>
              </a:gs>
              <a:gs pos="83000">
                <a:schemeClr val="accent1">
                  <a:lumMod val="45000"/>
                  <a:lumOff val="55000"/>
                </a:schemeClr>
              </a:gs>
              <a:gs pos="100000">
                <a:schemeClr val="accent1">
                  <a:lumMod val="30000"/>
                  <a:lumOff val="70000"/>
                </a:schemeClr>
              </a:gs>
            </a:gsLst>
            <a:lin ang="5400000" scaled="1"/>
          </a:gradFill>
        </p:spPr>
      </p:pic>
      <p:pic>
        <p:nvPicPr>
          <p:cNvPr id="10" name="Рисунок 9"/>
          <p:cNvPicPr>
            <a:picLocks noChangeAspect="1"/>
          </p:cNvPicPr>
          <p:nvPr/>
        </p:nvPicPr>
        <p:blipFill>
          <a:blip r:embed="rId3"/>
          <a:stretch/>
        </p:blipFill>
        <p:spPr bwMode="auto">
          <a:xfrm>
            <a:off x="606473" y="32999"/>
            <a:ext cx="2374471" cy="756962"/>
          </a:xfrm>
          <a:prstGeom prst="rect">
            <a:avLst/>
          </a:prstGeom>
        </p:spPr>
      </p:pic>
      <p:sp>
        <p:nvSpPr>
          <p:cNvPr id="7" name="TextBox 6"/>
          <p:cNvSpPr txBox="1"/>
          <p:nvPr/>
        </p:nvSpPr>
        <p:spPr bwMode="auto">
          <a:xfrm>
            <a:off x="1157040" y="1024182"/>
            <a:ext cx="10240225" cy="461665"/>
          </a:xfrm>
          <a:prstGeom prst="rect">
            <a:avLst/>
          </a:prstGeom>
          <a:noFill/>
        </p:spPr>
        <p:txBody>
          <a:bodyPr wrap="square" lIns="91440" tIns="45720" rIns="91440" bIns="45720" rtlCol="0" anchor="t">
            <a:spAutoFit/>
          </a:bodyPr>
          <a:lstStyle/>
          <a:p>
            <a:pPr>
              <a:defRPr/>
            </a:pPr>
            <a:r>
              <a:rPr lang="ru-RU" sz="2400" b="1">
                <a:latin typeface="Times New Roman"/>
                <a:cs typeface="Abyssinica SIL"/>
              </a:rPr>
              <a:t>ДОРОЖНАЯ-КАРТА</a:t>
            </a:r>
            <a:endParaRPr/>
          </a:p>
        </p:txBody>
      </p:sp>
      <p:sp>
        <p:nvSpPr>
          <p:cNvPr id="3" name="Прямоугольник 2"/>
          <p:cNvSpPr/>
          <p:nvPr/>
        </p:nvSpPr>
        <p:spPr bwMode="auto">
          <a:xfrm flipH="0" flipV="0">
            <a:off x="1057397" y="1916906"/>
            <a:ext cx="10485297" cy="6492600"/>
          </a:xfrm>
          <a:prstGeom prst="rect">
            <a:avLst/>
          </a:prstGeom>
        </p:spPr>
        <p:txBody>
          <a:bodyPr vertOverflow="overflow" horzOverflow="overflow" vert="horz" wrap="square" lIns="91440" tIns="45720" rIns="91440" bIns="45720" numCol="2" spcCol="0" rtlCol="0" fromWordArt="0" anchor="t" anchorCtr="0" forceAA="0" upright="0" compatLnSpc="0">
            <a:spAutoFit/>
          </a:bodyPr>
          <a:lstStyle/>
          <a:p>
            <a:pPr>
              <a:defRPr/>
            </a:pPr>
            <a:r>
              <a:rPr lang="en-US" sz="1400" b="1">
                <a:latin typeface="Times New Roman"/>
                <a:ea typeface="Roboto"/>
                <a:cs typeface="Roboto"/>
              </a:rPr>
              <a:t>Фаза</a:t>
            </a:r>
            <a:r>
              <a:rPr lang="en-US" sz="1400" b="1">
                <a:latin typeface="Times New Roman"/>
                <a:ea typeface="Roboto"/>
                <a:cs typeface="Roboto"/>
              </a:rPr>
              <a:t> 1: </a:t>
            </a:r>
            <a:r>
              <a:rPr lang="en-US" sz="1400" b="1">
                <a:latin typeface="Times New Roman"/>
                <a:ea typeface="Roboto"/>
                <a:cs typeface="Roboto"/>
              </a:rPr>
              <a:t>Разработка</a:t>
            </a:r>
            <a:r>
              <a:rPr lang="en-US" sz="1400" b="1">
                <a:latin typeface="Times New Roman"/>
                <a:ea typeface="Roboto"/>
                <a:cs typeface="Roboto"/>
              </a:rPr>
              <a:t> </a:t>
            </a:r>
            <a:r>
              <a:rPr lang="en-US" sz="1400" b="1">
                <a:latin typeface="Times New Roman"/>
                <a:ea typeface="Roboto"/>
                <a:cs typeface="Roboto"/>
              </a:rPr>
              <a:t>концепции</a:t>
            </a:r>
            <a:r>
              <a:rPr lang="en-US" sz="1400" b="1">
                <a:latin typeface="Times New Roman"/>
                <a:ea typeface="Roboto"/>
                <a:cs typeface="Roboto"/>
              </a:rPr>
              <a:t> и </a:t>
            </a:r>
            <a:r>
              <a:rPr lang="en-US" sz="1400" b="1">
                <a:latin typeface="Times New Roman"/>
                <a:ea typeface="Roboto"/>
                <a:cs typeface="Roboto"/>
              </a:rPr>
              <a:t>исследование</a:t>
            </a:r>
            <a:r>
              <a:rPr lang="en-US" sz="1400" b="1">
                <a:latin typeface="Times New Roman"/>
                <a:ea typeface="Roboto"/>
                <a:cs typeface="Roboto"/>
              </a:rPr>
              <a:t> (3 </a:t>
            </a:r>
            <a:r>
              <a:rPr lang="en-US" sz="1400" b="1">
                <a:latin typeface="Times New Roman"/>
                <a:ea typeface="Roboto"/>
                <a:cs typeface="Roboto"/>
              </a:rPr>
              <a:t>месяца</a:t>
            </a:r>
            <a:r>
              <a:rPr lang="en-US" sz="1400" b="1">
                <a:latin typeface="Times New Roman"/>
                <a:ea typeface="Roboto"/>
                <a:cs typeface="Roboto"/>
              </a:rPr>
              <a:t>) </a:t>
            </a:r>
            <a:endParaRPr lang="ru-RU" sz="1400" b="1">
              <a:latin typeface="Times New Roman"/>
              <a:ea typeface="Roboto"/>
              <a:cs typeface="Arial"/>
            </a:endParaRPr>
          </a:p>
          <a:p>
            <a:pPr>
              <a:defRPr/>
            </a:pPr>
            <a:r>
              <a:rPr lang="en-US" sz="1400">
                <a:latin typeface="Times New Roman"/>
                <a:ea typeface="Roboto"/>
                <a:cs typeface="Roboto"/>
              </a:rPr>
              <a:t>Определение</a:t>
            </a:r>
            <a:r>
              <a:rPr lang="en-US" sz="1400">
                <a:latin typeface="Times New Roman"/>
                <a:ea typeface="Roboto"/>
                <a:cs typeface="Roboto"/>
              </a:rPr>
              <a:t> </a:t>
            </a:r>
            <a:r>
              <a:rPr lang="en-US" sz="1400">
                <a:latin typeface="Times New Roman"/>
                <a:ea typeface="Roboto"/>
                <a:cs typeface="Roboto"/>
              </a:rPr>
              <a:t>потребностей</a:t>
            </a:r>
            <a:r>
              <a:rPr lang="en-US" sz="1400">
                <a:latin typeface="Times New Roman"/>
                <a:ea typeface="Roboto"/>
                <a:cs typeface="Roboto"/>
              </a:rPr>
              <a:t> и </a:t>
            </a:r>
            <a:r>
              <a:rPr lang="en-US" sz="1400">
                <a:latin typeface="Times New Roman"/>
                <a:ea typeface="Roboto"/>
                <a:cs typeface="Roboto"/>
              </a:rPr>
              <a:t>требований</a:t>
            </a:r>
            <a:r>
              <a:rPr lang="en-US" sz="1400">
                <a:latin typeface="Times New Roman"/>
                <a:ea typeface="Roboto"/>
                <a:cs typeface="Roboto"/>
              </a:rPr>
              <a:t> к </a:t>
            </a:r>
            <a:r>
              <a:rPr lang="en-US" sz="1400">
                <a:latin typeface="Times New Roman"/>
                <a:ea typeface="Roboto"/>
                <a:cs typeface="Roboto"/>
              </a:rPr>
              <a:t>продукту</a:t>
            </a:r>
            <a:r>
              <a:rPr lang="en-US" sz="1400">
                <a:latin typeface="Times New Roman"/>
                <a:ea typeface="Roboto"/>
                <a:cs typeface="Roboto"/>
              </a:rPr>
              <a:t> </a:t>
            </a:r>
            <a:endParaRPr lang="ru-RU" sz="1400">
              <a:latin typeface="Times New Roman"/>
              <a:ea typeface="Roboto"/>
              <a:cs typeface="Arial"/>
            </a:endParaRPr>
          </a:p>
          <a:p>
            <a:pPr>
              <a:defRPr/>
            </a:pPr>
            <a:r>
              <a:rPr lang="en-US" sz="1400">
                <a:latin typeface="Times New Roman"/>
                <a:ea typeface="Roboto"/>
                <a:cs typeface="Roboto"/>
              </a:rPr>
              <a:t>Исследование</a:t>
            </a:r>
            <a:r>
              <a:rPr lang="en-US" sz="1400">
                <a:latin typeface="Times New Roman"/>
                <a:ea typeface="Roboto"/>
                <a:cs typeface="Roboto"/>
              </a:rPr>
              <a:t> </a:t>
            </a:r>
            <a:r>
              <a:rPr lang="en-US" sz="1400">
                <a:latin typeface="Times New Roman"/>
                <a:ea typeface="Roboto"/>
                <a:cs typeface="Roboto"/>
              </a:rPr>
              <a:t>существующих</a:t>
            </a:r>
            <a:r>
              <a:rPr lang="en-US" sz="1400">
                <a:latin typeface="Times New Roman"/>
                <a:ea typeface="Roboto"/>
                <a:cs typeface="Roboto"/>
              </a:rPr>
              <a:t> </a:t>
            </a:r>
            <a:r>
              <a:rPr lang="en-US" sz="1400">
                <a:latin typeface="Times New Roman"/>
                <a:ea typeface="Roboto"/>
                <a:cs typeface="Roboto"/>
              </a:rPr>
              <a:t>технологий</a:t>
            </a:r>
            <a:r>
              <a:rPr lang="en-US" sz="1400">
                <a:latin typeface="Times New Roman"/>
                <a:ea typeface="Roboto"/>
                <a:cs typeface="Roboto"/>
              </a:rPr>
              <a:t> и </a:t>
            </a:r>
            <a:r>
              <a:rPr lang="en-US" sz="1400">
                <a:latin typeface="Times New Roman"/>
                <a:ea typeface="Roboto"/>
                <a:cs typeface="Roboto"/>
              </a:rPr>
              <a:t>решений</a:t>
            </a:r>
            <a:r>
              <a:rPr lang="en-US" sz="1400">
                <a:latin typeface="Times New Roman"/>
                <a:ea typeface="Roboto"/>
                <a:cs typeface="Roboto"/>
              </a:rPr>
              <a:t> </a:t>
            </a:r>
            <a:endParaRPr lang="ru-RU" sz="1400">
              <a:latin typeface="Times New Roman"/>
              <a:ea typeface="Roboto"/>
              <a:cs typeface="Arial"/>
            </a:endParaRPr>
          </a:p>
          <a:p>
            <a:pPr>
              <a:defRPr/>
            </a:pPr>
            <a:r>
              <a:rPr lang="en-US" sz="1400">
                <a:latin typeface="Times New Roman"/>
                <a:ea typeface="Roboto"/>
                <a:cs typeface="Roboto"/>
              </a:rPr>
              <a:t>Разработка</a:t>
            </a:r>
            <a:r>
              <a:rPr lang="en-US" sz="1400">
                <a:latin typeface="Times New Roman"/>
                <a:ea typeface="Roboto"/>
                <a:cs typeface="Roboto"/>
              </a:rPr>
              <a:t> </a:t>
            </a:r>
            <a:r>
              <a:rPr lang="en-US" sz="1400">
                <a:latin typeface="Times New Roman"/>
                <a:ea typeface="Roboto"/>
                <a:cs typeface="Roboto"/>
              </a:rPr>
              <a:t>предварительного</a:t>
            </a:r>
            <a:r>
              <a:rPr lang="en-US" sz="1400">
                <a:latin typeface="Times New Roman"/>
                <a:ea typeface="Roboto"/>
                <a:cs typeface="Roboto"/>
              </a:rPr>
              <a:t> </a:t>
            </a:r>
            <a:r>
              <a:rPr lang="en-US" sz="1400">
                <a:latin typeface="Times New Roman"/>
                <a:ea typeface="Roboto"/>
                <a:cs typeface="Roboto"/>
              </a:rPr>
              <a:t>концептуального</a:t>
            </a:r>
            <a:r>
              <a:rPr lang="en-US" sz="1400">
                <a:latin typeface="Times New Roman"/>
                <a:ea typeface="Roboto"/>
                <a:cs typeface="Roboto"/>
              </a:rPr>
              <a:t> </a:t>
            </a:r>
            <a:r>
              <a:rPr lang="en-US" sz="1400">
                <a:latin typeface="Times New Roman"/>
                <a:ea typeface="Roboto"/>
                <a:cs typeface="Roboto"/>
              </a:rPr>
              <a:t>дизайна</a:t>
            </a:r>
            <a:r>
              <a:rPr lang="en-US" sz="1400">
                <a:latin typeface="Times New Roman"/>
                <a:ea typeface="Roboto"/>
                <a:cs typeface="Roboto"/>
              </a:rPr>
              <a:t> </a:t>
            </a:r>
            <a:endParaRPr lang="ru-RU" sz="1400">
              <a:latin typeface="Times New Roman"/>
              <a:ea typeface="Roboto"/>
              <a:cs typeface="Arial"/>
            </a:endParaRPr>
          </a:p>
          <a:p>
            <a:pPr>
              <a:defRPr/>
            </a:pPr>
            <a:endParaRPr lang="en-US" sz="1400">
              <a:latin typeface="Times New Roman"/>
              <a:ea typeface="Roboto"/>
              <a:cs typeface="Roboto"/>
            </a:endParaRPr>
          </a:p>
          <a:p>
            <a:pPr>
              <a:defRPr/>
            </a:pPr>
            <a:r>
              <a:rPr lang="en-US" sz="1400" b="1">
                <a:latin typeface="Times New Roman"/>
                <a:ea typeface="Roboto"/>
                <a:cs typeface="Roboto"/>
              </a:rPr>
              <a:t>Фаза</a:t>
            </a:r>
            <a:r>
              <a:rPr lang="en-US" sz="1400" b="1">
                <a:latin typeface="Times New Roman"/>
                <a:ea typeface="Roboto"/>
                <a:cs typeface="Roboto"/>
              </a:rPr>
              <a:t> 2: </a:t>
            </a:r>
            <a:r>
              <a:rPr lang="en-US" sz="1400" b="1">
                <a:latin typeface="Times New Roman"/>
                <a:ea typeface="Roboto"/>
                <a:cs typeface="Roboto"/>
              </a:rPr>
              <a:t>Разработка</a:t>
            </a:r>
            <a:r>
              <a:rPr lang="en-US" sz="1400" b="1">
                <a:latin typeface="Times New Roman"/>
                <a:ea typeface="Roboto"/>
                <a:cs typeface="Roboto"/>
              </a:rPr>
              <a:t> </a:t>
            </a:r>
            <a:r>
              <a:rPr lang="en-US" sz="1400" b="1">
                <a:latin typeface="Times New Roman"/>
                <a:ea typeface="Roboto"/>
                <a:cs typeface="Roboto"/>
              </a:rPr>
              <a:t>прототипа</a:t>
            </a:r>
            <a:r>
              <a:rPr lang="en-US" sz="1400" b="1">
                <a:latin typeface="Times New Roman"/>
                <a:ea typeface="Roboto"/>
                <a:cs typeface="Roboto"/>
              </a:rPr>
              <a:t> (6 </a:t>
            </a:r>
            <a:r>
              <a:rPr lang="en-US" sz="1400" b="1">
                <a:latin typeface="Times New Roman"/>
                <a:ea typeface="Roboto"/>
                <a:cs typeface="Roboto"/>
              </a:rPr>
              <a:t>месяцев</a:t>
            </a:r>
            <a:r>
              <a:rPr lang="en-US" sz="1400" b="1">
                <a:latin typeface="Times New Roman"/>
                <a:ea typeface="Roboto"/>
                <a:cs typeface="Roboto"/>
              </a:rPr>
              <a:t>) </a:t>
            </a:r>
            <a:endParaRPr lang="ru-RU" sz="1400" b="1">
              <a:latin typeface="Times New Roman"/>
              <a:ea typeface="Roboto"/>
              <a:cs typeface="Arial"/>
            </a:endParaRPr>
          </a:p>
          <a:p>
            <a:pPr>
              <a:defRPr/>
            </a:pPr>
            <a:r>
              <a:rPr lang="en-US" sz="1400">
                <a:latin typeface="Times New Roman"/>
                <a:ea typeface="Roboto"/>
                <a:cs typeface="Roboto"/>
              </a:rPr>
              <a:t>Создание</a:t>
            </a:r>
            <a:r>
              <a:rPr lang="en-US" sz="1400">
                <a:latin typeface="Times New Roman"/>
                <a:ea typeface="Roboto"/>
                <a:cs typeface="Roboto"/>
              </a:rPr>
              <a:t> </a:t>
            </a:r>
            <a:r>
              <a:rPr lang="en-US" sz="1400">
                <a:latin typeface="Times New Roman"/>
                <a:ea typeface="Roboto"/>
                <a:cs typeface="Roboto"/>
              </a:rPr>
              <a:t>рабочего</a:t>
            </a:r>
            <a:r>
              <a:rPr lang="en-US" sz="1400">
                <a:latin typeface="Times New Roman"/>
                <a:ea typeface="Roboto"/>
                <a:cs typeface="Roboto"/>
              </a:rPr>
              <a:t> </a:t>
            </a:r>
            <a:r>
              <a:rPr lang="en-US" sz="1400">
                <a:latin typeface="Times New Roman"/>
                <a:ea typeface="Roboto"/>
                <a:cs typeface="Roboto"/>
              </a:rPr>
              <a:t>прототипа</a:t>
            </a:r>
            <a:r>
              <a:rPr lang="en-US" sz="1400">
                <a:latin typeface="Times New Roman"/>
                <a:ea typeface="Roboto"/>
                <a:cs typeface="Roboto"/>
              </a:rPr>
              <a:t> </a:t>
            </a:r>
            <a:r>
              <a:rPr lang="en-US" sz="1400">
                <a:latin typeface="Times New Roman"/>
                <a:ea typeface="Roboto"/>
                <a:cs typeface="Roboto"/>
              </a:rPr>
              <a:t>на</a:t>
            </a:r>
            <a:r>
              <a:rPr lang="en-US" sz="1400">
                <a:latin typeface="Times New Roman"/>
                <a:ea typeface="Roboto"/>
                <a:cs typeface="Roboto"/>
              </a:rPr>
              <a:t> </a:t>
            </a:r>
            <a:r>
              <a:rPr lang="en-US" sz="1400">
                <a:latin typeface="Times New Roman"/>
                <a:ea typeface="Roboto"/>
                <a:cs typeface="Roboto"/>
              </a:rPr>
              <a:t>основе</a:t>
            </a:r>
            <a:r>
              <a:rPr lang="en-US" sz="1400">
                <a:latin typeface="Times New Roman"/>
                <a:ea typeface="Roboto"/>
                <a:cs typeface="Roboto"/>
              </a:rPr>
              <a:t> </a:t>
            </a:r>
            <a:r>
              <a:rPr lang="en-US" sz="1400">
                <a:latin typeface="Times New Roman"/>
                <a:ea typeface="Roboto"/>
                <a:cs typeface="Roboto"/>
              </a:rPr>
              <a:t>концептуального</a:t>
            </a:r>
            <a:r>
              <a:rPr lang="en-US" sz="1400">
                <a:latin typeface="Times New Roman"/>
                <a:ea typeface="Roboto"/>
                <a:cs typeface="Roboto"/>
              </a:rPr>
              <a:t> </a:t>
            </a:r>
            <a:r>
              <a:rPr lang="en-US" sz="1400">
                <a:latin typeface="Times New Roman"/>
                <a:ea typeface="Roboto"/>
                <a:cs typeface="Roboto"/>
              </a:rPr>
              <a:t>дизайна</a:t>
            </a:r>
            <a:r>
              <a:rPr lang="en-US" sz="1400">
                <a:latin typeface="Times New Roman"/>
                <a:ea typeface="Roboto"/>
                <a:cs typeface="Roboto"/>
              </a:rPr>
              <a:t> </a:t>
            </a:r>
            <a:endParaRPr lang="ru-RU" sz="1400">
              <a:latin typeface="Times New Roman"/>
              <a:ea typeface="Roboto"/>
              <a:cs typeface="Arial"/>
            </a:endParaRPr>
          </a:p>
          <a:p>
            <a:pPr>
              <a:defRPr/>
            </a:pPr>
            <a:r>
              <a:rPr lang="en-US" sz="1400">
                <a:latin typeface="Times New Roman"/>
                <a:ea typeface="Roboto"/>
                <a:cs typeface="Roboto"/>
              </a:rPr>
              <a:t>Тестирование</a:t>
            </a:r>
            <a:r>
              <a:rPr lang="en-US" sz="1400">
                <a:latin typeface="Times New Roman"/>
                <a:ea typeface="Roboto"/>
                <a:cs typeface="Roboto"/>
              </a:rPr>
              <a:t> и </a:t>
            </a:r>
            <a:r>
              <a:rPr lang="en-US" sz="1400">
                <a:latin typeface="Times New Roman"/>
                <a:ea typeface="Roboto"/>
                <a:cs typeface="Roboto"/>
              </a:rPr>
              <a:t>оценка</a:t>
            </a:r>
            <a:r>
              <a:rPr lang="en-US" sz="1400">
                <a:latin typeface="Times New Roman"/>
                <a:ea typeface="Roboto"/>
                <a:cs typeface="Roboto"/>
              </a:rPr>
              <a:t> </a:t>
            </a:r>
            <a:r>
              <a:rPr lang="en-US" sz="1400">
                <a:latin typeface="Times New Roman"/>
                <a:ea typeface="Roboto"/>
                <a:cs typeface="Roboto"/>
              </a:rPr>
              <a:t>прототипа</a:t>
            </a:r>
            <a:r>
              <a:rPr lang="en-US" sz="1400">
                <a:latin typeface="Times New Roman"/>
                <a:ea typeface="Roboto"/>
                <a:cs typeface="Roboto"/>
              </a:rPr>
              <a:t> в </a:t>
            </a:r>
            <a:r>
              <a:rPr lang="en-US" sz="1400">
                <a:latin typeface="Times New Roman"/>
                <a:ea typeface="Roboto"/>
                <a:cs typeface="Roboto"/>
              </a:rPr>
              <a:t>реальных</a:t>
            </a:r>
            <a:r>
              <a:rPr lang="en-US" sz="1400">
                <a:latin typeface="Times New Roman"/>
                <a:ea typeface="Roboto"/>
                <a:cs typeface="Roboto"/>
              </a:rPr>
              <a:t> </a:t>
            </a:r>
            <a:r>
              <a:rPr lang="en-US" sz="1400">
                <a:latin typeface="Times New Roman"/>
                <a:ea typeface="Roboto"/>
                <a:cs typeface="Roboto"/>
              </a:rPr>
              <a:t>условиях</a:t>
            </a:r>
            <a:r>
              <a:rPr lang="en-US" sz="1400">
                <a:latin typeface="Times New Roman"/>
                <a:ea typeface="Roboto"/>
                <a:cs typeface="Roboto"/>
              </a:rPr>
              <a:t> </a:t>
            </a:r>
            <a:endParaRPr lang="ru-RU" sz="1400">
              <a:latin typeface="Times New Roman"/>
              <a:ea typeface="Roboto"/>
              <a:cs typeface="Arial"/>
            </a:endParaRPr>
          </a:p>
          <a:p>
            <a:pPr>
              <a:defRPr/>
            </a:pPr>
            <a:r>
              <a:rPr lang="en-US" sz="1400">
                <a:latin typeface="Times New Roman"/>
                <a:ea typeface="Roboto"/>
                <a:cs typeface="Roboto"/>
              </a:rPr>
              <a:t>Итеративная</a:t>
            </a:r>
            <a:r>
              <a:rPr lang="en-US" sz="1400">
                <a:latin typeface="Times New Roman"/>
                <a:ea typeface="Roboto"/>
                <a:cs typeface="Roboto"/>
              </a:rPr>
              <a:t> </a:t>
            </a:r>
            <a:r>
              <a:rPr lang="en-US" sz="1400">
                <a:latin typeface="Times New Roman"/>
                <a:ea typeface="Roboto"/>
                <a:cs typeface="Roboto"/>
              </a:rPr>
              <a:t>доработка</a:t>
            </a:r>
            <a:r>
              <a:rPr lang="en-US" sz="1400">
                <a:latin typeface="Times New Roman"/>
                <a:ea typeface="Roboto"/>
                <a:cs typeface="Roboto"/>
              </a:rPr>
              <a:t> и </a:t>
            </a:r>
            <a:r>
              <a:rPr lang="en-US" sz="1400">
                <a:latin typeface="Times New Roman"/>
                <a:ea typeface="Roboto"/>
                <a:cs typeface="Roboto"/>
              </a:rPr>
              <a:t>улучшение</a:t>
            </a:r>
            <a:r>
              <a:rPr lang="en-US" sz="1400">
                <a:latin typeface="Times New Roman"/>
                <a:ea typeface="Roboto"/>
                <a:cs typeface="Roboto"/>
              </a:rPr>
              <a:t> </a:t>
            </a:r>
            <a:r>
              <a:rPr lang="en-US" sz="1400">
                <a:latin typeface="Times New Roman"/>
                <a:ea typeface="Roboto"/>
                <a:cs typeface="Roboto"/>
              </a:rPr>
              <a:t>прототипа</a:t>
            </a:r>
            <a:r>
              <a:rPr lang="en-US" sz="1400">
                <a:latin typeface="Times New Roman"/>
                <a:ea typeface="Roboto"/>
                <a:cs typeface="Roboto"/>
              </a:rPr>
              <a:t> </a:t>
            </a:r>
            <a:endParaRPr lang="ru-RU" sz="1400">
              <a:latin typeface="Times New Roman"/>
              <a:ea typeface="Roboto"/>
              <a:cs typeface="Arial"/>
            </a:endParaRPr>
          </a:p>
          <a:p>
            <a:pPr>
              <a:defRPr/>
            </a:pPr>
            <a:endParaRPr lang="en-US" sz="1400">
              <a:latin typeface="Times New Roman"/>
              <a:ea typeface="Roboto"/>
              <a:cs typeface="Roboto"/>
            </a:endParaRPr>
          </a:p>
          <a:p>
            <a:pPr>
              <a:defRPr/>
            </a:pPr>
            <a:r>
              <a:rPr lang="en-US" sz="1400" b="1">
                <a:latin typeface="Times New Roman"/>
                <a:ea typeface="Roboto"/>
                <a:cs typeface="Roboto"/>
              </a:rPr>
              <a:t>Фаза</a:t>
            </a:r>
            <a:r>
              <a:rPr lang="en-US" sz="1400" b="1">
                <a:latin typeface="Times New Roman"/>
                <a:ea typeface="Roboto"/>
                <a:cs typeface="Roboto"/>
              </a:rPr>
              <a:t> 3: </a:t>
            </a:r>
            <a:r>
              <a:rPr lang="en-US" sz="1400" b="1">
                <a:latin typeface="Times New Roman"/>
                <a:ea typeface="Roboto"/>
                <a:cs typeface="Roboto"/>
              </a:rPr>
              <a:t>Инжиниринг</a:t>
            </a:r>
            <a:r>
              <a:rPr lang="en-US" sz="1400" b="1">
                <a:latin typeface="Times New Roman"/>
                <a:ea typeface="Roboto"/>
                <a:cs typeface="Roboto"/>
              </a:rPr>
              <a:t> и </a:t>
            </a:r>
            <a:r>
              <a:rPr lang="en-US" sz="1400" b="1">
                <a:latin typeface="Times New Roman"/>
                <a:ea typeface="Roboto"/>
                <a:cs typeface="Roboto"/>
              </a:rPr>
              <a:t>производство</a:t>
            </a:r>
            <a:r>
              <a:rPr lang="en-US" sz="1400" b="1">
                <a:latin typeface="Times New Roman"/>
                <a:ea typeface="Roboto"/>
                <a:cs typeface="Roboto"/>
              </a:rPr>
              <a:t> (9 </a:t>
            </a:r>
            <a:r>
              <a:rPr lang="en-US" sz="1400" b="1">
                <a:latin typeface="Times New Roman"/>
                <a:ea typeface="Roboto"/>
                <a:cs typeface="Roboto"/>
              </a:rPr>
              <a:t>месяцев</a:t>
            </a:r>
            <a:r>
              <a:rPr lang="en-US" sz="1400" b="1">
                <a:latin typeface="Times New Roman"/>
                <a:ea typeface="Roboto"/>
                <a:cs typeface="Roboto"/>
              </a:rPr>
              <a:t>) </a:t>
            </a:r>
            <a:endParaRPr lang="ru-RU" sz="1400" b="1">
              <a:latin typeface="Times New Roman"/>
              <a:ea typeface="Roboto"/>
              <a:cs typeface="Arial"/>
            </a:endParaRPr>
          </a:p>
          <a:p>
            <a:pPr>
              <a:defRPr/>
            </a:pPr>
            <a:r>
              <a:rPr lang="en-US" sz="1400">
                <a:latin typeface="Times New Roman"/>
                <a:ea typeface="Roboto"/>
                <a:cs typeface="Roboto"/>
              </a:rPr>
              <a:t>Завершение</a:t>
            </a:r>
            <a:r>
              <a:rPr lang="en-US" sz="1400">
                <a:latin typeface="Times New Roman"/>
                <a:ea typeface="Roboto"/>
                <a:cs typeface="Roboto"/>
              </a:rPr>
              <a:t> </a:t>
            </a:r>
            <a:r>
              <a:rPr lang="en-US" sz="1400">
                <a:latin typeface="Times New Roman"/>
                <a:ea typeface="Roboto"/>
                <a:cs typeface="Roboto"/>
              </a:rPr>
              <a:t>инженерного</a:t>
            </a:r>
            <a:r>
              <a:rPr lang="en-US" sz="1400">
                <a:latin typeface="Times New Roman"/>
                <a:ea typeface="Roboto"/>
                <a:cs typeface="Roboto"/>
              </a:rPr>
              <a:t> </a:t>
            </a:r>
            <a:r>
              <a:rPr lang="en-US" sz="1400">
                <a:latin typeface="Times New Roman"/>
                <a:ea typeface="Roboto"/>
                <a:cs typeface="Roboto"/>
              </a:rPr>
              <a:t>проектирования</a:t>
            </a:r>
            <a:r>
              <a:rPr lang="en-US" sz="1400">
                <a:latin typeface="Times New Roman"/>
                <a:ea typeface="Roboto"/>
                <a:cs typeface="Roboto"/>
              </a:rPr>
              <a:t> </a:t>
            </a:r>
            <a:r>
              <a:rPr lang="en-US" sz="1400">
                <a:latin typeface="Times New Roman"/>
                <a:ea typeface="Roboto"/>
                <a:cs typeface="Roboto"/>
              </a:rPr>
              <a:t>вакуумного</a:t>
            </a:r>
            <a:r>
              <a:rPr lang="en-US" sz="1400">
                <a:latin typeface="Times New Roman"/>
                <a:ea typeface="Roboto"/>
                <a:cs typeface="Roboto"/>
              </a:rPr>
              <a:t> </a:t>
            </a:r>
            <a:r>
              <a:rPr lang="en-US" sz="1400">
                <a:latin typeface="Times New Roman"/>
                <a:ea typeface="Roboto"/>
                <a:cs typeface="Roboto"/>
              </a:rPr>
              <a:t>пылесоса</a:t>
            </a:r>
            <a:r>
              <a:rPr lang="en-US" sz="1400">
                <a:latin typeface="Times New Roman"/>
                <a:ea typeface="Roboto"/>
                <a:cs typeface="Roboto"/>
              </a:rPr>
              <a:t> </a:t>
            </a:r>
            <a:endParaRPr lang="ru-RU" sz="1400">
              <a:latin typeface="Times New Roman"/>
              <a:ea typeface="Roboto"/>
              <a:cs typeface="Arial"/>
            </a:endParaRPr>
          </a:p>
          <a:p>
            <a:pPr>
              <a:defRPr/>
            </a:pPr>
            <a:r>
              <a:rPr lang="en-US" sz="1400">
                <a:latin typeface="Times New Roman"/>
                <a:ea typeface="Roboto"/>
                <a:cs typeface="Roboto"/>
              </a:rPr>
              <a:t>Оптимизация</a:t>
            </a:r>
            <a:r>
              <a:rPr lang="en-US" sz="1400">
                <a:latin typeface="Times New Roman"/>
                <a:ea typeface="Roboto"/>
                <a:cs typeface="Roboto"/>
              </a:rPr>
              <a:t> </a:t>
            </a:r>
            <a:r>
              <a:rPr lang="en-US" sz="1400">
                <a:latin typeface="Times New Roman"/>
                <a:ea typeface="Roboto"/>
                <a:cs typeface="Roboto"/>
              </a:rPr>
              <a:t>производственных</a:t>
            </a:r>
            <a:r>
              <a:rPr lang="en-US" sz="1400">
                <a:latin typeface="Times New Roman"/>
                <a:ea typeface="Roboto"/>
                <a:cs typeface="Roboto"/>
              </a:rPr>
              <a:t> </a:t>
            </a:r>
            <a:r>
              <a:rPr lang="en-US" sz="1400">
                <a:latin typeface="Times New Roman"/>
                <a:ea typeface="Roboto"/>
                <a:cs typeface="Roboto"/>
              </a:rPr>
              <a:t>процессов</a:t>
            </a:r>
            <a:r>
              <a:rPr lang="en-US" sz="1400">
                <a:latin typeface="Times New Roman"/>
                <a:ea typeface="Roboto"/>
                <a:cs typeface="Roboto"/>
              </a:rPr>
              <a:t> </a:t>
            </a:r>
            <a:endParaRPr lang="ru-RU" sz="1400">
              <a:latin typeface="Times New Roman"/>
              <a:ea typeface="Roboto"/>
              <a:cs typeface="Arial"/>
            </a:endParaRPr>
          </a:p>
          <a:p>
            <a:pPr>
              <a:defRPr/>
            </a:pPr>
            <a:r>
              <a:rPr lang="en-US" sz="1400">
                <a:latin typeface="Times New Roman"/>
                <a:ea typeface="Roboto"/>
                <a:cs typeface="Roboto"/>
              </a:rPr>
              <a:t>Подготовка</a:t>
            </a:r>
            <a:r>
              <a:rPr lang="en-US" sz="1400">
                <a:latin typeface="Times New Roman"/>
                <a:ea typeface="Roboto"/>
                <a:cs typeface="Roboto"/>
              </a:rPr>
              <a:t> к </a:t>
            </a:r>
            <a:r>
              <a:rPr lang="en-US" sz="1400">
                <a:latin typeface="Times New Roman"/>
                <a:ea typeface="Roboto"/>
                <a:cs typeface="Roboto"/>
              </a:rPr>
              <a:t>массовому</a:t>
            </a:r>
            <a:r>
              <a:rPr lang="en-US" sz="1400">
                <a:latin typeface="Times New Roman"/>
                <a:ea typeface="Roboto"/>
                <a:cs typeface="Roboto"/>
              </a:rPr>
              <a:t> </a:t>
            </a:r>
            <a:r>
              <a:rPr lang="en-US" sz="1400">
                <a:latin typeface="Times New Roman"/>
                <a:ea typeface="Roboto"/>
                <a:cs typeface="Roboto"/>
              </a:rPr>
              <a:t>производству</a:t>
            </a:r>
            <a:r>
              <a:rPr lang="en-US" sz="1400">
                <a:latin typeface="Times New Roman"/>
                <a:ea typeface="Roboto"/>
                <a:cs typeface="Roboto"/>
              </a:rPr>
              <a:t> </a:t>
            </a:r>
            <a:endParaRPr lang="ru-RU" sz="1400">
              <a:latin typeface="Times New Roman"/>
              <a:ea typeface="Roboto"/>
              <a:cs typeface="Arial"/>
            </a:endParaRPr>
          </a:p>
          <a:p>
            <a:pPr>
              <a:defRPr/>
            </a:pPr>
            <a:endParaRPr lang="en-US" sz="1400">
              <a:latin typeface="Times New Roman"/>
              <a:ea typeface="Roboto"/>
              <a:cs typeface="Roboto"/>
            </a:endParaRPr>
          </a:p>
          <a:p>
            <a:pPr>
              <a:defRPr/>
            </a:pPr>
            <a:endParaRPr lang="ru-RU" sz="1400" b="1">
              <a:latin typeface="Times New Roman"/>
              <a:ea typeface="Roboto"/>
              <a:cs typeface="Arial"/>
            </a:endParaRPr>
          </a:p>
          <a:p>
            <a:pPr>
              <a:defRPr/>
            </a:pPr>
            <a:endParaRPr lang="ru-RU" sz="1400" b="1">
              <a:latin typeface="Times New Roman"/>
              <a:ea typeface="Roboto"/>
              <a:cs typeface="Arial"/>
            </a:endParaRPr>
          </a:p>
          <a:p>
            <a:pPr>
              <a:defRPr/>
            </a:pPr>
            <a:endParaRPr lang="ru-RU" sz="1400" b="1">
              <a:latin typeface="Times New Roman"/>
              <a:ea typeface="Roboto"/>
              <a:cs typeface="Arial"/>
            </a:endParaRPr>
          </a:p>
          <a:p>
            <a:pPr>
              <a:defRPr/>
            </a:pPr>
            <a:endParaRPr lang="en-US" sz="1400" b="1">
              <a:latin typeface="Times New Roman"/>
              <a:ea typeface="Roboto"/>
              <a:cs typeface="Roboto"/>
            </a:endParaRPr>
          </a:p>
          <a:p>
            <a:pPr>
              <a:defRPr/>
            </a:pPr>
            <a:endParaRPr lang="en-US" sz="1400" b="1">
              <a:latin typeface="Times New Roman"/>
              <a:ea typeface="Roboto"/>
              <a:cs typeface="Roboto"/>
            </a:endParaRPr>
          </a:p>
          <a:p>
            <a:pPr>
              <a:defRPr/>
            </a:pPr>
            <a:endParaRPr lang="en-US" sz="1400" b="1">
              <a:latin typeface="Times New Roman"/>
              <a:ea typeface="Roboto"/>
              <a:cs typeface="Roboto"/>
            </a:endParaRPr>
          </a:p>
          <a:p>
            <a:pPr>
              <a:defRPr/>
            </a:pPr>
            <a:endParaRPr lang="en-US" sz="1400" b="1">
              <a:latin typeface="Times New Roman"/>
              <a:ea typeface="Roboto"/>
              <a:cs typeface="Roboto"/>
            </a:endParaRPr>
          </a:p>
          <a:p>
            <a:pPr>
              <a:defRPr/>
            </a:pPr>
            <a:endParaRPr lang="en-US" sz="1400" b="1">
              <a:latin typeface="Times New Roman"/>
              <a:ea typeface="Roboto"/>
              <a:cs typeface="Roboto"/>
            </a:endParaRPr>
          </a:p>
          <a:p>
            <a:pPr>
              <a:defRPr/>
            </a:pPr>
            <a:endParaRPr lang="en-US" sz="1400" b="1">
              <a:latin typeface="Times New Roman"/>
              <a:ea typeface="Roboto"/>
              <a:cs typeface="Roboto"/>
            </a:endParaRPr>
          </a:p>
          <a:p>
            <a:pPr>
              <a:defRPr/>
            </a:pPr>
            <a:endParaRPr lang="en-US" sz="1400" b="1">
              <a:latin typeface="Times New Roman"/>
              <a:ea typeface="Roboto"/>
              <a:cs typeface="Roboto"/>
            </a:endParaRPr>
          </a:p>
          <a:p>
            <a:pPr>
              <a:defRPr/>
            </a:pPr>
            <a:endParaRPr lang="en-US" sz="1400" b="1">
              <a:latin typeface="Times New Roman"/>
              <a:ea typeface="Roboto"/>
              <a:cs typeface="Roboto"/>
            </a:endParaRPr>
          </a:p>
          <a:p>
            <a:pPr>
              <a:defRPr/>
            </a:pPr>
            <a:endParaRPr lang="en-US" sz="1400" b="1">
              <a:latin typeface="Times New Roman"/>
              <a:ea typeface="Roboto"/>
              <a:cs typeface="Roboto"/>
            </a:endParaRPr>
          </a:p>
          <a:p>
            <a:pPr>
              <a:defRPr/>
            </a:pPr>
            <a:endParaRPr lang="en-US" sz="1400" b="1">
              <a:latin typeface="Times New Roman"/>
              <a:ea typeface="Roboto"/>
              <a:cs typeface="Roboto"/>
            </a:endParaRPr>
          </a:p>
          <a:p>
            <a:pPr>
              <a:defRPr/>
            </a:pPr>
            <a:endParaRPr lang="en-US" sz="1400" b="1">
              <a:latin typeface="Times New Roman"/>
              <a:ea typeface="Roboto"/>
              <a:cs typeface="Roboto"/>
            </a:endParaRPr>
          </a:p>
          <a:p>
            <a:pPr>
              <a:defRPr/>
            </a:pPr>
            <a:endParaRPr lang="en-US" sz="1400" b="1">
              <a:latin typeface="Times New Roman"/>
              <a:ea typeface="Roboto"/>
              <a:cs typeface="Roboto"/>
            </a:endParaRPr>
          </a:p>
          <a:p>
            <a:pPr>
              <a:defRPr/>
            </a:pPr>
            <a:endParaRPr lang="en-US" sz="1400" b="1">
              <a:latin typeface="Times New Roman"/>
              <a:ea typeface="Roboto"/>
              <a:cs typeface="Roboto"/>
            </a:endParaRPr>
          </a:p>
          <a:p>
            <a:pPr>
              <a:defRPr/>
            </a:pPr>
            <a:r>
              <a:rPr lang="en-US" sz="1400" b="1">
                <a:latin typeface="Times New Roman"/>
                <a:ea typeface="Roboto"/>
                <a:cs typeface="Roboto"/>
              </a:rPr>
              <a:t>Фаза</a:t>
            </a:r>
            <a:r>
              <a:rPr lang="en-US" sz="1400" b="1">
                <a:latin typeface="Times New Roman"/>
                <a:ea typeface="Roboto"/>
                <a:cs typeface="Roboto"/>
              </a:rPr>
              <a:t> 4: </a:t>
            </a:r>
            <a:r>
              <a:rPr lang="en-US" sz="1400" b="1">
                <a:latin typeface="Times New Roman"/>
                <a:ea typeface="Roboto"/>
                <a:cs typeface="Roboto"/>
              </a:rPr>
              <a:t>Развертывание</a:t>
            </a:r>
            <a:r>
              <a:rPr lang="en-US" sz="1400" b="1">
                <a:latin typeface="Times New Roman"/>
                <a:ea typeface="Roboto"/>
                <a:cs typeface="Roboto"/>
              </a:rPr>
              <a:t> и </a:t>
            </a:r>
            <a:r>
              <a:rPr lang="en-US" sz="1400" b="1">
                <a:latin typeface="Times New Roman"/>
                <a:ea typeface="Roboto"/>
                <a:cs typeface="Roboto"/>
              </a:rPr>
              <a:t>тестирование</a:t>
            </a:r>
            <a:r>
              <a:rPr lang="en-US" sz="1400" b="1">
                <a:latin typeface="Times New Roman"/>
                <a:ea typeface="Roboto"/>
                <a:cs typeface="Roboto"/>
              </a:rPr>
              <a:t> (6 </a:t>
            </a:r>
            <a:r>
              <a:rPr lang="en-US" sz="1400" b="1">
                <a:latin typeface="Times New Roman"/>
                <a:ea typeface="Roboto"/>
                <a:cs typeface="Roboto"/>
              </a:rPr>
              <a:t>месяцев</a:t>
            </a:r>
            <a:r>
              <a:rPr lang="en-US" sz="1400" b="1">
                <a:latin typeface="Times New Roman"/>
                <a:ea typeface="Roboto"/>
                <a:cs typeface="Roboto"/>
              </a:rPr>
              <a:t>) </a:t>
            </a:r>
            <a:endParaRPr lang="en-US" sz="1400" b="1">
              <a:latin typeface="Times New Roman"/>
              <a:ea typeface="Roboto"/>
              <a:cs typeface="Roboto"/>
            </a:endParaRPr>
          </a:p>
          <a:p>
            <a:pPr>
              <a:defRPr/>
            </a:pPr>
            <a:r>
              <a:rPr lang="en-US" sz="1400">
                <a:latin typeface="Times New Roman"/>
                <a:ea typeface="Roboto"/>
                <a:cs typeface="Roboto"/>
              </a:rPr>
              <a:t>Развертывание</a:t>
            </a:r>
            <a:r>
              <a:rPr lang="en-US" sz="1400">
                <a:latin typeface="Times New Roman"/>
                <a:ea typeface="Roboto"/>
                <a:cs typeface="Roboto"/>
              </a:rPr>
              <a:t> </a:t>
            </a:r>
            <a:r>
              <a:rPr lang="en-US" sz="1400">
                <a:latin typeface="Times New Roman"/>
                <a:ea typeface="Roboto"/>
                <a:cs typeface="Roboto"/>
              </a:rPr>
              <a:t>вакуумных</a:t>
            </a:r>
            <a:r>
              <a:rPr lang="en-US" sz="1400">
                <a:latin typeface="Times New Roman"/>
                <a:ea typeface="Roboto"/>
                <a:cs typeface="Roboto"/>
              </a:rPr>
              <a:t> </a:t>
            </a:r>
            <a:r>
              <a:rPr lang="en-US" sz="1400">
                <a:latin typeface="Times New Roman"/>
                <a:ea typeface="Roboto"/>
                <a:cs typeface="Roboto"/>
              </a:rPr>
              <a:t>пылесосов</a:t>
            </a:r>
            <a:r>
              <a:rPr lang="en-US" sz="1400">
                <a:latin typeface="Times New Roman"/>
                <a:ea typeface="Roboto"/>
                <a:cs typeface="Roboto"/>
              </a:rPr>
              <a:t> в </a:t>
            </a:r>
            <a:r>
              <a:rPr lang="en-US" sz="1400">
                <a:latin typeface="Times New Roman"/>
                <a:ea typeface="Roboto"/>
                <a:cs typeface="Roboto"/>
              </a:rPr>
              <a:t>пилотных</a:t>
            </a:r>
            <a:r>
              <a:rPr lang="en-US" sz="1400">
                <a:latin typeface="Times New Roman"/>
                <a:ea typeface="Roboto"/>
                <a:cs typeface="Roboto"/>
              </a:rPr>
              <a:t> </a:t>
            </a:r>
            <a:r>
              <a:rPr lang="en-US" sz="1400">
                <a:latin typeface="Times New Roman"/>
                <a:ea typeface="Roboto"/>
                <a:cs typeface="Roboto"/>
              </a:rPr>
              <a:t>зонах</a:t>
            </a:r>
            <a:r>
              <a:rPr lang="en-US" sz="1400">
                <a:latin typeface="Times New Roman"/>
                <a:ea typeface="Roboto"/>
                <a:cs typeface="Roboto"/>
              </a:rPr>
              <a:t> </a:t>
            </a:r>
            <a:endParaRPr lang="ru-RU" sz="1400">
              <a:latin typeface="Times New Roman"/>
              <a:ea typeface="Roboto"/>
              <a:cs typeface="Arial"/>
            </a:endParaRPr>
          </a:p>
          <a:p>
            <a:pPr>
              <a:defRPr/>
            </a:pPr>
            <a:r>
              <a:rPr lang="en-US" sz="1400">
                <a:latin typeface="Times New Roman"/>
                <a:ea typeface="Roboto"/>
                <a:cs typeface="Roboto"/>
              </a:rPr>
              <a:t>Проведение</a:t>
            </a:r>
            <a:r>
              <a:rPr lang="en-US" sz="1400">
                <a:latin typeface="Times New Roman"/>
                <a:ea typeface="Roboto"/>
                <a:cs typeface="Roboto"/>
              </a:rPr>
              <a:t> </a:t>
            </a:r>
            <a:r>
              <a:rPr lang="en-US" sz="1400">
                <a:latin typeface="Times New Roman"/>
                <a:ea typeface="Roboto"/>
                <a:cs typeface="Roboto"/>
              </a:rPr>
              <a:t>полевых</a:t>
            </a:r>
            <a:r>
              <a:rPr lang="en-US" sz="1400">
                <a:latin typeface="Times New Roman"/>
                <a:ea typeface="Roboto"/>
                <a:cs typeface="Roboto"/>
              </a:rPr>
              <a:t> </a:t>
            </a:r>
            <a:r>
              <a:rPr lang="en-US" sz="1400">
                <a:latin typeface="Times New Roman"/>
                <a:ea typeface="Roboto"/>
                <a:cs typeface="Roboto"/>
              </a:rPr>
              <a:t>испытаний</a:t>
            </a:r>
            <a:r>
              <a:rPr lang="en-US" sz="1400">
                <a:latin typeface="Times New Roman"/>
                <a:ea typeface="Roboto"/>
                <a:cs typeface="Roboto"/>
              </a:rPr>
              <a:t> и </a:t>
            </a:r>
            <a:r>
              <a:rPr lang="en-US" sz="1400">
                <a:latin typeface="Times New Roman"/>
                <a:ea typeface="Roboto"/>
                <a:cs typeface="Roboto"/>
              </a:rPr>
              <a:t>сбора</a:t>
            </a:r>
            <a:r>
              <a:rPr lang="en-US" sz="1400">
                <a:latin typeface="Times New Roman"/>
                <a:ea typeface="Roboto"/>
                <a:cs typeface="Roboto"/>
              </a:rPr>
              <a:t> </a:t>
            </a:r>
            <a:r>
              <a:rPr lang="en-US" sz="1400">
                <a:latin typeface="Times New Roman"/>
                <a:ea typeface="Roboto"/>
                <a:cs typeface="Roboto"/>
              </a:rPr>
              <a:t>данных</a:t>
            </a:r>
            <a:r>
              <a:rPr lang="en-US" sz="1400">
                <a:latin typeface="Times New Roman"/>
                <a:ea typeface="Roboto"/>
                <a:cs typeface="Roboto"/>
              </a:rPr>
              <a:t> </a:t>
            </a:r>
            <a:endParaRPr lang="ru-RU" sz="1400">
              <a:latin typeface="Times New Roman"/>
              <a:ea typeface="Roboto"/>
              <a:cs typeface="Arial"/>
            </a:endParaRPr>
          </a:p>
          <a:p>
            <a:pPr>
              <a:defRPr/>
            </a:pPr>
            <a:r>
              <a:rPr lang="en-US" sz="1400">
                <a:latin typeface="Times New Roman"/>
                <a:ea typeface="Roboto"/>
                <a:cs typeface="Roboto"/>
              </a:rPr>
              <a:t>Получение</a:t>
            </a:r>
            <a:r>
              <a:rPr lang="en-US" sz="1400">
                <a:latin typeface="Times New Roman"/>
                <a:ea typeface="Roboto"/>
                <a:cs typeface="Roboto"/>
              </a:rPr>
              <a:t> </a:t>
            </a:r>
            <a:r>
              <a:rPr lang="en-US" sz="1400">
                <a:latin typeface="Times New Roman"/>
                <a:ea typeface="Roboto"/>
                <a:cs typeface="Roboto"/>
              </a:rPr>
              <a:t>отзывов</a:t>
            </a:r>
            <a:r>
              <a:rPr lang="en-US" sz="1400">
                <a:latin typeface="Times New Roman"/>
                <a:ea typeface="Roboto"/>
                <a:cs typeface="Roboto"/>
              </a:rPr>
              <a:t> </a:t>
            </a:r>
            <a:r>
              <a:rPr lang="en-US" sz="1400">
                <a:latin typeface="Times New Roman"/>
                <a:ea typeface="Roboto"/>
                <a:cs typeface="Roboto"/>
              </a:rPr>
              <a:t>от</a:t>
            </a:r>
            <a:r>
              <a:rPr lang="en-US" sz="1400">
                <a:latin typeface="Times New Roman"/>
                <a:ea typeface="Roboto"/>
                <a:cs typeface="Roboto"/>
              </a:rPr>
              <a:t> </a:t>
            </a:r>
            <a:r>
              <a:rPr lang="en-US" sz="1400">
                <a:latin typeface="Times New Roman"/>
                <a:ea typeface="Roboto"/>
                <a:cs typeface="Roboto"/>
              </a:rPr>
              <a:t>пользователей</a:t>
            </a:r>
            <a:r>
              <a:rPr lang="en-US" sz="1400">
                <a:latin typeface="Times New Roman"/>
                <a:ea typeface="Roboto"/>
                <a:cs typeface="Roboto"/>
              </a:rPr>
              <a:t> и </a:t>
            </a:r>
            <a:r>
              <a:rPr lang="en-US" sz="1400">
                <a:latin typeface="Times New Roman"/>
                <a:ea typeface="Roboto"/>
                <a:cs typeface="Roboto"/>
              </a:rPr>
              <a:t>сбор</a:t>
            </a:r>
            <a:r>
              <a:rPr lang="en-US" sz="1400">
                <a:latin typeface="Times New Roman"/>
                <a:ea typeface="Roboto"/>
                <a:cs typeface="Roboto"/>
              </a:rPr>
              <a:t> </a:t>
            </a:r>
            <a:r>
              <a:rPr lang="en-US" sz="1400">
                <a:latin typeface="Times New Roman"/>
                <a:ea typeface="Roboto"/>
                <a:cs typeface="Roboto"/>
              </a:rPr>
              <a:t>данных</a:t>
            </a:r>
            <a:r>
              <a:rPr lang="en-US" sz="1400">
                <a:latin typeface="Times New Roman"/>
                <a:ea typeface="Roboto"/>
                <a:cs typeface="Roboto"/>
              </a:rPr>
              <a:t> </a:t>
            </a:r>
            <a:r>
              <a:rPr lang="en-US" sz="1400">
                <a:latin typeface="Times New Roman"/>
                <a:ea typeface="Roboto"/>
                <a:cs typeface="Roboto"/>
              </a:rPr>
              <a:t>об</a:t>
            </a:r>
            <a:r>
              <a:rPr lang="en-US" sz="1400">
                <a:latin typeface="Times New Roman"/>
                <a:ea typeface="Roboto"/>
                <a:cs typeface="Roboto"/>
              </a:rPr>
              <a:t> </a:t>
            </a:r>
            <a:r>
              <a:rPr lang="en-US" sz="1400">
                <a:latin typeface="Times New Roman"/>
                <a:ea typeface="Roboto"/>
                <a:cs typeface="Roboto"/>
              </a:rPr>
              <a:t>эксплуатации</a:t>
            </a:r>
            <a:r>
              <a:rPr lang="en-US" sz="1400">
                <a:latin typeface="Times New Roman"/>
                <a:ea typeface="Roboto"/>
                <a:cs typeface="Roboto"/>
              </a:rPr>
              <a:t> </a:t>
            </a:r>
            <a:endParaRPr lang="ru-RU" sz="1400">
              <a:latin typeface="Times New Roman"/>
              <a:ea typeface="Roboto"/>
              <a:cs typeface="Arial"/>
            </a:endParaRPr>
          </a:p>
          <a:p>
            <a:pPr>
              <a:defRPr/>
            </a:pPr>
            <a:endParaRPr lang="en-US" sz="1400">
              <a:latin typeface="Times New Roman"/>
              <a:ea typeface="Roboto"/>
              <a:cs typeface="Roboto"/>
            </a:endParaRPr>
          </a:p>
          <a:p>
            <a:pPr>
              <a:defRPr/>
            </a:pPr>
            <a:r>
              <a:rPr lang="en-US" sz="1400" b="1">
                <a:latin typeface="Times New Roman"/>
                <a:ea typeface="Roboto"/>
                <a:cs typeface="Roboto"/>
              </a:rPr>
              <a:t>Фаза</a:t>
            </a:r>
            <a:r>
              <a:rPr lang="en-US" sz="1400" b="1">
                <a:latin typeface="Times New Roman"/>
                <a:ea typeface="Roboto"/>
                <a:cs typeface="Roboto"/>
              </a:rPr>
              <a:t> 5: </a:t>
            </a:r>
            <a:r>
              <a:rPr lang="en-US" sz="1400" b="1">
                <a:latin typeface="Times New Roman"/>
                <a:ea typeface="Roboto"/>
                <a:cs typeface="Roboto"/>
              </a:rPr>
              <a:t>Коммерческое</a:t>
            </a:r>
            <a:r>
              <a:rPr lang="en-US" sz="1400" b="1">
                <a:latin typeface="Times New Roman"/>
                <a:ea typeface="Roboto"/>
                <a:cs typeface="Roboto"/>
              </a:rPr>
              <a:t> </a:t>
            </a:r>
            <a:r>
              <a:rPr lang="en-US" sz="1400" b="1">
                <a:latin typeface="Times New Roman"/>
                <a:ea typeface="Roboto"/>
                <a:cs typeface="Roboto"/>
              </a:rPr>
              <a:t>внедрение</a:t>
            </a:r>
            <a:r>
              <a:rPr lang="en-US" sz="1400" b="1">
                <a:latin typeface="Times New Roman"/>
                <a:ea typeface="Roboto"/>
                <a:cs typeface="Roboto"/>
              </a:rPr>
              <a:t> и </a:t>
            </a:r>
            <a:r>
              <a:rPr lang="en-US" sz="1400" b="1">
                <a:latin typeface="Times New Roman"/>
                <a:ea typeface="Roboto"/>
                <a:cs typeface="Roboto"/>
              </a:rPr>
              <a:t>масштабирование</a:t>
            </a:r>
            <a:r>
              <a:rPr lang="en-US" sz="1400" b="1">
                <a:latin typeface="Times New Roman"/>
                <a:ea typeface="Roboto"/>
                <a:cs typeface="Roboto"/>
              </a:rPr>
              <a:t> (9 </a:t>
            </a:r>
            <a:r>
              <a:rPr lang="en-US" sz="1400" b="1">
                <a:latin typeface="Times New Roman"/>
                <a:ea typeface="Roboto"/>
                <a:cs typeface="Roboto"/>
              </a:rPr>
              <a:t>месяцев</a:t>
            </a:r>
            <a:r>
              <a:rPr lang="en-US" sz="1400" b="1">
                <a:latin typeface="Times New Roman"/>
                <a:ea typeface="Roboto"/>
                <a:cs typeface="Roboto"/>
              </a:rPr>
              <a:t> +) </a:t>
            </a:r>
            <a:endParaRPr lang="ru-RU" sz="1400" b="1">
              <a:latin typeface="Times New Roman"/>
              <a:ea typeface="Roboto"/>
              <a:cs typeface="Arial"/>
            </a:endParaRPr>
          </a:p>
          <a:p>
            <a:pPr>
              <a:defRPr/>
            </a:pPr>
            <a:r>
              <a:rPr lang="en-US" sz="1400">
                <a:latin typeface="Times New Roman"/>
                <a:ea typeface="Roboto"/>
                <a:cs typeface="Roboto"/>
              </a:rPr>
              <a:t>Коммерческое</a:t>
            </a:r>
            <a:r>
              <a:rPr lang="en-US" sz="1400">
                <a:latin typeface="Times New Roman"/>
                <a:ea typeface="Roboto"/>
                <a:cs typeface="Roboto"/>
              </a:rPr>
              <a:t> </a:t>
            </a:r>
            <a:r>
              <a:rPr lang="en-US" sz="1400">
                <a:latin typeface="Times New Roman"/>
                <a:ea typeface="Roboto"/>
                <a:cs typeface="Roboto"/>
              </a:rPr>
              <a:t>производство</a:t>
            </a:r>
            <a:r>
              <a:rPr lang="en-US" sz="1400">
                <a:latin typeface="Times New Roman"/>
                <a:ea typeface="Roboto"/>
                <a:cs typeface="Roboto"/>
              </a:rPr>
              <a:t> и </a:t>
            </a:r>
            <a:r>
              <a:rPr lang="en-US" sz="1400">
                <a:latin typeface="Times New Roman"/>
                <a:ea typeface="Roboto"/>
                <a:cs typeface="Roboto"/>
              </a:rPr>
              <a:t>продажа</a:t>
            </a:r>
            <a:r>
              <a:rPr lang="en-US" sz="1400">
                <a:latin typeface="Times New Roman"/>
                <a:ea typeface="Roboto"/>
                <a:cs typeface="Roboto"/>
              </a:rPr>
              <a:t> </a:t>
            </a:r>
            <a:r>
              <a:rPr lang="en-US" sz="1400">
                <a:latin typeface="Times New Roman"/>
                <a:ea typeface="Roboto"/>
                <a:cs typeface="Roboto"/>
              </a:rPr>
              <a:t>вакуумных</a:t>
            </a:r>
            <a:r>
              <a:rPr lang="en-US" sz="1400">
                <a:latin typeface="Times New Roman"/>
                <a:ea typeface="Roboto"/>
                <a:cs typeface="Roboto"/>
              </a:rPr>
              <a:t> </a:t>
            </a:r>
            <a:r>
              <a:rPr lang="en-US" sz="1400">
                <a:latin typeface="Times New Roman"/>
                <a:ea typeface="Roboto"/>
                <a:cs typeface="Roboto"/>
              </a:rPr>
              <a:t>пылесосов</a:t>
            </a:r>
            <a:r>
              <a:rPr lang="en-US" sz="1400">
                <a:latin typeface="Times New Roman"/>
                <a:ea typeface="Roboto"/>
                <a:cs typeface="Roboto"/>
              </a:rPr>
              <a:t> </a:t>
            </a:r>
            <a:endParaRPr lang="ru-RU" sz="1400">
              <a:latin typeface="Times New Roman"/>
              <a:ea typeface="Roboto"/>
              <a:cs typeface="Arial"/>
            </a:endParaRPr>
          </a:p>
          <a:p>
            <a:pPr>
              <a:defRPr/>
            </a:pPr>
            <a:r>
              <a:rPr lang="en-US" sz="1400">
                <a:latin typeface="Times New Roman"/>
                <a:ea typeface="Roboto"/>
                <a:cs typeface="Roboto"/>
              </a:rPr>
              <a:t>Масштабирование</a:t>
            </a:r>
            <a:r>
              <a:rPr lang="en-US" sz="1400">
                <a:latin typeface="Times New Roman"/>
                <a:ea typeface="Roboto"/>
                <a:cs typeface="Roboto"/>
              </a:rPr>
              <a:t> </a:t>
            </a:r>
            <a:r>
              <a:rPr lang="en-US" sz="1400">
                <a:latin typeface="Times New Roman"/>
                <a:ea typeface="Roboto"/>
                <a:cs typeface="Roboto"/>
              </a:rPr>
              <a:t>производства</a:t>
            </a:r>
            <a:r>
              <a:rPr lang="en-US" sz="1400">
                <a:latin typeface="Times New Roman"/>
                <a:ea typeface="Roboto"/>
                <a:cs typeface="Roboto"/>
              </a:rPr>
              <a:t> и </a:t>
            </a:r>
            <a:r>
              <a:rPr lang="en-US" sz="1400">
                <a:latin typeface="Times New Roman"/>
                <a:ea typeface="Roboto"/>
                <a:cs typeface="Roboto"/>
              </a:rPr>
              <a:t>развертывание</a:t>
            </a:r>
            <a:r>
              <a:rPr lang="en-US" sz="1400">
                <a:latin typeface="Times New Roman"/>
                <a:ea typeface="Roboto"/>
                <a:cs typeface="Roboto"/>
              </a:rPr>
              <a:t> в </a:t>
            </a:r>
            <a:r>
              <a:rPr lang="en-US" sz="1400">
                <a:latin typeface="Times New Roman"/>
                <a:ea typeface="Roboto"/>
                <a:cs typeface="Roboto"/>
              </a:rPr>
              <a:t>новых</a:t>
            </a:r>
            <a:r>
              <a:rPr lang="en-US" sz="1400">
                <a:latin typeface="Times New Roman"/>
                <a:ea typeface="Roboto"/>
                <a:cs typeface="Roboto"/>
              </a:rPr>
              <a:t> </a:t>
            </a:r>
            <a:r>
              <a:rPr lang="en-US" sz="1400">
                <a:latin typeface="Times New Roman"/>
                <a:ea typeface="Roboto"/>
                <a:cs typeface="Roboto"/>
              </a:rPr>
              <a:t>регионах</a:t>
            </a:r>
            <a:r>
              <a:rPr lang="en-US" sz="1400">
                <a:latin typeface="Times New Roman"/>
                <a:ea typeface="Roboto"/>
                <a:cs typeface="Roboto"/>
              </a:rPr>
              <a:t> </a:t>
            </a:r>
            <a:endParaRPr lang="ru-RU" sz="1400">
              <a:latin typeface="Times New Roman"/>
              <a:ea typeface="Roboto"/>
              <a:cs typeface="Arial"/>
            </a:endParaRPr>
          </a:p>
          <a:p>
            <a:pPr>
              <a:defRPr/>
            </a:pPr>
            <a:r>
              <a:rPr lang="en-US" sz="1400">
                <a:latin typeface="Times New Roman"/>
                <a:ea typeface="Roboto"/>
                <a:cs typeface="Roboto"/>
              </a:rPr>
              <a:t>Непрерывные</a:t>
            </a:r>
            <a:r>
              <a:rPr lang="en-US" sz="1400">
                <a:latin typeface="Times New Roman"/>
                <a:ea typeface="Roboto"/>
                <a:cs typeface="Roboto"/>
              </a:rPr>
              <a:t> </a:t>
            </a:r>
            <a:r>
              <a:rPr lang="en-US" sz="1400">
                <a:latin typeface="Times New Roman"/>
                <a:ea typeface="Roboto"/>
                <a:cs typeface="Roboto"/>
              </a:rPr>
              <a:t>улучшения</a:t>
            </a:r>
            <a:r>
              <a:rPr lang="en-US" sz="1400">
                <a:latin typeface="Times New Roman"/>
                <a:ea typeface="Roboto"/>
                <a:cs typeface="Roboto"/>
              </a:rPr>
              <a:t> и </a:t>
            </a:r>
            <a:r>
              <a:rPr lang="en-US" sz="1400">
                <a:latin typeface="Times New Roman"/>
                <a:ea typeface="Roboto"/>
                <a:cs typeface="Roboto"/>
              </a:rPr>
              <a:t>обновления</a:t>
            </a:r>
            <a:r>
              <a:rPr lang="en-US" sz="1400">
                <a:latin typeface="Times New Roman"/>
                <a:ea typeface="Roboto"/>
                <a:cs typeface="Roboto"/>
              </a:rPr>
              <a:t> </a:t>
            </a:r>
            <a:r>
              <a:rPr lang="en-US" sz="1400">
                <a:latin typeface="Times New Roman"/>
                <a:ea typeface="Roboto"/>
                <a:cs typeface="Roboto"/>
              </a:rPr>
              <a:t>на</a:t>
            </a:r>
            <a:r>
              <a:rPr lang="en-US" sz="1400">
                <a:latin typeface="Times New Roman"/>
                <a:ea typeface="Roboto"/>
                <a:cs typeface="Roboto"/>
              </a:rPr>
              <a:t> </a:t>
            </a:r>
            <a:r>
              <a:rPr lang="en-US" sz="1400">
                <a:latin typeface="Times New Roman"/>
                <a:ea typeface="Roboto"/>
                <a:cs typeface="Roboto"/>
              </a:rPr>
              <a:t>основе</a:t>
            </a:r>
            <a:r>
              <a:rPr lang="en-US" sz="1400">
                <a:latin typeface="Times New Roman"/>
                <a:ea typeface="Roboto"/>
                <a:cs typeface="Roboto"/>
              </a:rPr>
              <a:t> </a:t>
            </a:r>
            <a:r>
              <a:rPr lang="en-US" sz="1400">
                <a:latin typeface="Times New Roman"/>
                <a:ea typeface="Roboto"/>
                <a:cs typeface="Roboto"/>
              </a:rPr>
              <a:t>отзывов</a:t>
            </a:r>
            <a:r>
              <a:rPr lang="en-US" sz="1400">
                <a:latin typeface="Times New Roman"/>
                <a:ea typeface="Roboto"/>
                <a:cs typeface="Roboto"/>
              </a:rPr>
              <a:t> </a:t>
            </a:r>
            <a:r>
              <a:rPr lang="en-US" sz="1400">
                <a:latin typeface="Times New Roman"/>
                <a:ea typeface="Roboto"/>
                <a:cs typeface="Roboto"/>
              </a:rPr>
              <a:t>пользователей</a:t>
            </a:r>
            <a:endParaRPr lang="ru-RU" sz="1400">
              <a:latin typeface="Calibri"/>
            </a:endParaRPr>
          </a:p>
          <a:p>
            <a:pPr>
              <a:defRPr/>
            </a:pPr>
            <a:endParaRPr sz="1400">
              <a:latin typeface="Abyssinica SIL"/>
              <a:cs typeface="Abyssinica SIL"/>
            </a:endParaRPr>
          </a:p>
          <a:p>
            <a:pPr>
              <a:defRPr/>
            </a:pPr>
            <a:endParaRPr>
              <a:latin typeface="Abyssinica SIL"/>
              <a:cs typeface="Abyssinica SIL"/>
            </a:endParaRPr>
          </a:p>
          <a:p>
            <a:pPr>
              <a:defRPr/>
            </a:pPr>
            <a:endParaRPr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2000" advClick="1"/>
    </mc:Choice>
    <mc:Fallback>
      <p:transition advClick="1"/>
    </mc:Fallback>
  </mc:AlternateContent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w="http://schemas.openxmlformats.org/wordprocessingml/2006/main" showMasterPhAnim="0" show="1">
  <p:cSld name="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pic>
        <p:nvPicPr>
          <p:cNvPr id="9" name="Shape 79"/>
          <p:cNvPicPr/>
          <p:nvPr/>
        </p:nvPicPr>
        <p:blipFill>
          <a:blip r:embed="rId2"/>
          <a:stretch/>
        </p:blipFill>
        <p:spPr bwMode="auto">
          <a:xfrm>
            <a:off x="0" y="0"/>
            <a:ext cx="12192000" cy="822960"/>
          </a:xfrm>
          <a:prstGeom prst="rect">
            <a:avLst/>
          </a:prstGeom>
          <a:gradFill>
            <a:gsLst>
              <a:gs pos="0">
                <a:schemeClr val="accent1">
                  <a:lumMod val="5000"/>
                  <a:lumOff val="95000"/>
                </a:schemeClr>
              </a:gs>
              <a:gs pos="74000">
                <a:schemeClr val="accent1">
                  <a:lumMod val="45000"/>
                  <a:lumOff val="55000"/>
                </a:schemeClr>
              </a:gs>
              <a:gs pos="83000">
                <a:schemeClr val="accent1">
                  <a:lumMod val="45000"/>
                  <a:lumOff val="55000"/>
                </a:schemeClr>
              </a:gs>
              <a:gs pos="100000">
                <a:schemeClr val="accent1">
                  <a:lumMod val="30000"/>
                  <a:lumOff val="70000"/>
                </a:schemeClr>
              </a:gs>
            </a:gsLst>
            <a:lin ang="5400000" scaled="1"/>
          </a:gradFill>
        </p:spPr>
      </p:pic>
      <p:pic>
        <p:nvPicPr>
          <p:cNvPr id="10" name="Рисунок 9"/>
          <p:cNvPicPr>
            <a:picLocks noChangeAspect="1"/>
          </p:cNvPicPr>
          <p:nvPr/>
        </p:nvPicPr>
        <p:blipFill>
          <a:blip r:embed="rId3"/>
          <a:stretch/>
        </p:blipFill>
        <p:spPr bwMode="auto">
          <a:xfrm>
            <a:off x="606473" y="32999"/>
            <a:ext cx="2374471" cy="756962"/>
          </a:xfrm>
          <a:prstGeom prst="rect">
            <a:avLst/>
          </a:prstGeom>
        </p:spPr>
      </p:pic>
      <p:sp>
        <p:nvSpPr>
          <p:cNvPr id="7" name="TextBox 6"/>
          <p:cNvSpPr txBox="1"/>
          <p:nvPr/>
        </p:nvSpPr>
        <p:spPr bwMode="auto">
          <a:xfrm>
            <a:off x="1157040" y="1024182"/>
            <a:ext cx="10240225" cy="461665"/>
          </a:xfrm>
          <a:prstGeom prst="rect">
            <a:avLst/>
          </a:prstGeom>
          <a:noFill/>
        </p:spPr>
        <p:txBody>
          <a:bodyPr wrap="square" lIns="91440" tIns="45720" rIns="91440" bIns="45720" rtlCol="0" anchor="t">
            <a:spAutoFit/>
          </a:bodyPr>
          <a:lstStyle/>
          <a:p>
            <a:pPr>
              <a:defRPr/>
            </a:pPr>
            <a:r>
              <a:rPr lang="ru-RU" sz="2400" b="1">
                <a:latin typeface="Times New Roman"/>
                <a:cs typeface="Abyssinica SIL"/>
              </a:rPr>
              <a:t>ОЦЕНКА РИСКОВ</a:t>
            </a:r>
            <a:endParaRPr/>
          </a:p>
        </p:txBody>
      </p:sp>
      <p:sp>
        <p:nvSpPr>
          <p:cNvPr id="3" name="Прямоугольник 2"/>
          <p:cNvSpPr/>
          <p:nvPr/>
        </p:nvSpPr>
        <p:spPr bwMode="auto">
          <a:xfrm>
            <a:off x="1057397" y="1712719"/>
            <a:ext cx="9969410" cy="5425800"/>
          </a:xfrm>
          <a:prstGeom prst="rect">
            <a:avLst/>
          </a:prstGeom>
        </p:spPr>
        <p:txBody>
          <a:bodyPr wrap="square" lIns="91440" tIns="45720" rIns="91440" bIns="45720" anchor="t">
            <a:spAutoFit/>
          </a:bodyPr>
          <a:lstStyle/>
          <a:p>
            <a:pPr>
              <a:defRPr/>
            </a:pPr>
            <a:r>
              <a:rPr lang="en-US" sz="2000" b="1" i="1" u="sng">
                <a:latin typeface="Times New Roman"/>
                <a:ea typeface="Roboto"/>
                <a:cs typeface="Roboto"/>
              </a:rPr>
              <a:t>Ключевой</a:t>
            </a:r>
            <a:r>
              <a:rPr lang="en-US" sz="2000" b="1" i="1" u="sng">
                <a:latin typeface="Times New Roman"/>
                <a:ea typeface="Roboto"/>
                <a:cs typeface="Roboto"/>
              </a:rPr>
              <a:t> </a:t>
            </a:r>
            <a:r>
              <a:rPr lang="en-US" sz="2000" b="1" i="1" u="sng">
                <a:latin typeface="Times New Roman"/>
                <a:ea typeface="Roboto"/>
                <a:cs typeface="Roboto"/>
              </a:rPr>
              <a:t>риск</a:t>
            </a:r>
            <a:r>
              <a:rPr lang="en-US" sz="2000" b="1" i="1" u="sng">
                <a:latin typeface="Times New Roman"/>
                <a:ea typeface="Roboto"/>
                <a:cs typeface="Roboto"/>
              </a:rPr>
              <a:t> 1: </a:t>
            </a:r>
            <a:endParaRPr lang="ru-RU" sz="2000" b="1" i="1" u="sng">
              <a:latin typeface="Times New Roman"/>
              <a:ea typeface="Roboto"/>
              <a:cs typeface="Arial"/>
            </a:endParaRPr>
          </a:p>
          <a:p>
            <a:pPr>
              <a:defRPr/>
            </a:pPr>
            <a:r>
              <a:rPr lang="en-US" sz="2000">
                <a:latin typeface="Times New Roman"/>
                <a:ea typeface="Roboto"/>
                <a:cs typeface="Roboto"/>
              </a:rPr>
              <a:t>Нерациональная</a:t>
            </a:r>
            <a:r>
              <a:rPr lang="en-US" sz="2000">
                <a:latin typeface="Times New Roman"/>
                <a:ea typeface="Roboto"/>
                <a:cs typeface="Roboto"/>
              </a:rPr>
              <a:t> </a:t>
            </a:r>
            <a:r>
              <a:rPr lang="en-US" sz="2000">
                <a:latin typeface="Times New Roman"/>
                <a:ea typeface="Roboto"/>
                <a:cs typeface="Roboto"/>
              </a:rPr>
              <a:t>эксплуатация</a:t>
            </a:r>
            <a:r>
              <a:rPr lang="en-US" sz="2000">
                <a:latin typeface="Times New Roman"/>
                <a:ea typeface="Roboto"/>
                <a:cs typeface="Roboto"/>
              </a:rPr>
              <a:t> и </a:t>
            </a:r>
            <a:r>
              <a:rPr lang="en-US" sz="2000">
                <a:latin typeface="Times New Roman"/>
                <a:ea typeface="Roboto"/>
                <a:cs typeface="Roboto"/>
              </a:rPr>
              <a:t>высокая</a:t>
            </a:r>
            <a:r>
              <a:rPr lang="en-US" sz="2000">
                <a:latin typeface="Times New Roman"/>
                <a:ea typeface="Roboto"/>
                <a:cs typeface="Roboto"/>
              </a:rPr>
              <a:t> </a:t>
            </a:r>
            <a:r>
              <a:rPr lang="en-US" sz="2000">
                <a:latin typeface="Times New Roman"/>
                <a:ea typeface="Roboto"/>
                <a:cs typeface="Roboto"/>
              </a:rPr>
              <a:t>стоимость</a:t>
            </a:r>
            <a:r>
              <a:rPr lang="en-US" sz="2000">
                <a:latin typeface="Times New Roman"/>
                <a:ea typeface="Roboto"/>
                <a:cs typeface="Roboto"/>
              </a:rPr>
              <a:t> </a:t>
            </a:r>
            <a:r>
              <a:rPr lang="en-US" sz="2000">
                <a:latin typeface="Times New Roman"/>
                <a:ea typeface="Roboto"/>
                <a:cs typeface="Roboto"/>
              </a:rPr>
              <a:t>ремонта</a:t>
            </a:r>
            <a:r>
              <a:rPr lang="en-US" sz="2000">
                <a:latin typeface="Times New Roman"/>
                <a:ea typeface="Roboto"/>
                <a:cs typeface="Roboto"/>
              </a:rPr>
              <a:t> </a:t>
            </a:r>
            <a:endParaRPr lang="ru-RU" sz="2000">
              <a:latin typeface="Times New Roman"/>
              <a:ea typeface="Roboto"/>
              <a:cs typeface="Arial"/>
            </a:endParaRPr>
          </a:p>
          <a:p>
            <a:pPr>
              <a:defRPr/>
            </a:pPr>
            <a:endParaRPr lang="en-US" sz="2000" b="1">
              <a:latin typeface="Times New Roman"/>
              <a:ea typeface="Roboto"/>
              <a:cs typeface="Roboto"/>
            </a:endParaRPr>
          </a:p>
          <a:p>
            <a:pPr>
              <a:defRPr/>
            </a:pPr>
            <a:r>
              <a:rPr lang="en-US" sz="2000" b="1">
                <a:latin typeface="Times New Roman"/>
                <a:ea typeface="Roboto"/>
                <a:cs typeface="Roboto"/>
              </a:rPr>
              <a:t>Путь</a:t>
            </a:r>
            <a:r>
              <a:rPr lang="en-US" sz="2000" b="1">
                <a:latin typeface="Times New Roman"/>
                <a:ea typeface="Roboto"/>
                <a:cs typeface="Roboto"/>
              </a:rPr>
              <a:t> </a:t>
            </a:r>
            <a:r>
              <a:rPr lang="en-US" sz="2000" b="1">
                <a:latin typeface="Times New Roman"/>
                <a:ea typeface="Roboto"/>
                <a:cs typeface="Roboto"/>
              </a:rPr>
              <a:t>решения</a:t>
            </a:r>
            <a:r>
              <a:rPr lang="en-US" sz="2000" b="1">
                <a:latin typeface="Times New Roman"/>
                <a:ea typeface="Roboto"/>
                <a:cs typeface="Roboto"/>
              </a:rPr>
              <a:t>:</a:t>
            </a:r>
            <a:r>
              <a:rPr lang="en-US" sz="2000">
                <a:latin typeface="Times New Roman"/>
                <a:ea typeface="Roboto"/>
                <a:cs typeface="Roboto"/>
              </a:rPr>
              <a:t> </a:t>
            </a:r>
            <a:r>
              <a:rPr lang="en-US" sz="2000">
                <a:latin typeface="Times New Roman"/>
                <a:ea typeface="Roboto"/>
                <a:cs typeface="Roboto"/>
              </a:rPr>
              <a:t>Внедрение</a:t>
            </a:r>
            <a:r>
              <a:rPr lang="en-US" sz="2000">
                <a:latin typeface="Times New Roman"/>
                <a:ea typeface="Roboto"/>
                <a:cs typeface="Roboto"/>
              </a:rPr>
              <a:t> </a:t>
            </a:r>
            <a:r>
              <a:rPr lang="en-US" sz="2000">
                <a:latin typeface="Times New Roman"/>
                <a:ea typeface="Roboto"/>
                <a:cs typeface="Roboto"/>
              </a:rPr>
              <a:t>системы</a:t>
            </a:r>
            <a:r>
              <a:rPr lang="en-US" sz="2000">
                <a:latin typeface="Times New Roman"/>
                <a:ea typeface="Roboto"/>
                <a:cs typeface="Roboto"/>
              </a:rPr>
              <a:t> </a:t>
            </a:r>
            <a:r>
              <a:rPr lang="en-US" sz="2000">
                <a:latin typeface="Times New Roman"/>
                <a:ea typeface="Roboto"/>
                <a:cs typeface="Roboto"/>
              </a:rPr>
              <a:t>телеметрии</a:t>
            </a:r>
            <a:r>
              <a:rPr lang="en-US" sz="2000">
                <a:latin typeface="Times New Roman"/>
                <a:ea typeface="Roboto"/>
                <a:cs typeface="Roboto"/>
              </a:rPr>
              <a:t> </a:t>
            </a:r>
            <a:r>
              <a:rPr lang="en-US" sz="2000">
                <a:latin typeface="Times New Roman"/>
                <a:ea typeface="Roboto"/>
                <a:cs typeface="Roboto"/>
              </a:rPr>
              <a:t>для</a:t>
            </a:r>
            <a:r>
              <a:rPr lang="en-US" sz="2000">
                <a:latin typeface="Times New Roman"/>
                <a:ea typeface="Roboto"/>
                <a:cs typeface="Roboto"/>
              </a:rPr>
              <a:t> </a:t>
            </a:r>
            <a:r>
              <a:rPr lang="en-US" sz="2000">
                <a:latin typeface="Times New Roman"/>
                <a:ea typeface="Roboto"/>
                <a:cs typeface="Roboto"/>
              </a:rPr>
              <a:t>мониторинга</a:t>
            </a:r>
            <a:r>
              <a:rPr lang="en-US" sz="2000">
                <a:latin typeface="Times New Roman"/>
                <a:ea typeface="Roboto"/>
                <a:cs typeface="Roboto"/>
              </a:rPr>
              <a:t> </a:t>
            </a:r>
            <a:r>
              <a:rPr lang="en-US" sz="2000">
                <a:latin typeface="Times New Roman"/>
                <a:ea typeface="Roboto"/>
                <a:cs typeface="Roboto"/>
              </a:rPr>
              <a:t>работы</a:t>
            </a:r>
            <a:r>
              <a:rPr lang="en-US" sz="2000">
                <a:latin typeface="Times New Roman"/>
                <a:ea typeface="Roboto"/>
                <a:cs typeface="Roboto"/>
              </a:rPr>
              <a:t> </a:t>
            </a:r>
            <a:r>
              <a:rPr lang="en-US" sz="2000">
                <a:latin typeface="Times New Roman"/>
                <a:ea typeface="Roboto"/>
                <a:cs typeface="Roboto"/>
              </a:rPr>
              <a:t>пылесоса</a:t>
            </a:r>
            <a:r>
              <a:rPr lang="en-US" sz="2000">
                <a:latin typeface="Times New Roman"/>
                <a:ea typeface="Roboto"/>
                <a:cs typeface="Roboto"/>
              </a:rPr>
              <a:t> в </a:t>
            </a:r>
            <a:r>
              <a:rPr lang="en-US" sz="2000">
                <a:latin typeface="Times New Roman"/>
                <a:ea typeface="Roboto"/>
                <a:cs typeface="Roboto"/>
              </a:rPr>
              <a:t>реальном</a:t>
            </a:r>
            <a:r>
              <a:rPr lang="en-US" sz="2000">
                <a:latin typeface="Times New Roman"/>
                <a:ea typeface="Roboto"/>
                <a:cs typeface="Roboto"/>
              </a:rPr>
              <a:t> </a:t>
            </a:r>
            <a:r>
              <a:rPr lang="en-US" sz="2000">
                <a:latin typeface="Times New Roman"/>
                <a:ea typeface="Roboto"/>
                <a:cs typeface="Roboto"/>
              </a:rPr>
              <a:t>времени</a:t>
            </a:r>
            <a:r>
              <a:rPr lang="en-US" sz="2000">
                <a:latin typeface="Times New Roman"/>
                <a:ea typeface="Roboto"/>
                <a:cs typeface="Roboto"/>
              </a:rPr>
              <a:t> и </a:t>
            </a:r>
            <a:r>
              <a:rPr lang="en-US" sz="2000">
                <a:latin typeface="Times New Roman"/>
                <a:ea typeface="Roboto"/>
                <a:cs typeface="Roboto"/>
              </a:rPr>
              <a:t>выявления</a:t>
            </a:r>
            <a:r>
              <a:rPr lang="en-US" sz="2000">
                <a:latin typeface="Times New Roman"/>
                <a:ea typeface="Roboto"/>
                <a:cs typeface="Roboto"/>
              </a:rPr>
              <a:t> </a:t>
            </a:r>
            <a:r>
              <a:rPr lang="en-US" sz="2000">
                <a:latin typeface="Times New Roman"/>
                <a:ea typeface="Roboto"/>
                <a:cs typeface="Roboto"/>
              </a:rPr>
              <a:t>неисправностей</a:t>
            </a:r>
            <a:r>
              <a:rPr lang="en-US" sz="2000">
                <a:latin typeface="Times New Roman"/>
                <a:ea typeface="Roboto"/>
                <a:cs typeface="Roboto"/>
              </a:rPr>
              <a:t> </a:t>
            </a:r>
            <a:r>
              <a:rPr lang="en-US" sz="2000">
                <a:latin typeface="Times New Roman"/>
                <a:ea typeface="Roboto"/>
                <a:cs typeface="Roboto"/>
              </a:rPr>
              <a:t>до</a:t>
            </a:r>
            <a:r>
              <a:rPr lang="en-US" sz="2000">
                <a:latin typeface="Times New Roman"/>
                <a:ea typeface="Roboto"/>
                <a:cs typeface="Roboto"/>
              </a:rPr>
              <a:t> </a:t>
            </a:r>
            <a:r>
              <a:rPr lang="en-US" sz="2000">
                <a:latin typeface="Times New Roman"/>
                <a:ea typeface="Roboto"/>
                <a:cs typeface="Roboto"/>
              </a:rPr>
              <a:t>их</a:t>
            </a:r>
            <a:r>
              <a:rPr lang="en-US" sz="2000">
                <a:latin typeface="Times New Roman"/>
                <a:ea typeface="Roboto"/>
                <a:cs typeface="Roboto"/>
              </a:rPr>
              <a:t> </a:t>
            </a:r>
            <a:r>
              <a:rPr lang="en-US" sz="2000">
                <a:latin typeface="Times New Roman"/>
                <a:ea typeface="Roboto"/>
                <a:cs typeface="Roboto"/>
              </a:rPr>
              <a:t>перерастания</a:t>
            </a:r>
            <a:r>
              <a:rPr lang="en-US" sz="2000">
                <a:latin typeface="Times New Roman"/>
                <a:ea typeface="Roboto"/>
                <a:cs typeface="Roboto"/>
              </a:rPr>
              <a:t> в </a:t>
            </a:r>
            <a:r>
              <a:rPr lang="en-US" sz="2000">
                <a:latin typeface="Times New Roman"/>
                <a:ea typeface="Roboto"/>
                <a:cs typeface="Roboto"/>
              </a:rPr>
              <a:t>серьезные</a:t>
            </a:r>
            <a:r>
              <a:rPr lang="en-US" sz="2000">
                <a:latin typeface="Times New Roman"/>
                <a:ea typeface="Roboto"/>
                <a:cs typeface="Roboto"/>
              </a:rPr>
              <a:t> </a:t>
            </a:r>
            <a:r>
              <a:rPr lang="en-US" sz="2000">
                <a:latin typeface="Times New Roman"/>
                <a:ea typeface="Roboto"/>
                <a:cs typeface="Roboto"/>
              </a:rPr>
              <a:t>поломки</a:t>
            </a:r>
            <a:r>
              <a:rPr lang="en-US" sz="2000">
                <a:latin typeface="Times New Roman"/>
                <a:ea typeface="Roboto"/>
                <a:cs typeface="Roboto"/>
              </a:rPr>
              <a:t>. </a:t>
            </a:r>
            <a:r>
              <a:rPr lang="en-US" sz="2000">
                <a:latin typeface="Times New Roman"/>
                <a:ea typeface="Roboto"/>
                <a:cs typeface="Roboto"/>
              </a:rPr>
              <a:t>Обучение</a:t>
            </a:r>
            <a:r>
              <a:rPr lang="en-US" sz="2000">
                <a:latin typeface="Times New Roman"/>
                <a:ea typeface="Roboto"/>
                <a:cs typeface="Roboto"/>
              </a:rPr>
              <a:t> </a:t>
            </a:r>
            <a:r>
              <a:rPr lang="en-US" sz="2000">
                <a:latin typeface="Times New Roman"/>
                <a:ea typeface="Roboto"/>
                <a:cs typeface="Roboto"/>
              </a:rPr>
              <a:t>операторов</a:t>
            </a:r>
            <a:r>
              <a:rPr lang="en-US" sz="2000">
                <a:latin typeface="Times New Roman"/>
                <a:ea typeface="Roboto"/>
                <a:cs typeface="Roboto"/>
              </a:rPr>
              <a:t> и </a:t>
            </a:r>
            <a:r>
              <a:rPr lang="en-US" sz="2000">
                <a:latin typeface="Times New Roman"/>
                <a:ea typeface="Roboto"/>
                <a:cs typeface="Roboto"/>
              </a:rPr>
              <a:t>проведение</a:t>
            </a:r>
            <a:r>
              <a:rPr lang="en-US" sz="2000">
                <a:latin typeface="Times New Roman"/>
                <a:ea typeface="Roboto"/>
                <a:cs typeface="Roboto"/>
              </a:rPr>
              <a:t> </a:t>
            </a:r>
            <a:r>
              <a:rPr lang="en-US" sz="2000">
                <a:latin typeface="Times New Roman"/>
                <a:ea typeface="Roboto"/>
                <a:cs typeface="Roboto"/>
              </a:rPr>
              <a:t>регулярных</a:t>
            </a:r>
            <a:r>
              <a:rPr lang="en-US" sz="2000">
                <a:latin typeface="Times New Roman"/>
                <a:ea typeface="Roboto"/>
                <a:cs typeface="Roboto"/>
              </a:rPr>
              <a:t> </a:t>
            </a:r>
            <a:r>
              <a:rPr lang="en-US" sz="2000">
                <a:latin typeface="Times New Roman"/>
                <a:ea typeface="Roboto"/>
                <a:cs typeface="Roboto"/>
              </a:rPr>
              <a:t>проверок</a:t>
            </a:r>
            <a:r>
              <a:rPr lang="en-US" sz="2000">
                <a:latin typeface="Times New Roman"/>
                <a:ea typeface="Roboto"/>
                <a:cs typeface="Roboto"/>
              </a:rPr>
              <a:t> </a:t>
            </a:r>
            <a:r>
              <a:rPr lang="en-US" sz="2000">
                <a:latin typeface="Times New Roman"/>
                <a:ea typeface="Roboto"/>
                <a:cs typeface="Roboto"/>
              </a:rPr>
              <a:t>для</a:t>
            </a:r>
            <a:r>
              <a:rPr lang="en-US" sz="2000">
                <a:latin typeface="Times New Roman"/>
                <a:ea typeface="Roboto"/>
                <a:cs typeface="Roboto"/>
              </a:rPr>
              <a:t> </a:t>
            </a:r>
            <a:r>
              <a:rPr lang="en-US" sz="2000">
                <a:latin typeface="Times New Roman"/>
                <a:ea typeface="Roboto"/>
                <a:cs typeface="Roboto"/>
              </a:rPr>
              <a:t>обеспечения</a:t>
            </a:r>
            <a:r>
              <a:rPr lang="en-US" sz="2000">
                <a:latin typeface="Times New Roman"/>
                <a:ea typeface="Roboto"/>
                <a:cs typeface="Roboto"/>
              </a:rPr>
              <a:t> </a:t>
            </a:r>
            <a:r>
              <a:rPr lang="en-US" sz="2000">
                <a:latin typeface="Times New Roman"/>
                <a:ea typeface="Roboto"/>
                <a:cs typeface="Roboto"/>
              </a:rPr>
              <a:t>надлежащей</a:t>
            </a:r>
            <a:r>
              <a:rPr lang="en-US" sz="2000">
                <a:latin typeface="Times New Roman"/>
                <a:ea typeface="Roboto"/>
                <a:cs typeface="Roboto"/>
              </a:rPr>
              <a:t> </a:t>
            </a:r>
            <a:r>
              <a:rPr lang="en-US" sz="2000">
                <a:latin typeface="Times New Roman"/>
                <a:ea typeface="Roboto"/>
                <a:cs typeface="Roboto"/>
              </a:rPr>
              <a:t>эксплуатации</a:t>
            </a:r>
            <a:r>
              <a:rPr lang="en-US" sz="2000">
                <a:latin typeface="Times New Roman"/>
                <a:ea typeface="Roboto"/>
                <a:cs typeface="Roboto"/>
              </a:rPr>
              <a:t> </a:t>
            </a:r>
            <a:r>
              <a:rPr lang="en-US" sz="2000">
                <a:latin typeface="Times New Roman"/>
                <a:ea typeface="Roboto"/>
                <a:cs typeface="Roboto"/>
              </a:rPr>
              <a:t>пылесоса</a:t>
            </a:r>
            <a:r>
              <a:rPr lang="en-US" sz="2000">
                <a:latin typeface="Times New Roman"/>
                <a:ea typeface="Roboto"/>
                <a:cs typeface="Roboto"/>
              </a:rPr>
              <a:t>. </a:t>
            </a:r>
            <a:endParaRPr lang="ru-RU" sz="2000">
              <a:latin typeface="Times New Roman"/>
              <a:ea typeface="Roboto"/>
              <a:cs typeface="Arial"/>
            </a:endParaRPr>
          </a:p>
          <a:p>
            <a:pPr>
              <a:defRPr/>
            </a:pPr>
            <a:endParaRPr lang="en-US" sz="2000">
              <a:latin typeface="Times New Roman"/>
              <a:ea typeface="Roboto"/>
              <a:cs typeface="Roboto"/>
            </a:endParaRPr>
          </a:p>
          <a:p>
            <a:pPr>
              <a:defRPr/>
            </a:pPr>
            <a:r>
              <a:rPr lang="en-US" sz="2000" b="1" i="1" u="sng">
                <a:latin typeface="Times New Roman"/>
                <a:ea typeface="Roboto"/>
                <a:cs typeface="Roboto"/>
              </a:rPr>
              <a:t>Ключевой</a:t>
            </a:r>
            <a:r>
              <a:rPr lang="en-US" sz="2000" b="1" i="1" u="sng">
                <a:latin typeface="Times New Roman"/>
                <a:ea typeface="Roboto"/>
                <a:cs typeface="Roboto"/>
              </a:rPr>
              <a:t> </a:t>
            </a:r>
            <a:r>
              <a:rPr lang="en-US" sz="2000" b="1" i="1" u="sng">
                <a:latin typeface="Times New Roman"/>
                <a:ea typeface="Roboto"/>
                <a:cs typeface="Roboto"/>
              </a:rPr>
              <a:t>риск</a:t>
            </a:r>
            <a:r>
              <a:rPr lang="en-US" sz="2000" b="1" i="1" u="sng">
                <a:latin typeface="Times New Roman"/>
                <a:ea typeface="Roboto"/>
                <a:cs typeface="Roboto"/>
              </a:rPr>
              <a:t> 2:</a:t>
            </a:r>
            <a:r>
              <a:rPr lang="en-US" sz="2000">
                <a:latin typeface="Times New Roman"/>
                <a:ea typeface="Roboto"/>
                <a:cs typeface="Roboto"/>
              </a:rPr>
              <a:t> </a:t>
            </a:r>
            <a:r>
              <a:rPr lang="en-US" sz="2000">
                <a:latin typeface="Times New Roman"/>
                <a:ea typeface="Roboto"/>
                <a:cs typeface="Roboto"/>
              </a:rPr>
              <a:t>Инциденты</a:t>
            </a:r>
            <a:r>
              <a:rPr lang="en-US" sz="2000">
                <a:latin typeface="Times New Roman"/>
                <a:ea typeface="Roboto"/>
                <a:cs typeface="Roboto"/>
              </a:rPr>
              <a:t> с </a:t>
            </a:r>
            <a:r>
              <a:rPr lang="en-US" sz="2000">
                <a:latin typeface="Times New Roman"/>
                <a:ea typeface="Roboto"/>
                <a:cs typeface="Roboto"/>
              </a:rPr>
              <a:t>пешеходами</a:t>
            </a:r>
            <a:r>
              <a:rPr lang="en-US" sz="2000">
                <a:latin typeface="Times New Roman"/>
                <a:ea typeface="Roboto"/>
                <a:cs typeface="Roboto"/>
              </a:rPr>
              <a:t> </a:t>
            </a:r>
            <a:r>
              <a:rPr lang="en-US" sz="2000">
                <a:latin typeface="Times New Roman"/>
                <a:ea typeface="Roboto"/>
                <a:cs typeface="Roboto"/>
              </a:rPr>
              <a:t>или</a:t>
            </a:r>
            <a:r>
              <a:rPr lang="en-US" sz="2000">
                <a:latin typeface="Times New Roman"/>
                <a:ea typeface="Roboto"/>
                <a:cs typeface="Roboto"/>
              </a:rPr>
              <a:t> </a:t>
            </a:r>
            <a:r>
              <a:rPr lang="en-US" sz="2000">
                <a:latin typeface="Times New Roman"/>
                <a:ea typeface="Roboto"/>
                <a:cs typeface="Roboto"/>
              </a:rPr>
              <a:t>транспортными</a:t>
            </a:r>
            <a:r>
              <a:rPr lang="en-US" sz="2000">
                <a:latin typeface="Times New Roman"/>
                <a:ea typeface="Roboto"/>
                <a:cs typeface="Roboto"/>
              </a:rPr>
              <a:t> </a:t>
            </a:r>
            <a:r>
              <a:rPr lang="en-US" sz="2000">
                <a:latin typeface="Times New Roman"/>
                <a:ea typeface="Roboto"/>
                <a:cs typeface="Roboto"/>
              </a:rPr>
              <a:t>средствами</a:t>
            </a:r>
            <a:r>
              <a:rPr lang="en-US" sz="2000">
                <a:latin typeface="Times New Roman"/>
                <a:ea typeface="Roboto"/>
                <a:cs typeface="Roboto"/>
              </a:rPr>
              <a:t> </a:t>
            </a:r>
            <a:endParaRPr lang="ru-RU" sz="2000">
              <a:latin typeface="Times New Roman"/>
              <a:ea typeface="Roboto"/>
              <a:cs typeface="Arial"/>
            </a:endParaRPr>
          </a:p>
          <a:p>
            <a:pPr>
              <a:defRPr/>
            </a:pPr>
            <a:endParaRPr lang="en-US" sz="2000">
              <a:latin typeface="Times New Roman"/>
              <a:ea typeface="Roboto"/>
              <a:cs typeface="Roboto"/>
            </a:endParaRPr>
          </a:p>
          <a:p>
            <a:pPr>
              <a:defRPr/>
            </a:pPr>
            <a:r>
              <a:rPr lang="en-US" sz="2000" b="1">
                <a:latin typeface="Times New Roman"/>
                <a:ea typeface="Roboto"/>
                <a:cs typeface="Roboto"/>
              </a:rPr>
              <a:t>Путь</a:t>
            </a:r>
            <a:r>
              <a:rPr lang="en-US" sz="2000" b="1">
                <a:latin typeface="Times New Roman"/>
                <a:ea typeface="Roboto"/>
                <a:cs typeface="Roboto"/>
              </a:rPr>
              <a:t> </a:t>
            </a:r>
            <a:r>
              <a:rPr lang="en-US" sz="2000" b="1">
                <a:latin typeface="Times New Roman"/>
                <a:ea typeface="Roboto"/>
                <a:cs typeface="Roboto"/>
              </a:rPr>
              <a:t>решения</a:t>
            </a:r>
            <a:r>
              <a:rPr lang="en-US" sz="2000" b="1">
                <a:latin typeface="Times New Roman"/>
                <a:ea typeface="Roboto"/>
                <a:cs typeface="Roboto"/>
              </a:rPr>
              <a:t>:</a:t>
            </a:r>
            <a:r>
              <a:rPr lang="en-US" sz="2000">
                <a:latin typeface="Times New Roman"/>
                <a:ea typeface="Roboto"/>
                <a:cs typeface="Roboto"/>
              </a:rPr>
              <a:t> </a:t>
            </a:r>
            <a:r>
              <a:rPr lang="en-US" sz="2000">
                <a:latin typeface="Times New Roman"/>
                <a:ea typeface="Roboto"/>
                <a:cs typeface="Roboto"/>
              </a:rPr>
              <a:t>Установка</a:t>
            </a:r>
            <a:r>
              <a:rPr lang="en-US" sz="2000">
                <a:latin typeface="Times New Roman"/>
                <a:ea typeface="Roboto"/>
                <a:cs typeface="Roboto"/>
              </a:rPr>
              <a:t> </a:t>
            </a:r>
            <a:r>
              <a:rPr lang="en-US" sz="2000">
                <a:latin typeface="Times New Roman"/>
                <a:ea typeface="Roboto"/>
                <a:cs typeface="Roboto"/>
              </a:rPr>
              <a:t>датчиков</a:t>
            </a:r>
            <a:r>
              <a:rPr lang="en-US" sz="2000">
                <a:latin typeface="Times New Roman"/>
                <a:ea typeface="Roboto"/>
                <a:cs typeface="Roboto"/>
              </a:rPr>
              <a:t> </a:t>
            </a:r>
            <a:r>
              <a:rPr lang="en-US" sz="2000">
                <a:latin typeface="Times New Roman"/>
                <a:ea typeface="Roboto"/>
                <a:cs typeface="Roboto"/>
              </a:rPr>
              <a:t>обнаружения</a:t>
            </a:r>
            <a:r>
              <a:rPr lang="en-US" sz="2000">
                <a:latin typeface="Times New Roman"/>
                <a:ea typeface="Roboto"/>
                <a:cs typeface="Roboto"/>
              </a:rPr>
              <a:t> </a:t>
            </a:r>
            <a:r>
              <a:rPr lang="en-US" sz="2000">
                <a:latin typeface="Times New Roman"/>
                <a:ea typeface="Roboto"/>
                <a:cs typeface="Roboto"/>
              </a:rPr>
              <a:t>препятствий</a:t>
            </a:r>
            <a:r>
              <a:rPr lang="en-US" sz="2000">
                <a:latin typeface="Times New Roman"/>
                <a:ea typeface="Roboto"/>
                <a:cs typeface="Roboto"/>
              </a:rPr>
              <a:t> и </a:t>
            </a:r>
            <a:r>
              <a:rPr lang="en-US" sz="2000">
                <a:latin typeface="Times New Roman"/>
                <a:ea typeface="Roboto"/>
                <a:cs typeface="Roboto"/>
              </a:rPr>
              <a:t>систем</a:t>
            </a:r>
            <a:r>
              <a:rPr lang="en-US" sz="2000">
                <a:latin typeface="Times New Roman"/>
                <a:ea typeface="Roboto"/>
                <a:cs typeface="Roboto"/>
              </a:rPr>
              <a:t> </a:t>
            </a:r>
            <a:r>
              <a:rPr lang="en-US" sz="2000">
                <a:latin typeface="Times New Roman"/>
                <a:ea typeface="Roboto"/>
                <a:cs typeface="Roboto"/>
              </a:rPr>
              <a:t>предупреждения</a:t>
            </a:r>
            <a:r>
              <a:rPr lang="en-US" sz="2000">
                <a:latin typeface="Times New Roman"/>
                <a:ea typeface="Roboto"/>
                <a:cs typeface="Roboto"/>
              </a:rPr>
              <a:t> </a:t>
            </a:r>
            <a:r>
              <a:rPr lang="en-US" sz="2000">
                <a:latin typeface="Times New Roman"/>
                <a:ea typeface="Roboto"/>
                <a:cs typeface="Roboto"/>
              </a:rPr>
              <a:t>для</a:t>
            </a:r>
            <a:r>
              <a:rPr lang="en-US" sz="2000">
                <a:latin typeface="Times New Roman"/>
                <a:ea typeface="Roboto"/>
                <a:cs typeface="Roboto"/>
              </a:rPr>
              <a:t> </a:t>
            </a:r>
            <a:r>
              <a:rPr lang="en-US" sz="2000">
                <a:latin typeface="Times New Roman"/>
                <a:ea typeface="Roboto"/>
                <a:cs typeface="Roboto"/>
              </a:rPr>
              <a:t>предотвращения</a:t>
            </a:r>
            <a:r>
              <a:rPr lang="en-US" sz="2000">
                <a:latin typeface="Times New Roman"/>
                <a:ea typeface="Roboto"/>
                <a:cs typeface="Roboto"/>
              </a:rPr>
              <a:t> </a:t>
            </a:r>
            <a:r>
              <a:rPr lang="en-US" sz="2000">
                <a:latin typeface="Times New Roman"/>
                <a:ea typeface="Roboto"/>
                <a:cs typeface="Roboto"/>
              </a:rPr>
              <a:t>столкновений</a:t>
            </a:r>
            <a:r>
              <a:rPr lang="en-US" sz="2000">
                <a:latin typeface="Times New Roman"/>
                <a:ea typeface="Roboto"/>
                <a:cs typeface="Roboto"/>
              </a:rPr>
              <a:t>. </a:t>
            </a:r>
            <a:r>
              <a:rPr lang="en-US" sz="2000">
                <a:latin typeface="Times New Roman"/>
                <a:ea typeface="Roboto"/>
                <a:cs typeface="Roboto"/>
              </a:rPr>
              <a:t>Оборудование</a:t>
            </a:r>
            <a:r>
              <a:rPr lang="en-US" sz="2000">
                <a:latin typeface="Times New Roman"/>
                <a:ea typeface="Roboto"/>
                <a:cs typeface="Roboto"/>
              </a:rPr>
              <a:t> </a:t>
            </a:r>
            <a:r>
              <a:rPr lang="en-US" sz="2000">
                <a:latin typeface="Times New Roman"/>
                <a:ea typeface="Roboto"/>
                <a:cs typeface="Roboto"/>
              </a:rPr>
              <a:t>пылесоса</a:t>
            </a:r>
            <a:r>
              <a:rPr lang="en-US" sz="2000">
                <a:latin typeface="Times New Roman"/>
                <a:ea typeface="Roboto"/>
                <a:cs typeface="Roboto"/>
              </a:rPr>
              <a:t> </a:t>
            </a:r>
            <a:r>
              <a:rPr lang="en-US" sz="2000">
                <a:latin typeface="Times New Roman"/>
                <a:ea typeface="Roboto"/>
                <a:cs typeface="Roboto"/>
              </a:rPr>
              <a:t>аварийными</a:t>
            </a:r>
            <a:r>
              <a:rPr lang="en-US" sz="2000">
                <a:latin typeface="Times New Roman"/>
                <a:ea typeface="Roboto"/>
                <a:cs typeface="Roboto"/>
              </a:rPr>
              <a:t> </a:t>
            </a:r>
            <a:r>
              <a:rPr lang="en-US" sz="2000">
                <a:latin typeface="Times New Roman"/>
                <a:ea typeface="Roboto"/>
                <a:cs typeface="Roboto"/>
              </a:rPr>
              <a:t>сигналами</a:t>
            </a:r>
            <a:r>
              <a:rPr lang="en-US" sz="2000">
                <a:latin typeface="Times New Roman"/>
                <a:ea typeface="Roboto"/>
                <a:cs typeface="Roboto"/>
              </a:rPr>
              <a:t> и </a:t>
            </a:r>
            <a:r>
              <a:rPr lang="en-US" sz="2000">
                <a:latin typeface="Times New Roman"/>
                <a:ea typeface="Roboto"/>
                <a:cs typeface="Roboto"/>
              </a:rPr>
              <a:t>средствами</a:t>
            </a:r>
            <a:r>
              <a:rPr lang="en-US" sz="2000">
                <a:latin typeface="Times New Roman"/>
                <a:ea typeface="Roboto"/>
                <a:cs typeface="Roboto"/>
              </a:rPr>
              <a:t> </a:t>
            </a:r>
            <a:r>
              <a:rPr lang="en-US" sz="2000">
                <a:latin typeface="Times New Roman"/>
                <a:ea typeface="Roboto"/>
                <a:cs typeface="Roboto"/>
              </a:rPr>
              <a:t>защиты</a:t>
            </a:r>
            <a:r>
              <a:rPr lang="en-US" sz="2000">
                <a:latin typeface="Times New Roman"/>
                <a:ea typeface="Roboto"/>
                <a:cs typeface="Roboto"/>
              </a:rPr>
              <a:t> </a:t>
            </a:r>
            <a:r>
              <a:rPr lang="en-US" sz="2000">
                <a:latin typeface="Times New Roman"/>
                <a:ea typeface="Roboto"/>
                <a:cs typeface="Roboto"/>
              </a:rPr>
              <a:t>пешеходов</a:t>
            </a:r>
            <a:r>
              <a:rPr lang="en-US" sz="2000">
                <a:latin typeface="Times New Roman"/>
                <a:ea typeface="Roboto"/>
                <a:cs typeface="Roboto"/>
              </a:rPr>
              <a:t>, </a:t>
            </a:r>
            <a:r>
              <a:rPr lang="en-US" sz="2000">
                <a:latin typeface="Times New Roman"/>
                <a:ea typeface="Roboto"/>
                <a:cs typeface="Roboto"/>
              </a:rPr>
              <a:t>например</a:t>
            </a:r>
            <a:r>
              <a:rPr lang="en-US" sz="2000">
                <a:latin typeface="Times New Roman"/>
                <a:ea typeface="Roboto"/>
                <a:cs typeface="Roboto"/>
              </a:rPr>
              <a:t>, </a:t>
            </a:r>
            <a:r>
              <a:rPr lang="en-US" sz="2000">
                <a:latin typeface="Times New Roman"/>
                <a:ea typeface="Roboto"/>
                <a:cs typeface="Roboto"/>
              </a:rPr>
              <a:t>светоотражающими</a:t>
            </a:r>
            <a:r>
              <a:rPr lang="en-US" sz="2000">
                <a:latin typeface="Times New Roman"/>
                <a:ea typeface="Roboto"/>
                <a:cs typeface="Roboto"/>
              </a:rPr>
              <a:t> </a:t>
            </a:r>
            <a:r>
              <a:rPr lang="en-US" sz="2000">
                <a:latin typeface="Times New Roman"/>
                <a:ea typeface="Roboto"/>
                <a:cs typeface="Roboto"/>
              </a:rPr>
              <a:t>элементами</a:t>
            </a:r>
            <a:r>
              <a:rPr lang="en-US" sz="2000">
                <a:latin typeface="Times New Roman"/>
                <a:ea typeface="Roboto"/>
                <a:cs typeface="Roboto"/>
              </a:rPr>
              <a:t> и </a:t>
            </a:r>
            <a:r>
              <a:rPr lang="en-US" sz="2000">
                <a:latin typeface="Times New Roman"/>
                <a:ea typeface="Roboto"/>
                <a:cs typeface="Roboto"/>
              </a:rPr>
              <a:t>звуковым</a:t>
            </a:r>
            <a:r>
              <a:rPr lang="en-US" sz="2000">
                <a:latin typeface="Times New Roman"/>
                <a:ea typeface="Roboto"/>
                <a:cs typeface="Roboto"/>
              </a:rPr>
              <a:t> </a:t>
            </a:r>
            <a:r>
              <a:rPr lang="en-US" sz="2000">
                <a:latin typeface="Times New Roman"/>
                <a:ea typeface="Roboto"/>
                <a:cs typeface="Roboto"/>
              </a:rPr>
              <a:t>сигналом</a:t>
            </a:r>
            <a:r>
              <a:rPr lang="en-US" sz="2000">
                <a:latin typeface="Times New Roman"/>
                <a:ea typeface="Roboto"/>
                <a:cs typeface="Roboto"/>
              </a:rPr>
              <a:t>. </a:t>
            </a:r>
            <a:r>
              <a:rPr lang="en-US" sz="2000">
                <a:latin typeface="Times New Roman"/>
                <a:ea typeface="Roboto"/>
                <a:cs typeface="Roboto"/>
              </a:rPr>
              <a:t>Установление</a:t>
            </a:r>
            <a:r>
              <a:rPr lang="en-US" sz="2000">
                <a:latin typeface="Times New Roman"/>
                <a:ea typeface="Roboto"/>
                <a:cs typeface="Roboto"/>
              </a:rPr>
              <a:t> </a:t>
            </a:r>
            <a:r>
              <a:rPr lang="en-US" sz="2000">
                <a:latin typeface="Times New Roman"/>
                <a:ea typeface="Roboto"/>
                <a:cs typeface="Roboto"/>
              </a:rPr>
              <a:t>четких</a:t>
            </a:r>
            <a:r>
              <a:rPr lang="en-US" sz="2000">
                <a:latin typeface="Times New Roman"/>
                <a:ea typeface="Roboto"/>
                <a:cs typeface="Roboto"/>
              </a:rPr>
              <a:t> </a:t>
            </a:r>
            <a:r>
              <a:rPr lang="en-US" sz="2000">
                <a:latin typeface="Times New Roman"/>
                <a:ea typeface="Roboto"/>
                <a:cs typeface="Roboto"/>
              </a:rPr>
              <a:t>правил</a:t>
            </a:r>
            <a:r>
              <a:rPr lang="en-US" sz="2000">
                <a:latin typeface="Times New Roman"/>
                <a:ea typeface="Roboto"/>
                <a:cs typeface="Roboto"/>
              </a:rPr>
              <a:t> и </a:t>
            </a:r>
            <a:r>
              <a:rPr lang="en-US" sz="2000">
                <a:latin typeface="Times New Roman"/>
                <a:ea typeface="Roboto"/>
                <a:cs typeface="Roboto"/>
              </a:rPr>
              <a:t>процедур</a:t>
            </a:r>
            <a:r>
              <a:rPr lang="en-US" sz="2000">
                <a:latin typeface="Times New Roman"/>
                <a:ea typeface="Roboto"/>
                <a:cs typeface="Roboto"/>
              </a:rPr>
              <a:t> </a:t>
            </a:r>
            <a:r>
              <a:rPr lang="en-US" sz="2000">
                <a:latin typeface="Times New Roman"/>
                <a:ea typeface="Roboto"/>
                <a:cs typeface="Roboto"/>
              </a:rPr>
              <a:t>для</a:t>
            </a:r>
            <a:r>
              <a:rPr lang="en-US" sz="2000">
                <a:latin typeface="Times New Roman"/>
                <a:ea typeface="Roboto"/>
                <a:cs typeface="Roboto"/>
              </a:rPr>
              <a:t> </a:t>
            </a:r>
            <a:r>
              <a:rPr lang="en-US" sz="2000">
                <a:latin typeface="Times New Roman"/>
                <a:ea typeface="Roboto"/>
                <a:cs typeface="Roboto"/>
              </a:rPr>
              <a:t>работы</a:t>
            </a:r>
            <a:r>
              <a:rPr lang="en-US" sz="2000">
                <a:latin typeface="Times New Roman"/>
                <a:ea typeface="Roboto"/>
                <a:cs typeface="Roboto"/>
              </a:rPr>
              <a:t> </a:t>
            </a:r>
            <a:r>
              <a:rPr lang="en-US" sz="2000">
                <a:latin typeface="Times New Roman"/>
                <a:ea typeface="Roboto"/>
                <a:cs typeface="Roboto"/>
              </a:rPr>
              <a:t>пылесоса</a:t>
            </a:r>
            <a:r>
              <a:rPr lang="en-US" sz="2000">
                <a:latin typeface="Times New Roman"/>
                <a:ea typeface="Roboto"/>
                <a:cs typeface="Roboto"/>
              </a:rPr>
              <a:t> в </a:t>
            </a:r>
            <a:r>
              <a:rPr lang="en-US" sz="2000">
                <a:latin typeface="Times New Roman"/>
                <a:ea typeface="Roboto"/>
                <a:cs typeface="Roboto"/>
              </a:rPr>
              <a:t>общественных</a:t>
            </a:r>
            <a:r>
              <a:rPr lang="en-US" sz="2000">
                <a:latin typeface="Times New Roman"/>
                <a:ea typeface="Roboto"/>
                <a:cs typeface="Roboto"/>
              </a:rPr>
              <a:t> </a:t>
            </a:r>
            <a:r>
              <a:rPr lang="en-US" sz="2000">
                <a:latin typeface="Times New Roman"/>
                <a:ea typeface="Roboto"/>
                <a:cs typeface="Roboto"/>
              </a:rPr>
              <a:t>местах</a:t>
            </a:r>
            <a:r>
              <a:rPr lang="en-US" sz="2000">
                <a:latin typeface="Times New Roman"/>
                <a:ea typeface="Roboto"/>
                <a:cs typeface="Roboto"/>
              </a:rPr>
              <a:t>.</a:t>
            </a:r>
            <a:endParaRPr lang="ru-RU" sz="2000">
              <a:latin typeface="Times New Roman"/>
            </a:endParaRPr>
          </a:p>
          <a:p>
            <a:pPr>
              <a:defRPr/>
            </a:pPr>
            <a:endParaRPr sz="1400">
              <a:latin typeface="Abyssinica SIL"/>
              <a:cs typeface="Abyssinica SIL"/>
            </a:endParaRPr>
          </a:p>
          <a:p>
            <a:pPr>
              <a:defRPr/>
            </a:pPr>
            <a:endParaRPr>
              <a:latin typeface="Abyssinica SIL"/>
              <a:cs typeface="Abyssinica SIL"/>
            </a:endParaRPr>
          </a:p>
          <a:p>
            <a:pPr>
              <a:defRPr/>
            </a:pPr>
            <a:endParaRPr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2000" advClick="1"/>
    </mc:Choice>
    <mc:Fallback>
      <p:transition advClick="1"/>
    </mc:Fallback>
  </mc:AlternateContent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w="http://schemas.openxmlformats.org/wordprocessingml/2006/main" showMasterPhAnim="0" show="1">
  <p:cSld name="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pic>
        <p:nvPicPr>
          <p:cNvPr id="314235380" name="Shape 79"/>
          <p:cNvPicPr/>
          <p:nvPr/>
        </p:nvPicPr>
        <p:blipFill>
          <a:blip r:embed="rId2"/>
          <a:stretch/>
        </p:blipFill>
        <p:spPr bwMode="auto">
          <a:xfrm>
            <a:off x="0" y="0"/>
            <a:ext cx="12192000" cy="822960"/>
          </a:xfrm>
          <a:prstGeom prst="rect">
            <a:avLst/>
          </a:prstGeom>
          <a:gradFill>
            <a:gsLst>
              <a:gs pos="0">
                <a:schemeClr val="accent1">
                  <a:lumMod val="5000"/>
                  <a:lumOff val="95000"/>
                </a:schemeClr>
              </a:gs>
              <a:gs pos="74000">
                <a:schemeClr val="accent1">
                  <a:lumMod val="45000"/>
                  <a:lumOff val="55000"/>
                </a:schemeClr>
              </a:gs>
              <a:gs pos="83000">
                <a:schemeClr val="accent1">
                  <a:lumMod val="45000"/>
                  <a:lumOff val="55000"/>
                </a:schemeClr>
              </a:gs>
              <a:gs pos="100000">
                <a:schemeClr val="accent1">
                  <a:lumMod val="30000"/>
                  <a:lumOff val="70000"/>
                </a:schemeClr>
              </a:gs>
            </a:gsLst>
            <a:lin ang="5400000" scaled="1"/>
          </a:gradFill>
        </p:spPr>
      </p:pic>
      <p:pic>
        <p:nvPicPr>
          <p:cNvPr id="1550315478" name="Рисунок 9"/>
          <p:cNvPicPr>
            <a:picLocks noChangeAspect="1"/>
          </p:cNvPicPr>
          <p:nvPr/>
        </p:nvPicPr>
        <p:blipFill>
          <a:blip r:embed="rId3"/>
          <a:stretch/>
        </p:blipFill>
        <p:spPr bwMode="auto">
          <a:xfrm>
            <a:off x="606473" y="32999"/>
            <a:ext cx="2374471" cy="756962"/>
          </a:xfrm>
          <a:prstGeom prst="rect">
            <a:avLst/>
          </a:prstGeom>
        </p:spPr>
      </p:pic>
      <p:sp>
        <p:nvSpPr>
          <p:cNvPr id="278985903" name="TextBox 6"/>
          <p:cNvSpPr txBox="1"/>
          <p:nvPr/>
        </p:nvSpPr>
        <p:spPr bwMode="auto">
          <a:xfrm flipH="0" flipV="0">
            <a:off x="5025656" y="1024182"/>
            <a:ext cx="6375928" cy="457559"/>
          </a:xfrm>
          <a:prstGeom prst="rect">
            <a:avLst/>
          </a:prstGeom>
          <a:noFill/>
        </p:spPr>
        <p:txBody>
          <a:bodyPr wrap="square" lIns="91440" tIns="45720" rIns="91440" bIns="45720" rtlCol="0" anchor="t">
            <a:spAutoFit/>
          </a:bodyPr>
          <a:lstStyle/>
          <a:p>
            <a:pPr>
              <a:defRPr/>
            </a:pPr>
            <a:r>
              <a:rPr lang="ru-RU" sz="2400" b="1">
                <a:latin typeface="Times New Roman"/>
                <a:cs typeface="Abyssinica SIL"/>
              </a:rPr>
              <a:t>КОМАНДА</a:t>
            </a:r>
            <a:endParaRPr/>
          </a:p>
        </p:txBody>
      </p:sp>
      <p:sp>
        <p:nvSpPr>
          <p:cNvPr id="1265040306" name="Прямоугольник 2"/>
          <p:cNvSpPr/>
          <p:nvPr/>
        </p:nvSpPr>
        <p:spPr bwMode="auto">
          <a:xfrm>
            <a:off x="1057397" y="1712719"/>
            <a:ext cx="9969050" cy="853799"/>
          </a:xfrm>
          <a:prstGeom prst="rect">
            <a:avLst/>
          </a:prstGeom>
        </p:spPr>
        <p:txBody>
          <a:bodyPr wrap="square" lIns="91440" tIns="45720" rIns="91440" bIns="45720" anchor="t">
            <a:spAutoFit/>
          </a:bodyPr>
          <a:lstStyle/>
          <a:p>
            <a:pPr>
              <a:defRPr/>
            </a:pPr>
            <a:endParaRPr sz="1400">
              <a:latin typeface="Abyssinica SIL"/>
              <a:cs typeface="Abyssinica SIL"/>
            </a:endParaRPr>
          </a:p>
          <a:p>
            <a:pPr>
              <a:defRPr/>
            </a:pPr>
            <a:endParaRPr>
              <a:latin typeface="Abyssinica SIL"/>
              <a:cs typeface="Abyssinica SIL"/>
            </a:endParaRPr>
          </a:p>
          <a:p>
            <a:pPr>
              <a:defRPr/>
            </a:pPr>
            <a:endParaRPr/>
          </a:p>
        </p:txBody>
      </p:sp>
      <p:sp>
        <p:nvSpPr>
          <p:cNvPr id="872711101" name="Google Shape;362;p30"/>
          <p:cNvSpPr txBox="1"/>
          <p:nvPr/>
        </p:nvSpPr>
        <p:spPr bwMode="auto">
          <a:xfrm flipH="0" flipV="0">
            <a:off x="7738057" y="3204199"/>
            <a:ext cx="3086662" cy="89186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4" tIns="34274" rIns="68574" bIns="34274" anchor="t" anchorCtr="0">
            <a:spAutoFit/>
          </a:bodyPr>
          <a:lstStyle/>
          <a:p>
            <a:pPr marL="0" marR="0" lvl="0" indent="0" algn="ctr">
              <a:spcBef>
                <a:spcPts val="0"/>
              </a:spcBef>
              <a:spcAft>
                <a:spcPts val="0"/>
              </a:spcAft>
              <a:buNone/>
              <a:defRPr/>
            </a:pPr>
            <a:r>
              <a:rPr lang="ru" sz="1800" b="1">
                <a:solidFill>
                  <a:srgbClr val="003462"/>
                </a:solidFill>
                <a:latin typeface="Abyssinica SIL"/>
                <a:ea typeface="Abyssinica SIL"/>
                <a:cs typeface="Abyssinica SIL"/>
              </a:rPr>
              <a:t>Матунова Александра Денисовна</a:t>
            </a:r>
            <a:endParaRPr sz="1800" b="1">
              <a:solidFill>
                <a:srgbClr val="003462"/>
              </a:solidFill>
              <a:latin typeface="Abyssinica SIL"/>
              <a:cs typeface="Abyssinica SIL"/>
            </a:endParaRPr>
          </a:p>
          <a:p>
            <a:pPr marL="0" marR="0" lvl="0" indent="0" algn="ctr">
              <a:spcBef>
                <a:spcPts val="0"/>
              </a:spcBef>
              <a:spcAft>
                <a:spcPts val="0"/>
              </a:spcAft>
              <a:buNone/>
              <a:defRPr/>
            </a:pPr>
            <a:r>
              <a:rPr lang="ru" sz="1800" b="1">
                <a:solidFill>
                  <a:srgbClr val="003462"/>
                </a:solidFill>
                <a:latin typeface="Abyssinica SIL"/>
                <a:ea typeface="Abyssinica SIL"/>
                <a:cs typeface="Abyssinica SIL"/>
              </a:rPr>
              <a:t>Исполнитель</a:t>
            </a:r>
            <a:endParaRPr sz="1800" b="1">
              <a:solidFill>
                <a:srgbClr val="003462"/>
              </a:solidFill>
              <a:latin typeface="Abyssinica SIL"/>
              <a:cs typeface="Abyssinica SIL"/>
            </a:endParaRPr>
          </a:p>
        </p:txBody>
      </p:sp>
      <p:sp>
        <p:nvSpPr>
          <p:cNvPr id="415557770" name="Google Shape;359;p30"/>
          <p:cNvSpPr txBox="1"/>
          <p:nvPr/>
        </p:nvSpPr>
        <p:spPr bwMode="auto">
          <a:xfrm flipH="0" flipV="0">
            <a:off x="4485528" y="1693685"/>
            <a:ext cx="3127547" cy="144050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4" tIns="34274" rIns="68574" bIns="34274" anchor="t" anchorCtr="0">
            <a:spAutoFit/>
          </a:bodyPr>
          <a:lstStyle/>
          <a:p>
            <a:pPr marL="0" marR="0" lvl="0" indent="0" algn="ctr">
              <a:spcBef>
                <a:spcPts val="0"/>
              </a:spcBef>
              <a:spcAft>
                <a:spcPts val="0"/>
              </a:spcAft>
              <a:buNone/>
              <a:defRPr/>
            </a:pPr>
            <a:r>
              <a:rPr lang="ru" sz="1800" b="1">
                <a:solidFill>
                  <a:srgbClr val="003462"/>
                </a:solidFill>
                <a:latin typeface="Abyssinica SIL"/>
                <a:ea typeface="Abyssinica SIL"/>
                <a:cs typeface="Abyssinica SIL"/>
              </a:rPr>
              <a:t>Дедова Валерия Евгеньевна</a:t>
            </a:r>
            <a:endParaRPr sz="1800" b="1">
              <a:solidFill>
                <a:srgbClr val="003462"/>
              </a:solidFill>
              <a:latin typeface="Abyssinica SIL"/>
              <a:cs typeface="Abyssinica SIL"/>
            </a:endParaRPr>
          </a:p>
          <a:p>
            <a:pPr marL="0" marR="0" lvl="0" indent="0" algn="ctr">
              <a:spcBef>
                <a:spcPts val="0"/>
              </a:spcBef>
              <a:spcAft>
                <a:spcPts val="0"/>
              </a:spcAft>
              <a:buNone/>
              <a:defRPr/>
            </a:pPr>
            <a:r>
              <a:rPr sz="1800" b="1">
                <a:solidFill>
                  <a:srgbClr val="003462"/>
                </a:solidFill>
                <a:latin typeface="Abyssinica SIL"/>
                <a:cs typeface="Abyssinica SIL"/>
              </a:rPr>
              <a:t>Капитан</a:t>
            </a:r>
            <a:endParaRPr sz="1800" b="1">
              <a:solidFill>
                <a:srgbClr val="003462"/>
              </a:solidFill>
              <a:latin typeface="Abyssinica SIL"/>
              <a:cs typeface="Abyssinica SIL"/>
            </a:endParaRPr>
          </a:p>
          <a:p>
            <a:pPr marL="0" marR="0" lvl="0" indent="0" algn="ctr">
              <a:spcBef>
                <a:spcPts val="0"/>
              </a:spcBef>
              <a:spcAft>
                <a:spcPts val="0"/>
              </a:spcAft>
              <a:buNone/>
              <a:defRPr/>
            </a:pPr>
            <a:r>
              <a:rPr sz="1800" b="1">
                <a:solidFill>
                  <a:srgbClr val="003462"/>
                </a:solidFill>
                <a:latin typeface="Abyssinica SIL"/>
                <a:cs typeface="Abyssinica SIL"/>
              </a:rPr>
              <a:t>+7 925 571 19 35</a:t>
            </a:r>
            <a:endParaRPr sz="1800" b="1">
              <a:solidFill>
                <a:srgbClr val="003462"/>
              </a:solidFill>
              <a:latin typeface="Abyssinica SIL"/>
              <a:cs typeface="Abyssinica SIL"/>
            </a:endParaRPr>
          </a:p>
          <a:p>
            <a:pPr marL="0" marR="0" lvl="0" indent="0" algn="ctr">
              <a:spcBef>
                <a:spcPts val="0"/>
              </a:spcBef>
              <a:spcAft>
                <a:spcPts val="0"/>
              </a:spcAft>
              <a:buNone/>
              <a:defRPr/>
            </a:pPr>
            <a:r>
              <a:rPr sz="1800" b="1">
                <a:solidFill>
                  <a:srgbClr val="003462"/>
                </a:solidFill>
                <a:latin typeface="Abyssinica SIL"/>
                <a:cs typeface="Abyssinica SIL"/>
              </a:rPr>
              <a:t>valeria.d17@mail.ru</a:t>
            </a:r>
            <a:endParaRPr sz="1800" b="1">
              <a:solidFill>
                <a:srgbClr val="003462"/>
              </a:solidFill>
              <a:latin typeface="Abyssinica SIL"/>
              <a:cs typeface="Abyssinica SIL"/>
            </a:endParaRPr>
          </a:p>
        </p:txBody>
      </p:sp>
      <p:sp>
        <p:nvSpPr>
          <p:cNvPr id="29698146" name="Google Shape;351;p30"/>
          <p:cNvSpPr/>
          <p:nvPr/>
        </p:nvSpPr>
        <p:spPr bwMode="auto">
          <a:xfrm flipH="0" flipV="0">
            <a:off x="8140081" y="4359804"/>
            <a:ext cx="2477617" cy="127634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48974" tIns="24474" rIns="48974" bIns="24474" anchor="t" anchorCtr="0">
            <a:noAutofit/>
          </a:bodyPr>
          <a:lstStyle/>
          <a:p>
            <a:pPr marL="0" marR="0" lvl="0" indent="0" algn="ctr">
              <a:spcBef>
                <a:spcPts val="0"/>
              </a:spcBef>
              <a:spcAft>
                <a:spcPts val="0"/>
              </a:spcAft>
              <a:buNone/>
              <a:defRPr/>
            </a:pPr>
            <a:r>
              <a:rPr lang="ru" sz="1800" b="1">
                <a:solidFill>
                  <a:srgbClr val="003462"/>
                </a:solidFill>
                <a:latin typeface="Abyssinica SIL"/>
                <a:ea typeface="Abyssinica SIL"/>
                <a:cs typeface="Abyssinica SIL"/>
              </a:rPr>
              <a:t>Лиликина Ирина Алексеевна</a:t>
            </a:r>
            <a:endParaRPr sz="1800" b="1">
              <a:solidFill>
                <a:srgbClr val="003462"/>
              </a:solidFill>
              <a:latin typeface="Abyssinica SIL"/>
              <a:cs typeface="Abyssinica SIL"/>
            </a:endParaRPr>
          </a:p>
          <a:p>
            <a:pPr marL="0" marR="0" lvl="0" indent="0" algn="ctr">
              <a:spcBef>
                <a:spcPts val="0"/>
              </a:spcBef>
              <a:spcAft>
                <a:spcPts val="0"/>
              </a:spcAft>
              <a:buNone/>
              <a:defRPr/>
            </a:pPr>
            <a:r>
              <a:rPr lang="ru" sz="1800" b="1">
                <a:solidFill>
                  <a:srgbClr val="003462"/>
                </a:solidFill>
                <a:latin typeface="Abyssinica SIL"/>
                <a:ea typeface="Abyssinica SIL"/>
                <a:cs typeface="Abyssinica SIL"/>
              </a:rPr>
              <a:t>Исполнитель</a:t>
            </a:r>
            <a:endParaRPr sz="1800">
              <a:solidFill>
                <a:schemeClr val="dk1"/>
              </a:solidFill>
              <a:latin typeface="Abyssinica SIL"/>
              <a:cs typeface="Abyssinica SIL"/>
            </a:endParaRPr>
          </a:p>
        </p:txBody>
      </p:sp>
      <p:sp>
        <p:nvSpPr>
          <p:cNvPr id="1700316887" name="Google Shape;348;p30"/>
          <p:cNvSpPr/>
          <p:nvPr/>
        </p:nvSpPr>
        <p:spPr bwMode="auto">
          <a:xfrm flipH="0" flipV="0">
            <a:off x="1514659" y="3061324"/>
            <a:ext cx="2261391" cy="91138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48974" tIns="24474" rIns="48974" bIns="24474" anchor="t" anchorCtr="0">
            <a:noAutofit/>
          </a:bodyPr>
          <a:lstStyle/>
          <a:p>
            <a:pPr marL="0" marR="0" lvl="0" indent="0" algn="ctr">
              <a:spcBef>
                <a:spcPts val="0"/>
              </a:spcBef>
              <a:spcAft>
                <a:spcPts val="0"/>
              </a:spcAft>
              <a:buNone/>
              <a:defRPr/>
            </a:pPr>
            <a:r>
              <a:rPr lang="ru" sz="1800" b="1">
                <a:solidFill>
                  <a:srgbClr val="003462"/>
                </a:solidFill>
                <a:latin typeface="Abyssinica SIL"/>
                <a:ea typeface="Abyssinica SIL"/>
                <a:cs typeface="Abyssinica SIL"/>
              </a:rPr>
              <a:t>Беляева Полина Павловна</a:t>
            </a:r>
            <a:endParaRPr sz="1800" b="1">
              <a:solidFill>
                <a:srgbClr val="003462"/>
              </a:solidFill>
              <a:latin typeface="Abyssinica SIL"/>
              <a:cs typeface="Abyssinica SIL"/>
            </a:endParaRPr>
          </a:p>
          <a:p>
            <a:pPr marL="0" marR="0" lvl="0" indent="0" algn="ctr">
              <a:spcBef>
                <a:spcPts val="0"/>
              </a:spcBef>
              <a:spcAft>
                <a:spcPts val="0"/>
              </a:spcAft>
              <a:buNone/>
              <a:defRPr/>
            </a:pPr>
            <a:r>
              <a:rPr lang="ru" sz="1800" b="1">
                <a:solidFill>
                  <a:srgbClr val="003462"/>
                </a:solidFill>
                <a:latin typeface="Abyssinica SIL"/>
                <a:ea typeface="Abyssinica SIL"/>
                <a:cs typeface="Abyssinica SIL"/>
              </a:rPr>
              <a:t>Исполнитель</a:t>
            </a:r>
            <a:endParaRPr sz="1800">
              <a:solidFill>
                <a:schemeClr val="dk1"/>
              </a:solidFill>
              <a:latin typeface="Abyssinica SIL"/>
              <a:cs typeface="Abyssinica SIL"/>
            </a:endParaRPr>
          </a:p>
        </p:txBody>
      </p:sp>
      <p:sp>
        <p:nvSpPr>
          <p:cNvPr id="968945165" name="Google Shape;348;p30"/>
          <p:cNvSpPr/>
          <p:nvPr/>
        </p:nvSpPr>
        <p:spPr bwMode="auto">
          <a:xfrm flipH="0" flipV="0">
            <a:off x="1514659" y="4205022"/>
            <a:ext cx="2261391" cy="91138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48974" tIns="24474" rIns="48974" bIns="24474" anchor="t" anchorCtr="0">
            <a:noAutofit/>
          </a:bodyPr>
          <a:lstStyle/>
          <a:p>
            <a:pPr marL="0" marR="0" lvl="0" indent="0" algn="ctr">
              <a:spcBef>
                <a:spcPts val="0"/>
              </a:spcBef>
              <a:spcAft>
                <a:spcPts val="0"/>
              </a:spcAft>
              <a:buNone/>
              <a:defRPr/>
            </a:pPr>
            <a:r>
              <a:rPr lang="ru" sz="1800" b="1">
                <a:solidFill>
                  <a:srgbClr val="003462"/>
                </a:solidFill>
                <a:latin typeface="Abyssinica SIL"/>
                <a:ea typeface="Abyssinica SIL"/>
                <a:cs typeface="Abyssinica SIL"/>
              </a:rPr>
              <a:t>Кульян Кирилл Павловна</a:t>
            </a:r>
            <a:endParaRPr sz="1800" b="1">
              <a:solidFill>
                <a:srgbClr val="003462"/>
              </a:solidFill>
              <a:latin typeface="Abyssinica SIL"/>
              <a:cs typeface="Abyssinica SIL"/>
            </a:endParaRPr>
          </a:p>
          <a:p>
            <a:pPr marL="0" marR="0" lvl="0" indent="0" algn="ctr">
              <a:spcBef>
                <a:spcPts val="0"/>
              </a:spcBef>
              <a:spcAft>
                <a:spcPts val="0"/>
              </a:spcAft>
              <a:buNone/>
              <a:defRPr/>
            </a:pPr>
            <a:r>
              <a:rPr lang="ru" sz="1800" b="1">
                <a:solidFill>
                  <a:srgbClr val="003462"/>
                </a:solidFill>
                <a:latin typeface="Abyssinica SIL"/>
                <a:ea typeface="Abyssinica SIL"/>
                <a:cs typeface="Abyssinica SIL"/>
              </a:rPr>
              <a:t>Исполнитель</a:t>
            </a:r>
            <a:endParaRPr sz="1800">
              <a:solidFill>
                <a:schemeClr val="dk1"/>
              </a:solidFill>
              <a:latin typeface="Abyssinica SIL"/>
              <a:cs typeface="Abyssinica SIL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2000" advClick="1"/>
    </mc:Choice>
    <mc:Fallback>
      <p:transition advClick="1"/>
    </mc:Fallback>
  </mc:AlternateContent>
</p:sld>
</file>

<file path=ppt/theme/_rels/theme1.xml.rels><?xml version="1.0" encoding="UTF-8" standalone="yes"?><Relationships xmlns="http://schemas.openxmlformats.org/package/2006/relationships"></Relationships>
</file>

<file path=ppt/theme/theme1.xml><?xml version="1.0" encoding="utf-8"?>
<a:theme xmlns:a="http://schemas.openxmlformats.org/drawingml/2006/main" xmlns:r="http://schemas.openxmlformats.org/officeDocument/2006/relationships" xmlns:p="http://schemas.openxmlformats.org/presentation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/>
        <a:ea typeface="Arial"/>
        <a:cs typeface="Arial"/>
      </a:majorFont>
      <a:minorFont>
        <a:latin typeface="Calibri"/>
        <a:ea typeface="Arial"/>
        <a:cs typeface="Arial"/>
      </a:minorFont>
    </a:fontScheme>
    <a:fmtScheme name="Стандартная">
      <a:fillStyleLst>
        <a:solidFill>
          <a:schemeClr val="phClr"/>
        </a:solidFill>
        <a:gradFill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0</TotalTime>
  <Words>0</Words>
  <Application>R7-Office/2024.1.1.375</Application>
  <DocSecurity>0</DocSecurity>
  <PresentationFormat>Широкоэкранный</PresentationFormat>
  <Paragraphs>0</Paragraphs>
  <Slides>22</Slides>
  <Notes>22</Notes>
  <HiddenSlides>0</HiddenSlides>
  <MMClips>2</MMClips>
  <ScaleCrop>0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22</vt:i4>
      </vt:variant>
    </vt:vector>
  </HeadingPairs>
  <TitlesOfParts>
    <vt:vector size="23" baseType="lpstr">
      <vt:lpstr>Theme 1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  <vt:lpstr>Slide 21</vt:lpstr>
      <vt:lpstr>Slide 22</vt:lpstr>
    </vt:vector>
  </TitlesOfParts>
  <Manager/>
  <Company/>
  <LinksUpToDate>0</LinksUpToDate>
  <SharedDoc>0</SharedDoc>
  <HyperlinkBase/>
  <HyperlinksChanged>0</HyperlinksChanged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PowerPoint</dc:title>
  <dc:subject/>
  <dc:creator>Артём Алексеев</dc:creator>
  <cp:keywords/>
  <dc:description/>
  <dc:identifier/>
  <dc:language/>
  <cp:lastModifiedBy>Валерия Дедова</cp:lastModifiedBy>
  <cp:revision>248</cp:revision>
  <dcterms:created xsi:type="dcterms:W3CDTF">2024-03-31T17:10:40Z</dcterms:created>
  <dcterms:modified xsi:type="dcterms:W3CDTF">2024-12-14T20:13:08Z</dcterms:modified>
  <cp:category/>
  <cp:contentStatus/>
  <cp:version/>
</cp:coreProperties>
</file>