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3" r:id="rId6"/>
    <p:sldId id="260" r:id="rId7"/>
    <p:sldId id="264" r:id="rId8"/>
    <p:sldId id="261" r:id="rId9"/>
    <p:sldId id="262" r:id="rId10"/>
    <p:sldId id="266" r:id="rId11"/>
    <p:sldId id="265" r:id="rId12"/>
    <p:sldId id="267" r:id="rId13"/>
    <p:sldId id="268" r:id="rId14"/>
    <p:sldId id="269" r:id="rId15"/>
  </p:sldIdLst>
  <p:sldSz cx="12192000" cy="6858000"/>
  <p:notesSz cx="12192000" cy="6858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AD7775D-AB91-E836-369F-3304213027CF}">
  <a:tblStyle styleId="{DAD7775D-AB91-E836-369F-3304213027CF}" styleName="Medium Style 4 - Accent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/>
        <a:schemeClr val="dk1"/>
      </a:tcTxStyle>
      <a:tcStyle>
        <a:tcBdr/>
      </a:tcStyle>
    </a:lastCol>
    <a:firstCol>
      <a:tcTxStyle b="on">
        <a:fontRef idx="minor"/>
        <a:schemeClr val="dk1"/>
      </a:tcTxStyle>
      <a:tcStyle>
        <a:tcBdr/>
      </a:tcStyle>
    </a:firstCol>
    <a:lastRow>
      <a:tcTxStyle b="on">
        <a:fontRef idx="minor"/>
        <a:schemeClr val="dk1"/>
      </a:tcTxStyle>
      <a:tcStyle>
        <a:tcBdr>
          <a:top>
            <a:ln w="381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dk1"/>
      </a:tcTxStyle>
      <a:tcStyle>
        <a:tcBdr>
          <a:bottom>
            <a:ln w="12700">
              <a:solidFill>
                <a:schemeClr val="accent1"/>
              </a:solidFill>
            </a:ln>
          </a:bottom>
        </a:tcBdr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15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6221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6267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 dirty="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 dirty="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 dirty="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 dirty="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 dirty="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 dirty="0"/>
          </a:p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8261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Смотри информацию по ссылке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1674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259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  <a:round/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 bwMode="auto">
          <a:xfrm>
            <a:off x="6100292" y="2349045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4" name="Google Shape;104;p1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 bwMode="auto">
          <a:xfrm>
            <a:off x="362924" y="2043073"/>
            <a:ext cx="5505449" cy="452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 fontScale="92500"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  <a:defRPr/>
            </a:pPr>
            <a:r>
              <a:rPr lang="ru-RU" sz="4000" b="1" dirty="0" smtClean="0">
                <a:solidFill>
                  <a:srgbClr val="8F00FF"/>
                </a:solidFill>
                <a:latin typeface="+mj-lt"/>
              </a:rPr>
              <a:t>Проект модульного спортивно-досугового пространства</a:t>
            </a:r>
            <a:endParaRPr b="1" dirty="0">
              <a:latin typeface="+mj-lt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ЛИДЕР КОМАНДЫ: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2300" dirty="0" smtClean="0">
                <a:solidFill>
                  <a:srgbClr val="8F00FF"/>
                </a:solidFill>
              </a:rPr>
              <a:t>Демин Александр</a:t>
            </a:r>
            <a:r>
              <a:rPr lang="en-US" sz="23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</a:t>
            </a:r>
            <a:endParaRPr lang="en-US" sz="23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 dirty="0"/>
          </a:p>
        </p:txBody>
      </p:sp>
      <p:sp>
        <p:nvSpPr>
          <p:cNvPr id="107" name="Google Shape;107;p1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9" name="Google Shape;109;p1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11" name="Google Shape;111;p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43517718" name="TextBox 1143517717"/>
          <p:cNvSpPr txBox="1"/>
          <p:nvPr/>
        </p:nvSpPr>
        <p:spPr bwMode="auto">
          <a:xfrm>
            <a:off x="6100292" y="1759761"/>
            <a:ext cx="1540224" cy="4115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ЛОГО ВУЗА </a:t>
            </a:r>
            <a:endParaRPr sz="6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" name="Google Shape;105;p1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6120874" name="Google Shape;285;p9"/>
          <p:cNvSpPr/>
          <p:nvPr/>
        </p:nvSpPr>
        <p:spPr bwMode="auto"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32385311" name="TextBox 1005318372"/>
          <p:cNvSpPr txBox="1"/>
          <p:nvPr/>
        </p:nvSpPr>
        <p:spPr bwMode="auto">
          <a:xfrm>
            <a:off x="7582" y="-1"/>
            <a:ext cx="6092744" cy="79250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1600" b="0" i="0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МЕЖВУЗОВСКАЯ АКСЕЛЕРАЦИОННАЯ ПРОГРАММА</a:t>
            </a:r>
            <a:endParaRPr sz="1600" b="1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2400" b="1" i="0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АКСЕЛЕРАТОР HOMENET</a:t>
            </a:r>
            <a:endParaRPr sz="2400" b="1" dirty="0">
              <a:solidFill>
                <a:schemeClr val="tx1"/>
              </a:solidFill>
            </a:endParaRPr>
          </a:p>
        </p:txBody>
      </p:sp>
      <p:pic>
        <p:nvPicPr>
          <p:cNvPr id="1094311395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280956" y="2807515"/>
            <a:ext cx="2357721" cy="2089685"/>
          </a:xfrm>
          <a:prstGeom prst="rect">
            <a:avLst/>
          </a:prstGeom>
        </p:spPr>
      </p:pic>
      <p:pic>
        <p:nvPicPr>
          <p:cNvPr id="503405738" name="Рисунок 195914102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354701" y="5837094"/>
            <a:ext cx="2210230" cy="5589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501" y="4469230"/>
            <a:ext cx="3406134" cy="2388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18532" y="1390684"/>
            <a:ext cx="6992203" cy="196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i="0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МЫ </a:t>
            </a:r>
            <a:r>
              <a:rPr lang="ru-RU" sz="3600" b="1" dirty="0" smtClean="0">
                <a:solidFill>
                  <a:srgbClr val="8F00FF"/>
                </a:solidFill>
              </a:rPr>
              <a:t>СОЗДАЕМ</a:t>
            </a:r>
            <a:r>
              <a:rPr lang="ru-RU" sz="3600" b="1" i="0" u="none" strike="noStrike" cap="none" spc="0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3600" b="1" dirty="0" smtClean="0">
                <a:solidFill>
                  <a:srgbClr val="8F00FF"/>
                </a:solidFill>
              </a:rPr>
              <a:t>ВОЗМОЖНОСТИ</a:t>
            </a:r>
            <a:r>
              <a:rPr lang="ru-RU" sz="3600" b="1" i="0" u="none" strike="noStrike" cap="none" spc="0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3600" b="1" i="0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ДЛЯ </a:t>
            </a:r>
            <a:r>
              <a:rPr lang="ru-RU" sz="3600" b="1" i="0" u="none" strike="noStrike" cap="none" spc="0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ЛЮДЕЙ 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  <a:endParaRPr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58"/>
            <a:ext cx="6519078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</a:rPr>
              <a:t>ВВЕДЕНИЕ В ПРЕДМЕТНУЮ ОБЛАСТЬ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764870351" name="Google Shape;116;p2"/>
          <p:cNvSpPr txBox="1"/>
          <p:nvPr/>
        </p:nvSpPr>
        <p:spPr bwMode="auto">
          <a:xfrm>
            <a:off x="0" y="3807844"/>
            <a:ext cx="7017683" cy="1723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2000" i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sz="1800" b="0" i="0" u="none" dirty="0" err="1" smtClean="0">
                <a:solidFill>
                  <a:srgbClr val="FF0000"/>
                </a:solidFill>
                <a:latin typeface="+mn-lt"/>
                <a:ea typeface="Liberation Sans"/>
                <a:cs typeface="Liberation Sans"/>
              </a:rPr>
              <a:t>Мы</a:t>
            </a:r>
            <a:r>
              <a:rPr lang="ru-RU" sz="1800" dirty="0">
                <a:solidFill>
                  <a:srgbClr val="FF0000"/>
                </a:solidFill>
                <a:latin typeface="+mn-lt"/>
                <a:ea typeface="Liberation Sans"/>
                <a:cs typeface="Liberation Sans"/>
              </a:rPr>
              <a:t> </a:t>
            </a:r>
            <a:r>
              <a:rPr lang="ru-RU" sz="1800" dirty="0" smtClean="0">
                <a:solidFill>
                  <a:srgbClr val="FF0000"/>
                </a:solidFill>
                <a:latin typeface="+mn-lt"/>
                <a:ea typeface="Liberation Sans"/>
                <a:cs typeface="Liberation Sans"/>
              </a:rPr>
              <a:t>разрабатываем серию типовых проектов модульных спортивно-досуговых пространств</a:t>
            </a:r>
            <a:r>
              <a:rPr lang="en-US" sz="1800" dirty="0" smtClean="0">
                <a:solidFill>
                  <a:srgbClr val="FF0000"/>
                </a:solidFill>
                <a:latin typeface="+mn-lt"/>
                <a:ea typeface="Liberation Sans"/>
                <a:cs typeface="Liberation Sans"/>
              </a:rPr>
              <a:t>,</a:t>
            </a:r>
            <a:r>
              <a:rPr lang="ru-RU" sz="1800" dirty="0" smtClean="0">
                <a:solidFill>
                  <a:srgbClr val="FF0000"/>
                </a:solidFill>
                <a:latin typeface="+mn-lt"/>
                <a:ea typeface="Liberation Sans"/>
                <a:cs typeface="Liberation Sans"/>
              </a:rPr>
              <a:t> чтобы обеспечить доступ к качественной инфраструктуре как можно большему количеству людей</a:t>
            </a:r>
            <a:r>
              <a:rPr sz="1800" b="0" i="0" u="none" dirty="0" smtClean="0">
                <a:solidFill>
                  <a:srgbClr val="FF0000"/>
                </a:solidFill>
                <a:latin typeface="+mn-lt"/>
                <a:ea typeface="Liberation Sans"/>
                <a:cs typeface="Liberation Sans"/>
              </a:rPr>
              <a:t>.</a:t>
            </a:r>
            <a:endParaRPr sz="2000" i="0" dirty="0">
              <a:solidFill>
                <a:srgbClr val="FF0000"/>
              </a:solidFill>
              <a:latin typeface="+mn-lt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i="0" dirty="0">
              <a:solidFill>
                <a:srgbClr val="FF0000"/>
              </a:solidFill>
            </a:endParaRPr>
          </a:p>
        </p:txBody>
      </p:sp>
      <p:pic>
        <p:nvPicPr>
          <p:cNvPr id="562337168" name="Рисунок 56233716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54664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</a:rPr>
              <a:t>АКТУАЛЬНОСТЬ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9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3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3" y="943446"/>
            <a:ext cx="5346190" cy="400964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999" y="2701855"/>
            <a:ext cx="6682736" cy="40096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1306295" y="1700808"/>
            <a:ext cx="9577239" cy="193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marL="342900" marR="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AutoNum type="arabicPeriod"/>
              <a:defRPr/>
            </a:pPr>
            <a:r>
              <a:rPr lang="ru-RU" sz="4000" dirty="0" smtClean="0">
                <a:solidFill>
                  <a:srgbClr val="8F00FF"/>
                </a:solidFill>
                <a:latin typeface="+mn-lt"/>
              </a:rPr>
              <a:t>Качественный проект – это сложно</a:t>
            </a:r>
            <a:r>
              <a:rPr lang="en-US" sz="4000" dirty="0" smtClean="0">
                <a:solidFill>
                  <a:srgbClr val="8F00FF"/>
                </a:solidFill>
                <a:latin typeface="+mn-lt"/>
              </a:rPr>
              <a:t>,</a:t>
            </a:r>
            <a:r>
              <a:rPr lang="ru-RU" sz="4000" dirty="0" smtClean="0">
                <a:solidFill>
                  <a:srgbClr val="8F00FF"/>
                </a:solidFill>
                <a:latin typeface="+mn-lt"/>
              </a:rPr>
              <a:t> дорого и долго</a:t>
            </a:r>
          </a:p>
          <a:p>
            <a:pPr marL="342900" marR="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AutoNum type="arabicPeriod"/>
              <a:defRPr/>
            </a:pPr>
            <a:r>
              <a:rPr lang="ru-RU" sz="4000" dirty="0" smtClean="0">
                <a:solidFill>
                  <a:srgbClr val="8F00FF"/>
                </a:solidFill>
                <a:latin typeface="+mn-lt"/>
              </a:rPr>
              <a:t>Когнитивное восприятие</a:t>
            </a: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</a:rPr>
              <a:t>ПРОБЛЕМА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4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ЦЕЛЕВАЯ </a:t>
            </a:r>
            <a:r>
              <a:rPr lang="ru-RU" sz="1600" b="1" dirty="0" smtClean="0">
                <a:solidFill>
                  <a:schemeClr val="dk1"/>
                </a:solidFill>
              </a:rPr>
              <a:t>АУДИТОРИЯ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9</a:t>
              </a:r>
              <a:endParaRPr/>
            </a:p>
          </p:txBody>
        </p:sp>
      </p:grpSp>
      <p:pic>
        <p:nvPicPr>
          <p:cNvPr id="1026" name="Picture 2" descr="ПИК меняет логотип - новости ПИК от 22 октября 20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40" y="980728"/>
            <a:ext cx="3117734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Девелопер Группа &quot;Самолет&quot; квартиры в новостройках, отзывы о застройщике на  официальном сайте Urbanus.r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202" y="1730226"/>
            <a:ext cx="2318722" cy="58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Группа компаний ФСК — Википед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232" y="1334191"/>
            <a:ext cx="2938317" cy="98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Министерство физической культуры и спорта Московской област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115" y="3212976"/>
            <a:ext cx="3838896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ОПИСАНИЕ ПРОДУКТА И ТЕХНОЛОГИИ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9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0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6</a:t>
              </a:r>
              <a:endParaRPr/>
            </a:p>
          </p:txBody>
        </p:sp>
      </p:grpSp>
      <p:sp>
        <p:nvSpPr>
          <p:cNvPr id="558206907" name="Google Shape;117;p2"/>
          <p:cNvSpPr txBox="1"/>
          <p:nvPr/>
        </p:nvSpPr>
        <p:spPr bwMode="auto">
          <a:xfrm>
            <a:off x="609151" y="4962417"/>
            <a:ext cx="4989861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744" y="848063"/>
            <a:ext cx="9287853" cy="59813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БИЗНЕС-МОДЕЛЬ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4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9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21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2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10</a:t>
              </a:r>
              <a:endParaRPr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64351" y="1556792"/>
            <a:ext cx="109905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Типовой проект – продажа – разработка(доработка) – подготовка пакета документов – 150 </a:t>
            </a:r>
            <a:r>
              <a:rPr lang="ru-RU" dirty="0" err="1" smtClean="0"/>
              <a:t>т.р</a:t>
            </a:r>
            <a:r>
              <a:rPr lang="ru-RU" dirty="0" smtClean="0"/>
              <a:t>.</a:t>
            </a:r>
          </a:p>
          <a:p>
            <a:pPr marL="342900" indent="-342900">
              <a:buAutoNum type="arabicPeriod"/>
            </a:pPr>
            <a:r>
              <a:rPr lang="ru-RU" dirty="0" smtClean="0"/>
              <a:t>Индивидуальный проект (макс) – создание ТЗ</a:t>
            </a:r>
            <a:r>
              <a:rPr lang="en-US" dirty="0" smtClean="0"/>
              <a:t>,</a:t>
            </a:r>
            <a:r>
              <a:rPr lang="ru-RU" dirty="0" smtClean="0"/>
              <a:t> разработка (ПИР</a:t>
            </a:r>
            <a:r>
              <a:rPr lang="en-US" dirty="0" smtClean="0"/>
              <a:t>,</a:t>
            </a:r>
            <a:r>
              <a:rPr lang="ru-RU" dirty="0" smtClean="0"/>
              <a:t>НИР)</a:t>
            </a:r>
            <a:r>
              <a:rPr lang="en-US" dirty="0" smtClean="0"/>
              <a:t>,</a:t>
            </a:r>
            <a:r>
              <a:rPr lang="ru-RU" dirty="0" smtClean="0"/>
              <a:t> подготовка пакета документов</a:t>
            </a:r>
            <a:r>
              <a:rPr lang="en-US" dirty="0" smtClean="0"/>
              <a:t>,</a:t>
            </a:r>
            <a:r>
              <a:rPr lang="ru-RU" dirty="0" smtClean="0"/>
              <a:t> продажа – 15 млн. </a:t>
            </a:r>
            <a:r>
              <a:rPr lang="ru-RU" dirty="0" err="1" smtClean="0"/>
              <a:t>руб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509448" y="357226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АНАЛИЗ РЫНКА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6" name="Google Shape;221;p7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7" name="Google Shape;222;p7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223;p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7</a:t>
              </a:r>
              <a:endParaRPr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35483" y="1628800"/>
            <a:ext cx="1165651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dirty="0" smtClean="0"/>
              <a:t>ТАМ - Россия  </a:t>
            </a:r>
            <a:endParaRPr lang="ru-RU" dirty="0"/>
          </a:p>
          <a:p>
            <a:r>
              <a:rPr lang="ru-RU" dirty="0"/>
              <a:t> </a:t>
            </a:r>
            <a:r>
              <a:rPr lang="ru-RU" dirty="0" smtClean="0"/>
              <a:t>К 2030 году: 2500 проектов в год</a:t>
            </a:r>
            <a:endParaRPr lang="en-US" dirty="0" smtClean="0"/>
          </a:p>
          <a:p>
            <a:r>
              <a:rPr lang="ru-RU" dirty="0" smtClean="0"/>
              <a:t>6.612.810.120</a:t>
            </a:r>
            <a:r>
              <a:rPr lang="en-US" dirty="0" smtClean="0"/>
              <a:t> </a:t>
            </a:r>
            <a:r>
              <a:rPr lang="ru-RU" dirty="0" smtClean="0"/>
              <a:t>рублей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en-US" dirty="0" smtClean="0"/>
              <a:t>SAM</a:t>
            </a:r>
            <a:r>
              <a:rPr lang="ru-RU" dirty="0" smtClean="0"/>
              <a:t> - ЛНР </a:t>
            </a:r>
            <a:r>
              <a:rPr lang="ru-RU" dirty="0"/>
              <a:t>ДНР Херсонская и Запорожская область и 15 развивающихся регионов в особой </a:t>
            </a:r>
            <a:r>
              <a:rPr lang="ru-RU" dirty="0" smtClean="0"/>
              <a:t>экономической </a:t>
            </a:r>
            <a:r>
              <a:rPr lang="ru-RU" dirty="0"/>
              <a:t>и </a:t>
            </a:r>
            <a:r>
              <a:rPr lang="ru-RU" dirty="0" smtClean="0"/>
              <a:t>климатической </a:t>
            </a:r>
            <a:r>
              <a:rPr lang="ru-RU" dirty="0"/>
              <a:t>зонах </a:t>
            </a:r>
          </a:p>
          <a:p>
            <a:r>
              <a:rPr lang="ru-RU" dirty="0" smtClean="0"/>
              <a:t>К 2027 году: 1500 </a:t>
            </a:r>
            <a:r>
              <a:rPr lang="ru-RU" dirty="0"/>
              <a:t>проектов (за год) * </a:t>
            </a:r>
            <a:endParaRPr lang="en-US" dirty="0" smtClean="0"/>
          </a:p>
          <a:p>
            <a:r>
              <a:rPr lang="en-US" dirty="0" smtClean="0"/>
              <a:t>3.322.455.570</a:t>
            </a:r>
            <a:r>
              <a:rPr lang="ru-RU" dirty="0" smtClean="0"/>
              <a:t> рублей</a:t>
            </a:r>
            <a:endParaRPr lang="en-US" dirty="0" smtClean="0"/>
          </a:p>
          <a:p>
            <a:endParaRPr lang="ru-RU" dirty="0"/>
          </a:p>
          <a:p>
            <a:r>
              <a:rPr lang="en-US" dirty="0" smtClean="0"/>
              <a:t>SOM</a:t>
            </a:r>
            <a:r>
              <a:rPr lang="ru-RU" dirty="0"/>
              <a:t> </a:t>
            </a:r>
            <a:r>
              <a:rPr lang="ru-RU" dirty="0" smtClean="0"/>
              <a:t>- реально </a:t>
            </a:r>
            <a:r>
              <a:rPr lang="ru-RU" dirty="0"/>
              <a:t>достижимый рынок проекта АТЛАС </a:t>
            </a:r>
          </a:p>
          <a:p>
            <a:r>
              <a:rPr lang="ru-RU" dirty="0" smtClean="0"/>
              <a:t>332.245.557</a:t>
            </a:r>
            <a:endParaRPr lang="en-US" dirty="0" smtClean="0"/>
          </a:p>
          <a:p>
            <a:endParaRPr lang="ru-RU" dirty="0"/>
          </a:p>
          <a:p>
            <a:r>
              <a:rPr lang="ru-RU" dirty="0" smtClean="0"/>
              <a:t>Стоимость типового проекта:</a:t>
            </a:r>
            <a:endParaRPr lang="ru-RU" dirty="0"/>
          </a:p>
          <a:p>
            <a:r>
              <a:rPr lang="ru-RU" dirty="0"/>
              <a:t>Мин. </a:t>
            </a:r>
            <a:r>
              <a:rPr lang="ru-RU" dirty="0" smtClean="0"/>
              <a:t>150.000 </a:t>
            </a:r>
            <a:r>
              <a:rPr lang="ru-RU" dirty="0"/>
              <a:t>р</a:t>
            </a:r>
          </a:p>
          <a:p>
            <a:r>
              <a:rPr lang="ru-RU" dirty="0" smtClean="0"/>
              <a:t>Макс. 15.000</a:t>
            </a:r>
            <a:r>
              <a:rPr lang="ru-RU" dirty="0"/>
              <a:t>.</a:t>
            </a:r>
            <a:r>
              <a:rPr lang="ru-RU" dirty="0" smtClean="0"/>
              <a:t>000 </a:t>
            </a:r>
            <a:r>
              <a:rPr lang="ru-RU" dirty="0"/>
              <a:t>р. 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8</a:t>
              </a:r>
              <a:endParaRPr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КОНКУРЕНТЫ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99" y="1564828"/>
            <a:ext cx="3277745" cy="127368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830" y="1404973"/>
            <a:ext cx="2664296" cy="17637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554" y="3882695"/>
            <a:ext cx="5143500" cy="16287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8054" y="3573016"/>
            <a:ext cx="2378219" cy="239656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0336" y="1129283"/>
            <a:ext cx="2095500" cy="2371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/>
          <p:nvPr/>
        </p:nvSpPr>
        <p:spPr bwMode="auto">
          <a:xfrm>
            <a:off x="6850177" y="997634"/>
            <a:ext cx="4989825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Цифры, графики, аналитика, прогнозы…</a:t>
            </a:r>
            <a:endParaRPr>
              <a:solidFill>
                <a:srgbClr val="8F00FF"/>
              </a:solidFill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ЭКОНОМИЧЕСКИЕ ПОКАЗАТЕЛИ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12</a:t>
              </a:r>
              <a:endParaRPr/>
            </a:p>
          </p:txBody>
        </p:sp>
      </p:grp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015918"/>
              </p:ext>
            </p:extLst>
          </p:nvPr>
        </p:nvGraphicFramePr>
        <p:xfrm>
          <a:off x="767408" y="807546"/>
          <a:ext cx="5112568" cy="5415541"/>
        </p:xfrm>
        <a:graphic>
          <a:graphicData uri="http://schemas.openxmlformats.org/drawingml/2006/table">
            <a:tbl>
              <a:tblPr/>
              <a:tblGrid>
                <a:gridCol w="1811066">
                  <a:extLst>
                    <a:ext uri="{9D8B030D-6E8A-4147-A177-3AD203B41FA5}">
                      <a16:colId xmlns:a16="http://schemas.microsoft.com/office/drawing/2014/main" xmlns="" val="368435724"/>
                    </a:ext>
                  </a:extLst>
                </a:gridCol>
                <a:gridCol w="1198966">
                  <a:extLst>
                    <a:ext uri="{9D8B030D-6E8A-4147-A177-3AD203B41FA5}">
                      <a16:colId xmlns:a16="http://schemas.microsoft.com/office/drawing/2014/main" xmlns="" val="370203542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969087752"/>
                    </a:ext>
                  </a:extLst>
                </a:gridCol>
                <a:gridCol w="1094424">
                  <a:extLst>
                    <a:ext uri="{9D8B030D-6E8A-4147-A177-3AD203B41FA5}">
                      <a16:colId xmlns:a16="http://schemas.microsoft.com/office/drawing/2014/main" xmlns="" val="1084813805"/>
                    </a:ext>
                  </a:extLst>
                </a:gridCol>
              </a:tblGrid>
              <a:tr h="169766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endParaRPr sz="130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ontserrat" pitchFamily="2" charset="0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ctr" defTabSz="914400">
                        <a:defRPr sz="1800"/>
                      </a:pPr>
                      <a:r>
                        <a:rPr lang="en-US" sz="13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ontserrat" pitchFamily="2" charset="0"/>
                          <a:ea typeface="Proxima Nova Bold"/>
                          <a:cs typeface="Proxima Nova Bold"/>
                          <a:sym typeface="Proxima Nova Bold"/>
                        </a:rPr>
                        <a:t>2023</a:t>
                      </a:r>
                      <a:endParaRPr sz="13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ontserrat" pitchFamily="2" charset="0"/>
                        <a:ea typeface="Proxima Nova Bold"/>
                        <a:cs typeface="Proxima Nova Bold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ctr" defTabSz="914400">
                        <a:defRPr sz="1800"/>
                      </a:pPr>
                      <a:r>
                        <a:rPr sz="13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ontserrat" pitchFamily="2" charset="0"/>
                          <a:ea typeface="Proxima Nova Bold"/>
                          <a:cs typeface="Proxima Nova Bold"/>
                          <a:sym typeface="Proxima Nova Bold"/>
                        </a:rPr>
                        <a:t>2</a:t>
                      </a:r>
                      <a:r>
                        <a:rPr lang="en-US" sz="13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ontserrat" pitchFamily="2" charset="0"/>
                          <a:ea typeface="Proxima Nova Bold"/>
                          <a:cs typeface="Proxima Nova Bold"/>
                          <a:sym typeface="Proxima Nova Bold"/>
                        </a:rPr>
                        <a:t>024</a:t>
                      </a:r>
                      <a:endParaRPr sz="13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ontserrat" pitchFamily="2" charset="0"/>
                        <a:ea typeface="Proxima Nova Bold"/>
                        <a:cs typeface="Proxima Nova Bold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ctr" defTabSz="914400">
                        <a:defRPr sz="1800"/>
                      </a:pPr>
                      <a:r>
                        <a:rPr lang="en-US" sz="13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ontserrat" pitchFamily="2" charset="0"/>
                          <a:ea typeface="Proxima Nova Bold"/>
                          <a:cs typeface="Proxima Nova Bold"/>
                          <a:sym typeface="Proxima Nova Bold"/>
                        </a:rPr>
                        <a:t>2025</a:t>
                      </a:r>
                      <a:endParaRPr sz="13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ontserrat" pitchFamily="2" charset="0"/>
                        <a:ea typeface="Proxima Nova Bold"/>
                        <a:cs typeface="Proxima Nova Bold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13896778"/>
                  </a:ext>
                </a:extLst>
              </a:tr>
              <a:tr h="145887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l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Объем продаж, проекты.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500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1500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72286153"/>
                  </a:ext>
                </a:extLst>
              </a:tr>
              <a:tr h="718242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l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Количество типовых проектов</a:t>
                      </a:r>
                    </a:p>
                    <a:p>
                      <a:pPr lvl="0" algn="l" defTabSz="914400">
                        <a:defRPr sz="1800"/>
                      </a:pP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  <a:p>
                      <a:pPr lvl="0" algn="l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Количество индивидуальных проектов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100</a:t>
                      </a:r>
                    </a:p>
                    <a:p>
                      <a:pPr lvl="0" algn="r" defTabSz="914400">
                        <a:defRPr sz="1800"/>
                      </a:pP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350</a:t>
                      </a:r>
                    </a:p>
                    <a:p>
                      <a:pPr lvl="0" algn="r" defTabSz="914400">
                        <a:defRPr sz="1800"/>
                      </a:pP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150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1000</a:t>
                      </a:r>
                    </a:p>
                    <a:p>
                      <a:pPr lvl="0" algn="r" defTabSz="914400">
                        <a:defRPr sz="1800"/>
                      </a:pP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500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29221970"/>
                  </a:ext>
                </a:extLst>
              </a:tr>
              <a:tr h="430945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l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Минимальный чек,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руб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  <a:p>
                      <a:pPr lvl="0" algn="l" defTabSz="914400">
                        <a:defRPr sz="1800"/>
                      </a:pP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  <a:p>
                      <a:pPr lvl="0" algn="l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Максимальный чек,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руб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150000</a:t>
                      </a:r>
                    </a:p>
                    <a:p>
                      <a:pPr lvl="0" algn="r" defTabSz="914400">
                        <a:defRPr sz="1800"/>
                      </a:pP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15 000 000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200 000</a:t>
                      </a:r>
                    </a:p>
                    <a:p>
                      <a:pPr lvl="0" algn="r" defTabSz="914400">
                        <a:defRPr sz="1800"/>
                      </a:pP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20 000 00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235 000</a:t>
                      </a:r>
                    </a:p>
                    <a:p>
                      <a:pPr lvl="0" algn="r" defTabSz="914400">
                        <a:defRPr sz="1800"/>
                      </a:pP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25 000 000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2558947"/>
                  </a:ext>
                </a:extLst>
              </a:tr>
              <a:tr h="145887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400">
                        <a:defRPr sz="27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36616708"/>
                  </a:ext>
                </a:extLst>
              </a:tr>
              <a:tr h="718242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l" defTabSz="914400">
                        <a:defRPr sz="1800"/>
                      </a:pPr>
                      <a:r>
                        <a:rPr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Выручка</a:t>
                      </a:r>
                      <a:r>
                        <a:rPr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, </a:t>
                      </a:r>
                      <a:r>
                        <a:rPr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тыс</a:t>
                      </a:r>
                      <a:r>
                        <a:rPr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. </a:t>
                      </a:r>
                      <a:r>
                        <a:rPr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руб</a:t>
                      </a:r>
                      <a:r>
                        <a:rPr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.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  <a:p>
                      <a:pPr lvl="0" algn="l" defTabSz="914400">
                        <a:defRPr sz="1800"/>
                      </a:pP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  <a:p>
                      <a:pPr lvl="0" algn="l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Типовым проектам</a:t>
                      </a:r>
                    </a:p>
                    <a:p>
                      <a:pPr lvl="0" algn="l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Индивидуальным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15</a:t>
                      </a:r>
                      <a:r>
                        <a:rPr lang="en-US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 </a:t>
                      </a:r>
                      <a:r>
                        <a:rPr lang="en-US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000 000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  <a:p>
                      <a:pPr lvl="0" algn="r" defTabSz="914400">
                        <a:defRPr sz="1800"/>
                      </a:pP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70</a:t>
                      </a:r>
                      <a:r>
                        <a:rPr lang="en-US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 000 000</a:t>
                      </a:r>
                      <a:endParaRPr lang="ru-RU" sz="11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  <a:p>
                      <a:pPr lvl="0" algn="r" defTabSz="914400">
                        <a:defRPr sz="1800"/>
                      </a:pPr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3 000 000 000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235 </a:t>
                      </a:r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000</a:t>
                      </a:r>
                      <a:r>
                        <a:rPr lang="en-US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 000</a:t>
                      </a:r>
                    </a:p>
                    <a:p>
                      <a:pPr lvl="0" algn="r" defTabSz="914400">
                        <a:defRPr sz="1800"/>
                      </a:pPr>
                      <a:endParaRPr lang="en-US" sz="1100" baseline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  <a:p>
                      <a:pPr lvl="0" algn="r" defTabSz="914400">
                        <a:defRPr sz="1800"/>
                      </a:pPr>
                      <a:r>
                        <a:rPr lang="en-US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12 </a:t>
                      </a:r>
                      <a:r>
                        <a:rPr lang="en-US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500 000 000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22939495"/>
                  </a:ext>
                </a:extLst>
              </a:tr>
              <a:tr h="178919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400">
                        <a:defRPr sz="27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93396514"/>
                  </a:ext>
                </a:extLst>
              </a:tr>
              <a:tr h="430945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l" defTabSz="914400">
                        <a:defRPr sz="1800"/>
                      </a:pPr>
                      <a:r>
                        <a:rPr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Расходы</a:t>
                      </a:r>
                      <a:r>
                        <a:rPr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, </a:t>
                      </a:r>
                      <a:r>
                        <a:rPr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тыс</a:t>
                      </a:r>
                      <a:r>
                        <a:rPr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. </a:t>
                      </a:r>
                      <a:r>
                        <a:rPr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руб</a:t>
                      </a:r>
                      <a:r>
                        <a:rPr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.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, в т.ч.: </a:t>
                      </a: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общие 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постоянные и </a:t>
                      </a: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переменные 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в сумме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4</a:t>
                      </a:r>
                      <a:r>
                        <a:rPr lang="ru-RU" sz="11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 792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 000</a:t>
                      </a:r>
                      <a:endParaRPr sz="1100" dirty="0">
                        <a:solidFill>
                          <a:srgbClr val="FF0000"/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5 284 000</a:t>
                      </a:r>
                      <a:endParaRPr sz="1100" dirty="0">
                        <a:solidFill>
                          <a:srgbClr val="FF0000"/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5</a:t>
                      </a:r>
                      <a:r>
                        <a:rPr lang="ru-RU" sz="11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 882 000</a:t>
                      </a:r>
                      <a:endParaRPr sz="1100" dirty="0">
                        <a:solidFill>
                          <a:srgbClr val="FF0000"/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41644979"/>
                  </a:ext>
                </a:extLst>
              </a:tr>
              <a:tr h="416858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lvl="8" indent="136525" algn="l" defTabSz="914400">
                        <a:buFontTx/>
                        <a:buNone/>
                        <a:tabLst/>
                        <a:defRPr sz="1800"/>
                      </a:pPr>
                      <a:r>
                        <a:rPr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Переменные</a:t>
                      </a:r>
                      <a:r>
                        <a:rPr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, </a:t>
                      </a:r>
                      <a:r>
                        <a:rPr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тыс</a:t>
                      </a:r>
                      <a:r>
                        <a:rPr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. </a:t>
                      </a:r>
                      <a:r>
                        <a:rPr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руб</a:t>
                      </a:r>
                      <a:r>
                        <a:rPr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.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</a:t>
                      </a:r>
                      <a:r>
                        <a:rPr lang="ru-RU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 080 000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1 200 000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1 320 000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30779924"/>
                  </a:ext>
                </a:extLst>
              </a:tr>
              <a:tr h="145887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lvl="6" indent="136525" algn="l" defTabSz="914400">
                        <a:buFont typeface="Arial" panose="020B0604020202020204" pitchFamily="34" charset="0"/>
                        <a:buNone/>
                        <a:tabLst/>
                        <a:defRPr sz="1800"/>
                      </a:pPr>
                      <a:r>
                        <a:rPr sz="1100" b="0" i="0" u="none" strike="noStrike" cap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Постоянные</a:t>
                      </a:r>
                      <a:r>
                        <a:rPr sz="1100" b="0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, </a:t>
                      </a:r>
                      <a:r>
                        <a:rPr sz="1100" b="0" i="0" u="none" strike="noStrike" cap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тыс</a:t>
                      </a:r>
                      <a:r>
                        <a:rPr sz="1100" b="0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. </a:t>
                      </a:r>
                      <a:r>
                        <a:rPr sz="1100" b="0" i="0" u="none" strike="noStrike" cap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руб</a:t>
                      </a:r>
                      <a:r>
                        <a:rPr sz="1100" b="0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.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3 712 000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4 084 000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4 562 000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01590079"/>
                  </a:ext>
                </a:extLst>
              </a:tr>
              <a:tr h="145887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400">
                        <a:defRPr sz="27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endParaRPr sz="11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endParaRPr sz="11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99950194"/>
                  </a:ext>
                </a:extLst>
              </a:tr>
              <a:tr h="718242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l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Операционная прибыль</a:t>
                      </a:r>
                      <a:r>
                        <a:rPr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, </a:t>
                      </a:r>
                      <a:r>
                        <a:rPr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тыс</a:t>
                      </a:r>
                      <a:r>
                        <a:rPr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. </a:t>
                      </a:r>
                      <a:r>
                        <a:rPr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руб</a:t>
                      </a:r>
                      <a:r>
                        <a:rPr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.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10</a:t>
                      </a:r>
                      <a:r>
                        <a:rPr lang="ru-RU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 208 000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64 716 000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229 118 000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58673043"/>
                  </a:ext>
                </a:extLst>
              </a:tr>
              <a:tr h="145887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l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Маржа</a:t>
                      </a:r>
                      <a:r>
                        <a:rPr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, %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 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68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92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97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56912926"/>
                  </a:ext>
                </a:extLst>
              </a:tr>
              <a:tr h="145887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l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ГЧП (план)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16168329"/>
                  </a:ext>
                </a:extLst>
              </a:tr>
              <a:tr h="145887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l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Грант ФСИ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1 000 000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4 000 000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20 000 000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42464923"/>
                  </a:ext>
                </a:extLst>
              </a:tr>
              <a:tr h="145887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l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Субсидии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r" defTabSz="914400">
                        <a:defRPr sz="1800"/>
                      </a:pP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7568041"/>
                  </a:ext>
                </a:extLst>
              </a:tr>
            </a:tbl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008" y="1639664"/>
            <a:ext cx="4109060" cy="28470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БЮДЖЕТ И ИСТОЧНИКИ ФИНАНСИРОВАНИЯ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74;p5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175;p5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76;p5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11</a:t>
              </a:r>
              <a:endParaRPr/>
            </a:p>
          </p:txBody>
        </p:sp>
      </p:grpSp>
      <p:graphicFrame>
        <p:nvGraphicFramePr>
          <p:cNvPr id="1493291171" name="Google Shape;161;p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9140594"/>
              </p:ext>
            </p:extLst>
          </p:nvPr>
        </p:nvGraphicFramePr>
        <p:xfrm>
          <a:off x="731043" y="2124006"/>
          <a:ext cx="10542768" cy="3626058"/>
        </p:xfrm>
        <a:graphic>
          <a:graphicData uri="http://schemas.openxmlformats.org/drawingml/2006/table">
            <a:tbl>
              <a:tblPr firstRow="1">
                <a:tableStyleId>{DAD7775D-AB91-E836-369F-3304213027CF}</a:tableStyleId>
              </a:tblPr>
              <a:tblGrid>
                <a:gridCol w="81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613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356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63569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4521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dirty="0">
                          <a:solidFill>
                            <a:schemeClr val="bg1"/>
                          </a:solidFill>
                        </a:rPr>
                        <a:t>№ п/п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Источники инвестиций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 инвестиций,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тыс. руб.</a:t>
                      </a:r>
                      <a:endParaRPr sz="1800" u="none" strike="noStrike" cap="none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 инвестиций, %</a:t>
                      </a:r>
                      <a:endParaRPr sz="1800" u="none" strike="noStrike" cap="none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092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0" i="0" u="non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Привлечение</a:t>
                      </a:r>
                      <a:r>
                        <a:rPr lang="ru-RU" sz="1800" b="0" i="0" u="none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частных инвестиций</a:t>
                      </a:r>
                      <a:endParaRPr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20%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16639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ГЧП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80%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16639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smtClean="0"/>
                        <a:t>Субсидии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20%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16639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Гранты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90%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ВОЗМОЖНОСТИ И РИСКИ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1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2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>
                  <a:solidFill>
                    <a:srgbClr val="FFFFFF"/>
                  </a:solidFill>
                </a:rPr>
                <a:t>13</a:t>
              </a:r>
              <a:endParaRPr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0" y="2420888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Риски: Региональная конкуренция</a:t>
            </a:r>
          </a:p>
          <a:p>
            <a:pPr algn="ctr"/>
            <a:r>
              <a:rPr lang="ru-RU" sz="3200" dirty="0" smtClean="0"/>
              <a:t>Возможности: </a:t>
            </a:r>
            <a:r>
              <a:rPr lang="ru-RU" sz="3200" dirty="0"/>
              <a:t>Д</a:t>
            </a:r>
            <a:r>
              <a:rPr lang="ru-RU" sz="3200" dirty="0" smtClean="0"/>
              <a:t>истанционная работа (ИП</a:t>
            </a:r>
            <a:r>
              <a:rPr lang="en-US" sz="3200" dirty="0" smtClean="0"/>
              <a:t>/</a:t>
            </a:r>
            <a:r>
              <a:rPr lang="ru-RU" sz="3200" dirty="0" err="1" smtClean="0"/>
              <a:t>Самозанятые</a:t>
            </a:r>
            <a:r>
              <a:rPr lang="ru-RU" sz="3200" dirty="0" smtClean="0"/>
              <a:t>)</a:t>
            </a:r>
          </a:p>
          <a:p>
            <a:pPr algn="ctr"/>
            <a:endParaRPr lang="ru-RU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КОМАНДА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>
                  <a:solidFill>
                    <a:srgbClr val="FFFFFF"/>
                  </a:solidFill>
                </a:rPr>
                <a:t>14</a:t>
              </a:r>
              <a:endParaRPr lang="ru-RU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695323" y="4655931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smtClean="0">
                <a:solidFill>
                  <a:srgbClr val="8F00FF"/>
                </a:solidFill>
                <a:latin typeface="+mn-lt"/>
              </a:rPr>
              <a:t>Демин Александр Евгеньевич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8F00FF"/>
                </a:solidFill>
                <a:latin typeface="+mn-lt"/>
              </a:rPr>
              <a:t>Лидер</a:t>
            </a:r>
            <a:endParaRPr dirty="0">
              <a:solidFill>
                <a:srgbClr val="8F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551321" y="4655931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smtClean="0">
                <a:solidFill>
                  <a:srgbClr val="8F00FF"/>
                </a:solidFill>
                <a:latin typeface="+mn-lt"/>
              </a:rPr>
              <a:t>Лебедев Игорь Михайлович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8F00FF"/>
                </a:solidFill>
                <a:latin typeface="+mn-lt"/>
              </a:rPr>
              <a:t>Наставник</a:t>
            </a:r>
            <a:endParaRPr dirty="0"/>
          </a:p>
        </p:txBody>
      </p:sp>
      <p:sp>
        <p:nvSpPr>
          <p:cNvPr id="19" name="TextBox 18"/>
          <p:cNvSpPr txBox="1"/>
          <p:nvPr/>
        </p:nvSpPr>
        <p:spPr bwMode="auto">
          <a:xfrm>
            <a:off x="6478171" y="4661205"/>
            <a:ext cx="21607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err="1" smtClean="0">
                <a:solidFill>
                  <a:srgbClr val="8F00FF"/>
                </a:solidFill>
                <a:latin typeface="+mn-lt"/>
              </a:rPr>
              <a:t>Галабуев</a:t>
            </a:r>
            <a:r>
              <a:rPr lang="ru-RU" dirty="0" smtClean="0">
                <a:solidFill>
                  <a:srgbClr val="8F00FF"/>
                </a:solidFill>
                <a:latin typeface="+mn-lt"/>
              </a:rPr>
              <a:t> Руслан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9333236" y="4661205"/>
            <a:ext cx="21607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smtClean="0">
                <a:solidFill>
                  <a:srgbClr val="8F00FF"/>
                </a:solidFill>
                <a:latin typeface="+mn-lt"/>
              </a:rPr>
              <a:t>Герасимова Наталья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</p:txBody>
      </p:sp>
      <p:pic>
        <p:nvPicPr>
          <p:cNvPr id="1026" name="Picture 2" descr="https://sun9-64.userapi.com/impg/S6Ibb3P1wrH6kYgnoKDqFHLMle5EPDD7ieDHqw/RBpebYJGmJY.jpg?size=708x944&amp;quality=95&amp;sign=c040550b63b80297a4709746f601827e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2204245"/>
            <a:ext cx="172819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75.userapi.com/impg/Fop5PtEPA1hfLp68Qz-hBQJn-rZErYhQ1HyB3Q/-HYqukmWJuI.jpg?size=996x1280&amp;quality=95&amp;sign=d9413783477f990f0989bee12b7b8c04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4042" y="2145007"/>
            <a:ext cx="1839093" cy="236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mgsu.ru/upload/medialibrary/870/87078d479d034c8be41ff3a9809fc4f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320" y="2291557"/>
            <a:ext cx="1662707" cy="2216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14" y="2212458"/>
            <a:ext cx="1791989" cy="22960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02380" y="5347905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4" name="Google Shape;304;p10"/>
          <p:cNvSpPr txBox="1"/>
          <p:nvPr/>
        </p:nvSpPr>
        <p:spPr bwMode="auto">
          <a:xfrm>
            <a:off x="551545" y="995119"/>
            <a:ext cx="5039703" cy="1025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 lnSpcReduction="100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  <a:defRPr/>
            </a:pPr>
            <a:r>
              <a:rPr lang="en-US" sz="69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СПАСИБО</a:t>
            </a: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!</a:t>
            </a:r>
            <a:endParaRPr lang="ru-RU"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Google Shape;122;p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КОНТАКТЫ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9" name="Рисунок 8" descr="значки-03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51546" y="2251752"/>
            <a:ext cx="720000" cy="717575"/>
          </a:xfrm>
          <a:prstGeom prst="rect">
            <a:avLst/>
          </a:prstGeom>
        </p:spPr>
      </p:pic>
      <p:pic>
        <p:nvPicPr>
          <p:cNvPr id="10" name="Рисунок 9" descr="значки-05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51546" y="5827384"/>
            <a:ext cx="720000" cy="717575"/>
          </a:xfrm>
          <a:prstGeom prst="rect">
            <a:avLst/>
          </a:prstGeom>
        </p:spPr>
      </p:pic>
      <p:pic>
        <p:nvPicPr>
          <p:cNvPr id="11" name="Рисунок 10" descr="значки-06.p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426414" y="2255927"/>
            <a:ext cx="720000" cy="7175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1220556" y="2410484"/>
            <a:ext cx="1779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latin typeface="TT Supermolot Neue DemiBold"/>
              </a:rPr>
              <a:t>alexander070199@gmail.com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 bwMode="auto">
          <a:xfrm>
            <a:off x="1214646" y="5986116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dirty="0" smtClean="0">
                <a:solidFill>
                  <a:srgbClr val="122D52"/>
                </a:solidFill>
                <a:latin typeface="TT Supermolot Neue DemiBold"/>
              </a:rPr>
              <a:t>@</a:t>
            </a:r>
            <a:r>
              <a:rPr lang="en-US" sz="2000" dirty="0" err="1" smtClean="0">
                <a:solidFill>
                  <a:srgbClr val="122D52"/>
                </a:solidFill>
                <a:latin typeface="TT Supermolot Neue DemiBold"/>
              </a:rPr>
              <a:t>alexanderdemin</a:t>
            </a:r>
            <a:endParaRPr lang="ru-RU" sz="2000" dirty="0">
              <a:latin typeface="TT Supermolot Neue DemiBold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095424" y="2410484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TT Supermolot Neue DemiBold"/>
              </a:rPr>
              <a:t>+7 </a:t>
            </a:r>
            <a:r>
              <a:rPr lang="ru-RU" dirty="0" smtClean="0">
                <a:latin typeface="TT Supermolot Neue DemiBold"/>
              </a:rPr>
              <a:t>(</a:t>
            </a:r>
            <a:r>
              <a:rPr lang="en-US" dirty="0" smtClean="0">
                <a:latin typeface="TT Supermolot Neue DemiBold"/>
              </a:rPr>
              <a:t>926</a:t>
            </a:r>
            <a:r>
              <a:rPr lang="ru-RU" dirty="0" smtClean="0">
                <a:latin typeface="TT Supermolot Neue DemiBold"/>
              </a:rPr>
              <a:t>) </a:t>
            </a:r>
            <a:r>
              <a:rPr lang="en-US" dirty="0" smtClean="0">
                <a:latin typeface="TT Supermolot Neue DemiBold"/>
              </a:rPr>
              <a:t>922</a:t>
            </a:r>
            <a:r>
              <a:rPr lang="ru-RU" dirty="0" smtClean="0">
                <a:latin typeface="TT Supermolot Neue DemiBold"/>
              </a:rPr>
              <a:t>-</a:t>
            </a:r>
            <a:r>
              <a:rPr lang="en-US" dirty="0" smtClean="0">
                <a:latin typeface="TT Supermolot Neue DemiBold"/>
              </a:rPr>
              <a:t>94</a:t>
            </a:r>
            <a:r>
              <a:rPr lang="ru-RU" dirty="0" smtClean="0">
                <a:latin typeface="TT Supermolot Neue DemiBold"/>
              </a:rPr>
              <a:t>-</a:t>
            </a:r>
            <a:r>
              <a:rPr lang="en-US" dirty="0" smtClean="0">
                <a:latin typeface="TT Supermolot Neue DemiBold"/>
              </a:rPr>
              <a:t>59</a:t>
            </a:r>
            <a:endParaRPr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497689" y="5889318"/>
            <a:ext cx="608527" cy="6085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4106429" y="5987279"/>
            <a:ext cx="1906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122D52"/>
                </a:solidFill>
                <a:latin typeface="TT Supermolot Neue DemiBold"/>
              </a:rPr>
              <a:t>@https://t.me/+ccy5PJCkdFA4YzYy</a:t>
            </a:r>
            <a:endParaRPr lang="ru-RU" dirty="0">
              <a:solidFill>
                <a:srgbClr val="122D52"/>
              </a:solidFill>
              <a:latin typeface="TT Supermolot Neue DemiBold"/>
            </a:endParaRPr>
          </a:p>
        </p:txBody>
      </p:sp>
      <p:pic>
        <p:nvPicPr>
          <p:cNvPr id="17" name="Рисунок 16" descr="Изображение выглядит как текст&#10;&#10;Автоматически созданное описание"/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alphaModFix amt="70000"/>
          </a:blip>
          <a:stretch/>
        </p:blipFill>
        <p:spPr bwMode="auto">
          <a:xfrm>
            <a:off x="551546" y="3315197"/>
            <a:ext cx="2159000" cy="2159000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текст, знак&#10;&#10;Автоматически созданное описание"/>
          <p:cNvPicPr>
            <a:picLocks noChangeAspect="1"/>
          </p:cNvPicPr>
          <p:nvPr/>
        </p:nvPicPr>
        <p:blipFill>
          <a:blip r:embed="rId8">
            <a:alphaModFix amt="70000"/>
          </a:blip>
          <a:stretch/>
        </p:blipFill>
        <p:spPr bwMode="auto">
          <a:xfrm>
            <a:off x="3432248" y="3311439"/>
            <a:ext cx="2159001" cy="2152211"/>
          </a:xfrm>
          <a:prstGeom prst="rect">
            <a:avLst/>
          </a:prstGeom>
        </p:spPr>
      </p:pic>
      <p:pic>
        <p:nvPicPr>
          <p:cNvPr id="532478285" name="Рисунок 532478284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5039699" y="1795267"/>
            <a:ext cx="7184959" cy="50794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817</TotalTime>
  <Words>441</Words>
  <Application>Microsoft Office PowerPoint</Application>
  <DocSecurity>0</DocSecurity>
  <PresentationFormat>Широкоэкранный</PresentationFormat>
  <Paragraphs>169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Calibri</vt:lpstr>
      <vt:lpstr>Montserrat</vt:lpstr>
      <vt:lpstr>TT Supermolot Neue DemiBold</vt:lpstr>
      <vt:lpstr>Times New Roman</vt:lpstr>
      <vt:lpstr>Proxima Nova Regular</vt:lpstr>
      <vt:lpstr>Helvetica Neue</vt:lpstr>
      <vt:lpstr>Liberation Sans</vt:lpstr>
      <vt:lpstr>Arial</vt:lpstr>
      <vt:lpstr>Proxima Nova 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Александр</cp:lastModifiedBy>
  <cp:revision>48</cp:revision>
  <dcterms:modified xsi:type="dcterms:W3CDTF">2023-07-04T07:58:11Z</dcterms:modified>
  <cp:category/>
  <dc:identifier/>
  <cp:contentStatus/>
  <dc:language/>
  <cp:version/>
</cp:coreProperties>
</file>