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6" r:id="rId2"/>
    <p:sldId id="271" r:id="rId3"/>
    <p:sldId id="260" r:id="rId4"/>
    <p:sldId id="293" r:id="rId5"/>
    <p:sldId id="297" r:id="rId6"/>
    <p:sldId id="299" r:id="rId7"/>
    <p:sldId id="294" r:id="rId8"/>
    <p:sldId id="296" r:id="rId9"/>
    <p:sldId id="300" r:id="rId10"/>
    <p:sldId id="288" r:id="rId11"/>
    <p:sldId id="277" r:id="rId1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6FD"/>
    <a:srgbClr val="2E67B1"/>
    <a:srgbClr val="4BACC6"/>
    <a:srgbClr val="1A6F90"/>
    <a:srgbClr val="425C73"/>
    <a:srgbClr val="CD6209"/>
    <a:srgbClr val="961E90"/>
    <a:srgbClr val="E6007A"/>
    <a:srgbClr val="D20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43" autoAdjust="0"/>
    <p:restoredTop sz="98086" autoAdjust="0"/>
  </p:normalViewPr>
  <p:slideViewPr>
    <p:cSldViewPr>
      <p:cViewPr varScale="1">
        <p:scale>
          <a:sx n="72" d="100"/>
          <a:sy n="72" d="100"/>
        </p:scale>
        <p:origin x="900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94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B1D17BF-6C34-4F13-8D73-11A2753C2488}" type="datetimeFigureOut">
              <a:rPr lang="en-JM"/>
              <a:pPr>
                <a:defRPr/>
              </a:pPr>
              <a:t>3/11/2023</a:t>
            </a:fld>
            <a:endParaRPr lang="en-J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91A16EA-8D83-427F-B965-78D19694B50B}" type="slidenum">
              <a:rPr lang="en-JM" altLang="ru-RU"/>
              <a:pPr>
                <a:defRPr/>
              </a:pPr>
              <a:t>‹#›</a:t>
            </a:fld>
            <a:endParaRPr lang="en-JM" altLang="ru-RU"/>
          </a:p>
        </p:txBody>
      </p:sp>
    </p:spTree>
    <p:extLst>
      <p:ext uri="{BB962C8B-B14F-4D97-AF65-F5344CB8AC3E}">
        <p14:creationId xmlns:p14="http://schemas.microsoft.com/office/powerpoint/2010/main" val="1051931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9E1986-87DB-4CA1-A9AC-EB80856714EC}" type="datetimeFigureOut">
              <a:rPr lang="en-JM"/>
              <a:pPr>
                <a:defRPr/>
              </a:pPr>
              <a:t>3/11/2023</a:t>
            </a:fld>
            <a:endParaRPr lang="en-JM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JM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JM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E7F21A-1948-4254-86CA-8C08AB2E63AA}" type="slidenum">
              <a:rPr lang="en-JM" altLang="ru-RU"/>
              <a:pPr>
                <a:defRPr/>
              </a:pPr>
              <a:t>‹#›</a:t>
            </a:fld>
            <a:endParaRPr lang="en-JM" altLang="ru-RU"/>
          </a:p>
        </p:txBody>
      </p:sp>
    </p:spTree>
    <p:extLst>
      <p:ext uri="{BB962C8B-B14F-4D97-AF65-F5344CB8AC3E}">
        <p14:creationId xmlns:p14="http://schemas.microsoft.com/office/powerpoint/2010/main" val="390706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609600"/>
            <a:ext cx="103632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000" y="2895600"/>
            <a:ext cx="85344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52933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818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058400" cy="7159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15977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020753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90135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362203"/>
            <a:ext cx="43688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88000" y="2362201"/>
            <a:ext cx="54864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219200"/>
            <a:ext cx="10668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4090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2667000"/>
            <a:ext cx="51816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219200"/>
            <a:ext cx="10668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812800" y="2514601"/>
            <a:ext cx="5181600" cy="2914651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</p:spTree>
    <p:extLst>
      <p:ext uri="{BB962C8B-B14F-4D97-AF65-F5344CB8AC3E}">
        <p14:creationId xmlns:p14="http://schemas.microsoft.com/office/powerpoint/2010/main" val="336974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219200"/>
            <a:ext cx="10668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812797" y="2209800"/>
            <a:ext cx="591312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7213600" y="3276600"/>
            <a:ext cx="31496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7213600" y="2362200"/>
            <a:ext cx="31496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7213600" y="4876800"/>
            <a:ext cx="31496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11694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219200"/>
            <a:ext cx="10668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812797" y="2209800"/>
            <a:ext cx="5689603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7010400" y="22860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7010400" y="27432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7010400" y="32004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7010400" y="36576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7010400" y="41148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7010400" y="45720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7010400" y="50292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997364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7"/>
            <a:ext cx="5386917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7"/>
            <a:ext cx="5389033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51396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711200" y="1447800"/>
            <a:ext cx="34544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11200" y="2057400"/>
            <a:ext cx="3556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4470400" y="2057400"/>
            <a:ext cx="3556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8229600" y="2057400"/>
            <a:ext cx="3556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4470400" y="1447800"/>
            <a:ext cx="34544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8229600" y="1447800"/>
            <a:ext cx="34544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4105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682756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711200" y="2057400"/>
            <a:ext cx="32512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4368800" y="2057400"/>
            <a:ext cx="32512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8026400" y="2057400"/>
            <a:ext cx="32512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812800" y="5257800"/>
            <a:ext cx="3048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4470400" y="5257800"/>
            <a:ext cx="3048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8128000" y="5257800"/>
            <a:ext cx="3048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031937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12800" y="3200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368800" y="3200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7823200" y="3200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812800" y="5486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368800" y="5486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7924800" y="5486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689065" y="1490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4245065" y="1490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7831532" y="1490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768096" y="3776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4324096" y="3776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7831532" y="3776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</p:spTree>
    <p:extLst>
      <p:ext uri="{BB962C8B-B14F-4D97-AF65-F5344CB8AC3E}">
        <p14:creationId xmlns:p14="http://schemas.microsoft.com/office/powerpoint/2010/main" val="3187607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684980" y="3942424"/>
            <a:ext cx="61384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6" name="Rectangle 22"/>
          <p:cNvSpPr/>
          <p:nvPr userDrawn="1"/>
        </p:nvSpPr>
        <p:spPr>
          <a:xfrm>
            <a:off x="3540443" y="3942424"/>
            <a:ext cx="61384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7" name="Rectangle 23"/>
          <p:cNvSpPr/>
          <p:nvPr userDrawn="1"/>
        </p:nvSpPr>
        <p:spPr>
          <a:xfrm>
            <a:off x="6370108" y="3942424"/>
            <a:ext cx="61384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8" name="Rectangle 27"/>
          <p:cNvSpPr/>
          <p:nvPr userDrawn="1"/>
        </p:nvSpPr>
        <p:spPr>
          <a:xfrm>
            <a:off x="9207914" y="3942424"/>
            <a:ext cx="61383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711200" y="1752600"/>
            <a:ext cx="2288024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3556000" y="1752599"/>
            <a:ext cx="2288024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6400800" y="1752599"/>
            <a:ext cx="2288024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9294376" y="1752599"/>
            <a:ext cx="2288024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616962" y="3942426"/>
            <a:ext cx="2326217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6461761" y="3942426"/>
            <a:ext cx="2326217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9288961" y="3942426"/>
            <a:ext cx="2326217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766032" y="3939655"/>
            <a:ext cx="2326217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772161" y="3306764"/>
            <a:ext cx="207264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3616962" y="3306764"/>
            <a:ext cx="207264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6461761" y="3306764"/>
            <a:ext cx="207264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9317141" y="3306764"/>
            <a:ext cx="207264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48913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2032000" y="1600200"/>
            <a:ext cx="82296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2032000" y="2667000"/>
            <a:ext cx="82296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2032000" y="3733800"/>
            <a:ext cx="82296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2032000" y="4724400"/>
            <a:ext cx="82296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29947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020183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454400" y="2667000"/>
            <a:ext cx="65024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54400" y="3276600"/>
            <a:ext cx="65024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727200" y="2667000"/>
            <a:ext cx="1524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193654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773267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609600"/>
            <a:ext cx="103632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000" y="2895600"/>
            <a:ext cx="85344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13163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914400" y="5334003"/>
            <a:ext cx="49784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+mn-cs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914400" y="5257803"/>
            <a:ext cx="49784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2667000"/>
            <a:ext cx="51816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219200"/>
            <a:ext cx="10668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812800" y="2514601"/>
            <a:ext cx="5181600" cy="2914651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</p:spTree>
    <p:extLst>
      <p:ext uri="{BB962C8B-B14F-4D97-AF65-F5344CB8AC3E}">
        <p14:creationId xmlns:p14="http://schemas.microsoft.com/office/powerpoint/2010/main" val="1800654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711200" y="3352800"/>
            <a:ext cx="61384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6" name="Rectangle 22"/>
          <p:cNvSpPr/>
          <p:nvPr userDrawn="1"/>
        </p:nvSpPr>
        <p:spPr>
          <a:xfrm>
            <a:off x="3556000" y="3352800"/>
            <a:ext cx="61384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7" name="Rectangle 23"/>
          <p:cNvSpPr/>
          <p:nvPr userDrawn="1"/>
        </p:nvSpPr>
        <p:spPr>
          <a:xfrm>
            <a:off x="6400800" y="3352800"/>
            <a:ext cx="61384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8" name="Rectangle 27"/>
          <p:cNvSpPr/>
          <p:nvPr userDrawn="1"/>
        </p:nvSpPr>
        <p:spPr>
          <a:xfrm>
            <a:off x="9256187" y="3352800"/>
            <a:ext cx="61383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711200" y="1752600"/>
            <a:ext cx="2288024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3556000" y="1752599"/>
            <a:ext cx="2288024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6400800" y="1752599"/>
            <a:ext cx="2288024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9294376" y="1752599"/>
            <a:ext cx="2288024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443821" y="3947342"/>
            <a:ext cx="2326217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6288621" y="3962402"/>
            <a:ext cx="2326217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9154586" y="3962402"/>
            <a:ext cx="2326217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20186" y="3962402"/>
            <a:ext cx="2326217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772161" y="3306764"/>
            <a:ext cx="207264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3616962" y="3306764"/>
            <a:ext cx="207264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6461761" y="3306764"/>
            <a:ext cx="207264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9317141" y="3306764"/>
            <a:ext cx="207264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09832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2032000" y="1600200"/>
            <a:ext cx="82296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2032000" y="2667000"/>
            <a:ext cx="82296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2032000" y="3733800"/>
            <a:ext cx="82296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2032000" y="4724400"/>
            <a:ext cx="82296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81919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711200" y="1447800"/>
            <a:ext cx="34544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11200" y="2057400"/>
            <a:ext cx="3556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4470400" y="2057400"/>
            <a:ext cx="3556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8229600" y="2057400"/>
            <a:ext cx="3556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4470400" y="1447800"/>
            <a:ext cx="34544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8229600" y="1447800"/>
            <a:ext cx="34544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62918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219200"/>
            <a:ext cx="10668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812797" y="2209800"/>
            <a:ext cx="591312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7213600" y="3276600"/>
            <a:ext cx="31496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7213600" y="2362200"/>
            <a:ext cx="31496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7213600" y="4876800"/>
            <a:ext cx="31496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658153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7721600" y="5310189"/>
            <a:ext cx="3259667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4165600" y="5310189"/>
            <a:ext cx="3259667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601133" y="5310189"/>
            <a:ext cx="3259667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7713133" y="3024189"/>
            <a:ext cx="3259667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4258733" y="3024189"/>
            <a:ext cx="3259667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588433" y="3024189"/>
            <a:ext cx="3259667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12800" y="3200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368800" y="3200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7823200" y="3200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812800" y="5486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368800" y="5486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7924800" y="5486400"/>
            <a:ext cx="28448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689065" y="1490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4245065" y="1490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7831532" y="1490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768096" y="3776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4324096" y="3776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7831532" y="3776473"/>
            <a:ext cx="2885603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</p:spTree>
    <p:extLst>
      <p:ext uri="{BB962C8B-B14F-4D97-AF65-F5344CB8AC3E}">
        <p14:creationId xmlns:p14="http://schemas.microsoft.com/office/powerpoint/2010/main" val="1458946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711200" y="2057400"/>
            <a:ext cx="32512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4368800" y="2057400"/>
            <a:ext cx="32512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8026400" y="2057400"/>
            <a:ext cx="32512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812800" y="5257800"/>
            <a:ext cx="3048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4470400" y="5257800"/>
            <a:ext cx="3048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8128000" y="5257800"/>
            <a:ext cx="3048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069437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454400" y="2667000"/>
            <a:ext cx="65024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54400" y="3276600"/>
            <a:ext cx="65024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727200" y="2667000"/>
            <a:ext cx="1524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73374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609600" y="5303909"/>
            <a:ext cx="59944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219200"/>
            <a:ext cx="10668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812797" y="2209800"/>
            <a:ext cx="5689603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7010400" y="22860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7010400" y="27432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7010400" y="32004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7010400" y="36576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7010400" y="41148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7010400" y="45720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7010400" y="5029200"/>
            <a:ext cx="41656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41729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3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71603"/>
            <a:ext cx="10972800" cy="429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  <a:endParaRPr lang="en-JM" altLang="ru-RU" dirty="0"/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732367" y="914400"/>
            <a:ext cx="10727267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Рисунок 2"/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1219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8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69" r:id="rId7"/>
    <p:sldLayoutId id="2147484456" r:id="rId8"/>
    <p:sldLayoutId id="2147484470" r:id="rId9"/>
    <p:sldLayoutId id="2147484457" r:id="rId10"/>
    <p:sldLayoutId id="2147484458" r:id="rId11"/>
    <p:sldLayoutId id="2147484459" r:id="rId12"/>
    <p:sldLayoutId id="2147484460" r:id="rId13"/>
    <p:sldLayoutId id="2147484471" r:id="rId14"/>
    <p:sldLayoutId id="2147484472" r:id="rId15"/>
    <p:sldLayoutId id="2147484461" r:id="rId16"/>
    <p:sldLayoutId id="2147484462" r:id="rId17"/>
    <p:sldLayoutId id="2147484473" r:id="rId18"/>
    <p:sldLayoutId id="2147484463" r:id="rId19"/>
    <p:sldLayoutId id="2147484474" r:id="rId20"/>
    <p:sldLayoutId id="2147484475" r:id="rId21"/>
    <p:sldLayoutId id="2147484476" r:id="rId22"/>
    <p:sldLayoutId id="2147484464" r:id="rId23"/>
    <p:sldLayoutId id="2147484465" r:id="rId24"/>
    <p:sldLayoutId id="2147484466" r:id="rId25"/>
    <p:sldLayoutId id="2147484477" r:id="rId26"/>
    <p:sldLayoutId id="2147484467" r:id="rId27"/>
    <p:sldLayoutId id="2147484478" r:id="rId28"/>
    <p:sldLayoutId id="2147484479" r:id="rId2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1066800" y="2700109"/>
            <a:ext cx="8534400" cy="838200"/>
          </a:xfrm>
        </p:spPr>
        <p:txBody>
          <a:bodyPr/>
          <a:lstStyle/>
          <a:p>
            <a:pPr eaLnBrk="1" hangingPunct="1">
              <a:lnSpc>
                <a:spcPts val="5000"/>
              </a:lnSpc>
            </a:pPr>
            <a:r>
              <a:rPr lang="ru-RU" altLang="ru-RU" sz="3600" b="1" dirty="0">
                <a:latin typeface="Cambria" panose="02040503050406030204" pitchFamily="18" charset="0"/>
                <a:cs typeface="Segoe UI" panose="020B0502040204020203" pitchFamily="34" charset="0"/>
              </a:rPr>
              <a:t>«Создание компактного модуля </a:t>
            </a:r>
            <a:r>
              <a:rPr lang="ru-RU" altLang="ru-RU" sz="4000" b="1" dirty="0" err="1">
                <a:latin typeface="Cambria" panose="02040503050406030204" pitchFamily="18" charset="0"/>
                <a:cs typeface="Segoe UI" panose="020B0502040204020203" pitchFamily="34" charset="0"/>
              </a:rPr>
              <a:t>GribBox</a:t>
            </a:r>
            <a:br>
              <a:rPr lang="ru-RU" altLang="ru-RU" sz="3600" b="1" dirty="0">
                <a:latin typeface="Cambria" panose="02040503050406030204" pitchFamily="18" charset="0"/>
                <a:cs typeface="Segoe UI" panose="020B0502040204020203" pitchFamily="34" charset="0"/>
              </a:rPr>
            </a:br>
            <a:r>
              <a:rPr lang="ru-RU" altLang="ru-RU" sz="3600" b="1" dirty="0">
                <a:latin typeface="Cambria" panose="02040503050406030204" pitchFamily="18" charset="0"/>
                <a:cs typeface="Segoe UI" panose="020B0502040204020203" pitchFamily="34" charset="0"/>
              </a:rPr>
              <a:t>для выращивания грибов </a:t>
            </a:r>
            <a:br>
              <a:rPr lang="ru-RU" altLang="ru-RU" sz="3600" b="1" dirty="0">
                <a:latin typeface="Cambria" panose="02040503050406030204" pitchFamily="18" charset="0"/>
                <a:cs typeface="Segoe UI" panose="020B0502040204020203" pitchFamily="34" charset="0"/>
              </a:rPr>
            </a:br>
            <a:r>
              <a:rPr lang="ru-RU" altLang="ru-RU" sz="3600" b="1" dirty="0">
                <a:latin typeface="Cambria" panose="02040503050406030204" pitchFamily="18" charset="0"/>
                <a:cs typeface="Segoe UI" panose="020B0502040204020203" pitchFamily="34" charset="0"/>
              </a:rPr>
              <a:t>в домашних условиях »</a:t>
            </a:r>
            <a:endParaRPr lang="en-JM" altLang="ru-RU" sz="3600" b="1" dirty="0">
              <a:latin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16387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066800" y="4504493"/>
            <a:ext cx="7924800" cy="2032000"/>
          </a:xfrm>
        </p:spPr>
        <p:txBody>
          <a:bodyPr/>
          <a:lstStyle/>
          <a:p>
            <a:pPr algn="l"/>
            <a:r>
              <a:rPr lang="ru-RU" altLang="ru-RU" dirty="0" err="1">
                <a:solidFill>
                  <a:srgbClr val="404040"/>
                </a:solidFill>
                <a:latin typeface="Cambria" panose="02040503050406030204" pitchFamily="18" charset="0"/>
              </a:rPr>
              <a:t>Ушанова</a:t>
            </a:r>
            <a:r>
              <a:rPr lang="ru-RU" altLang="ru-RU" dirty="0">
                <a:solidFill>
                  <a:srgbClr val="404040"/>
                </a:solidFill>
                <a:latin typeface="Cambria" panose="02040503050406030204" pitchFamily="18" charset="0"/>
              </a:rPr>
              <a:t> Алина Павловна</a:t>
            </a:r>
          </a:p>
          <a:p>
            <a:pPr algn="l"/>
            <a:r>
              <a:rPr lang="ru-RU" altLang="ru-RU" dirty="0">
                <a:solidFill>
                  <a:srgbClr val="404040"/>
                </a:solidFill>
                <a:latin typeface="Cambria" panose="02040503050406030204" pitchFamily="18" charset="0"/>
              </a:rPr>
              <a:t>Студент биоэкологического факультета</a:t>
            </a:r>
          </a:p>
          <a:p>
            <a:pPr algn="l"/>
            <a:r>
              <a:rPr lang="ru-RU" altLang="ru-RU" dirty="0">
                <a:solidFill>
                  <a:srgbClr val="404040"/>
                </a:solidFill>
                <a:latin typeface="Cambria" panose="02040503050406030204" pitchFamily="18" charset="0"/>
              </a:rPr>
              <a:t>ФГБОУ ВО Нижегородский ГАТУ</a:t>
            </a:r>
          </a:p>
        </p:txBody>
      </p:sp>
      <p:pic>
        <p:nvPicPr>
          <p:cNvPr id="7" name="Picture 2" descr="\\192.168.0.142\Server-file\DOCUMENTS\Отдел инноваций\Гранты и премии\УМНИК\ФИНАЛ УМНИК 2016\Презентации на Финал\Круги фаси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12266" y="-221988"/>
            <a:ext cx="3333749" cy="377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Актуальность идеи («проблематика»)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18435" name="Content Placeholder 4"/>
          <p:cNvSpPr>
            <a:spLocks noGrp="1"/>
          </p:cNvSpPr>
          <p:nvPr>
            <p:ph sz="quarter" idx="13"/>
          </p:nvPr>
        </p:nvSpPr>
        <p:spPr>
          <a:xfrm>
            <a:off x="1981200" y="971550"/>
            <a:ext cx="8382000" cy="1746251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К недостаткам таких грибов относится их высокая цена, отсутствие информации о субстрате на котором они выращены и средствах защиты, применяемых при их выращивании. </a:t>
            </a:r>
          </a:p>
          <a:p>
            <a:pPr marL="0" indent="0" eaLnBrk="1" hangingPunct="1"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В связи с этим наиболее предпочтительными выглядят способы самостоятельного сбора и выращивания грибов. Однако, возможность самостоятельного похода в лес для сбора грибов иногда отсутствует, иногда не это безопасно, а иногда бесполезно. </a:t>
            </a:r>
          </a:p>
          <a:p>
            <a:pPr marL="0" indent="0" eaLnBrk="1" hangingPunct="1">
              <a:spcBef>
                <a:spcPts val="0"/>
              </a:spcBef>
            </a:pPr>
            <a:endParaRPr lang="ru-RU" altLang="ru-RU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1026" name="Picture 2" descr="Выращивание грибов в домашних условиях: технология, условия, как начать с  нуля">
            <a:extLst>
              <a:ext uri="{FF2B5EF4-FFF2-40B4-BE49-F238E27FC236}">
                <a16:creationId xmlns:a16="http://schemas.microsoft.com/office/drawing/2014/main" id="{D520852C-808B-13DD-42EA-C5AA8FB8A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19400"/>
            <a:ext cx="51816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Инструкция для домашнего выращивания грибов вешенка - YouTube">
            <a:extLst>
              <a:ext uri="{FF2B5EF4-FFF2-40B4-BE49-F238E27FC236}">
                <a16:creationId xmlns:a16="http://schemas.microsoft.com/office/drawing/2014/main" id="{B7F59FFE-0691-E31C-69D9-843DA90C8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2" b="6861"/>
          <a:stretch/>
        </p:blipFill>
        <p:spPr bwMode="auto">
          <a:xfrm>
            <a:off x="6477000" y="2819400"/>
            <a:ext cx="4572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>
          <a:xfrm>
            <a:off x="1981200" y="304803"/>
            <a:ext cx="8229600" cy="714375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Предлагаемое решение (конечный продукт)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>
          <a:xfrm>
            <a:off x="1994065" y="960438"/>
            <a:ext cx="8229600" cy="1554163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None/>
            </a:pPr>
            <a:r>
              <a:rPr lang="ru-RU" altLang="ru-RU" sz="16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GribBox</a:t>
            </a:r>
            <a:r>
              <a:rPr lang="ru-RU" altLang="ru-RU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 - это бытовой прибор для выращивания грибов в домашних условиях. Внутри герметичного бокса в автоматическом режиме поддерживается оптимальный микроклимат, необходимый для успешного получения высоких урожаев грибов.</a:t>
            </a:r>
          </a:p>
        </p:txBody>
      </p:sp>
      <p:sp>
        <p:nvSpPr>
          <p:cNvPr id="19462" name="Прямоугольник 1"/>
          <p:cNvSpPr>
            <a:spLocks noChangeArrowheads="1"/>
          </p:cNvSpPr>
          <p:nvPr/>
        </p:nvSpPr>
        <p:spPr bwMode="auto">
          <a:xfrm>
            <a:off x="2188143" y="2180969"/>
            <a:ext cx="460154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2E67B1"/>
                </a:solidFill>
                <a:latin typeface="Cambria" panose="02040503050406030204" pitchFamily="18" charset="0"/>
              </a:rPr>
              <a:t>Отличительной чертой данного продукта является возможность интерактивного управления и автоматического поддержания заданных параметров в непосредственной близости от мицелия, а так же позволит круглогодично получать урожаи различных видов грибов в домашних условиях. Разработка аппаратной части устройства и программного обеспечения к нему предполагает эффективно управлять газовоздушным и температурным режимами, периодичностью освещения и поддержания оптимальной влажности в домашних условиях без ущерба для климата внутри жилых помещений.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ctangle 16"/>
          <p:cNvSpPr/>
          <p:nvPr/>
        </p:nvSpPr>
        <p:spPr>
          <a:xfrm>
            <a:off x="2165124" y="2362200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5">
            <a:extLst>
              <a:ext uri="{FF2B5EF4-FFF2-40B4-BE49-F238E27FC236}">
                <a16:creationId xmlns:a16="http://schemas.microsoft.com/office/drawing/2014/main" id="{CF2853C3-A7D3-3BBD-7186-6D008E4CD2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4650953" cy="2616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002971" y="304803"/>
            <a:ext cx="8229600" cy="71437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ru-RU" altLang="ru-RU" sz="2400" b="1" dirty="0">
                <a:latin typeface="Cambria" panose="02040503050406030204" pitchFamily="18" charset="0"/>
              </a:rPr>
              <a:t>Перспектива коммерциализации результата НИОКР 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21507" name="Content Placeholder 4"/>
          <p:cNvSpPr>
            <a:spLocks noGrp="1"/>
          </p:cNvSpPr>
          <p:nvPr>
            <p:ph sz="quarter" idx="13"/>
          </p:nvPr>
        </p:nvSpPr>
        <p:spPr>
          <a:xfrm>
            <a:off x="2015836" y="1019176"/>
            <a:ext cx="8118764" cy="2714624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Наш проект нацелен на частных покупателей которые желают получить качественный продукт в комфортной для них обстановке.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Предлагаемый нами продукт позволит значительной части покупателям грибов самостоятельно получать свежую экологически безопасную продукцию.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Преимущества: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1. Доступная цена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2. Круглогодичное получение урожая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3. Безопасность использования (благоприятные условия для роста грибов создаются только в внутри микромодуля)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4. Разнообразие видов грибов, выращиваемых с помощью микромодуля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5. Многократное использование прибора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endParaRPr lang="ru-RU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4"/>
          <p:cNvSpPr>
            <a:spLocks noGrp="1"/>
          </p:cNvSpPr>
          <p:nvPr>
            <p:ph sz="quarter" idx="13"/>
          </p:nvPr>
        </p:nvSpPr>
        <p:spPr>
          <a:xfrm>
            <a:off x="2009777" y="990600"/>
            <a:ext cx="8124825" cy="4419600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Предлагаемый нами продукт позволит значительной части покупателям грибов самостоятельно получать свежую экологически безопасную продукцию.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Риски связанные с нашим проектом:</a:t>
            </a:r>
          </a:p>
          <a:p>
            <a:pPr marL="285750" indent="-285750" eaLnBrk="1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Заражение модуля грибковыми заболеваниями – недостаточное внимание за очисткой бокса может привести к образованию плесени.</a:t>
            </a:r>
          </a:p>
          <a:p>
            <a:pPr marL="285750" indent="-285750" eaLnBrk="1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Повышение затрат за электричество – энергопотребление продукта может оказаться выше, чем запланировано покупателем.</a:t>
            </a:r>
          </a:p>
          <a:p>
            <a:pPr marL="285750" indent="-285750" eaLnBrk="1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Покупка некачественного субстрата – приведёт к снижению качества продукта.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02971" y="304803"/>
            <a:ext cx="8229600" cy="71437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ru-RU" altLang="ru-RU" sz="2400" b="1" dirty="0">
                <a:latin typeface="Cambria" panose="02040503050406030204" pitchFamily="18" charset="0"/>
              </a:rPr>
              <a:t>Перспектива коммерциализации результата НИОКР 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057400" y="279401"/>
            <a:ext cx="7859712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Обоснование научной новизны проекта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26627" name="Content Placeholder 4"/>
          <p:cNvSpPr>
            <a:spLocks noGrp="1"/>
          </p:cNvSpPr>
          <p:nvPr>
            <p:ph sz="quarter" idx="13"/>
          </p:nvPr>
        </p:nvSpPr>
        <p:spPr>
          <a:xfrm>
            <a:off x="1997076" y="990600"/>
            <a:ext cx="8137525" cy="1625600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Впервые предлагается создание бытового прибора (многоразового использования) для выращивания грибов в домашних условиях. Отличительной чертой данного продукта является возможность интерактивного управления и автоматического поддержания заданных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параметров микроклимата в непосредственной близости от мицелия. </a:t>
            </a:r>
          </a:p>
        </p:txBody>
      </p:sp>
      <p:sp>
        <p:nvSpPr>
          <p:cNvPr id="26630" name="Прямоугольник 1"/>
          <p:cNvSpPr>
            <a:spLocks noChangeArrowheads="1"/>
          </p:cNvSpPr>
          <p:nvPr/>
        </p:nvSpPr>
        <p:spPr bwMode="auto">
          <a:xfrm>
            <a:off x="2269894" y="2616200"/>
            <a:ext cx="3630612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2E67B1"/>
                </a:solidFill>
                <a:latin typeface="Cambria" panose="02040503050406030204" pitchFamily="18" charset="0"/>
              </a:rPr>
              <a:t>Использование ИК- светодиодов для точечного нагрева мицелия грибов, рекуператоры будут поддерживать оптимальное соотношение состава воздуха внутри камеры, а использование ультразвукового </a:t>
            </a:r>
            <a:r>
              <a:rPr lang="ru-RU" altLang="ru-RU" sz="1600" dirty="0" err="1">
                <a:solidFill>
                  <a:srgbClr val="2E67B1"/>
                </a:solidFill>
                <a:latin typeface="Cambria" panose="02040503050406030204" pitchFamily="18" charset="0"/>
              </a:rPr>
              <a:t>кавитатора</a:t>
            </a:r>
            <a:r>
              <a:rPr lang="ru-RU" altLang="ru-RU" sz="1600" dirty="0">
                <a:solidFill>
                  <a:srgbClr val="2E67B1"/>
                </a:solidFill>
                <a:latin typeface="Cambria" panose="02040503050406030204" pitchFamily="18" charset="0"/>
              </a:rPr>
              <a:t> для поддержания оптимальной влажности позволит существенно снизить энергопотребление системы и позволит уменьшить габариты устройства до приемлемых для бытового прибора.</a:t>
            </a:r>
          </a:p>
        </p:txBody>
      </p:sp>
      <p:sp>
        <p:nvSpPr>
          <p:cNvPr id="7" name="Rectangle 16"/>
          <p:cNvSpPr/>
          <p:nvPr/>
        </p:nvSpPr>
        <p:spPr>
          <a:xfrm>
            <a:off x="2223856" y="273526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Picture 2" descr="C:\Users\Александр\YandexDisk\GribBox\GribBox_2.png">
            <a:extLst>
              <a:ext uri="{FF2B5EF4-FFF2-40B4-BE49-F238E27FC236}">
                <a16:creationId xmlns:a16="http://schemas.microsoft.com/office/drawing/2014/main" id="{29ED32AE-C4CF-9C5C-420B-A6D5F4D6C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772" y="2735264"/>
            <a:ext cx="3200400" cy="345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686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981200" y="598490"/>
            <a:ext cx="8229600" cy="46831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Техническая значимость</a:t>
            </a:r>
            <a:br>
              <a:rPr lang="ru-RU" altLang="ru-RU" sz="2000" b="1" dirty="0">
                <a:latin typeface="Cambria" panose="02040503050406030204" pitchFamily="18" charset="0"/>
              </a:rPr>
            </a:br>
            <a:endParaRPr lang="en-JM" altLang="ru-RU" sz="2000" b="1" dirty="0">
              <a:latin typeface="Cambria" panose="020405030504060302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A1B95E9-713C-E8FA-7A4B-DFF214AC6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914759"/>
              </p:ext>
            </p:extLst>
          </p:nvPr>
        </p:nvGraphicFramePr>
        <p:xfrm>
          <a:off x="1981200" y="1066803"/>
          <a:ext cx="8610601" cy="3078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8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1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11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Название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Цена</a:t>
                      </a:r>
                      <a:r>
                        <a:rPr lang="en-US" sz="1400" dirty="0"/>
                        <a:t> </a:t>
                      </a:r>
                      <a:endParaRPr lang="ru-RU" sz="1400" dirty="0"/>
                    </a:p>
                    <a:p>
                      <a:r>
                        <a:rPr lang="en-US" sz="1400" dirty="0"/>
                        <a:t>(</a:t>
                      </a:r>
                      <a:r>
                        <a:rPr lang="ru-RU" sz="1400" dirty="0"/>
                        <a:t>руб.</a:t>
                      </a:r>
                      <a:r>
                        <a:rPr lang="en-US" sz="1400" dirty="0"/>
                        <a:t>)</a:t>
                      </a:r>
                      <a:endParaRPr lang="ru-RU" sz="1400" dirty="0"/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Производительность (урожай)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Удобство использования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Безопасность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Разнообразие</a:t>
                      </a:r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705"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GribBox</a:t>
                      </a:r>
                      <a:endParaRPr lang="ru-RU" sz="1800" b="1" dirty="0"/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</a:rPr>
                        <a:t>10</a:t>
                      </a:r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000</a:t>
                      </a:r>
                      <a:endParaRPr lang="ru-RU" sz="1600" b="1" dirty="0">
                        <a:solidFill>
                          <a:srgbClr val="7030A0"/>
                        </a:solidFill>
                      </a:endParaRP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</a:rPr>
                        <a:t>круглогодично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высокое</a:t>
                      </a:r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872">
                <a:tc>
                  <a:txBody>
                    <a:bodyPr/>
                    <a:lstStyle/>
                    <a:p>
                      <a:r>
                        <a:rPr lang="en-US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Mushroombox</a:t>
                      </a:r>
                      <a:endParaRPr lang="ru-RU" sz="1800" b="1" dirty="0"/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</a:rPr>
                        <a:t>100</a:t>
                      </a:r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0</a:t>
                      </a:r>
                      <a:endParaRPr lang="ru-RU" sz="1600" b="1" dirty="0">
                        <a:solidFill>
                          <a:srgbClr val="7030A0"/>
                        </a:solidFill>
                      </a:endParaRP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4BACC6"/>
                          </a:solidFill>
                        </a:rPr>
                        <a:t>одноразовый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4BACC6"/>
                          </a:solidFill>
                        </a:rPr>
                        <a:t>-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chemeClr val="accent4"/>
                          </a:solidFill>
                        </a:rPr>
                        <a:t>+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низкое</a:t>
                      </a:r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r>
                        <a:rPr lang="ru-RU" sz="1800" b="1" dirty="0"/>
                        <a:t>Дикоросы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</a:rPr>
                        <a:t>бесплатно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сезонно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+/-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B050"/>
                          </a:solidFill>
                        </a:rPr>
                        <a:t>высокое</a:t>
                      </a:r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122">
                <a:tc>
                  <a:txBody>
                    <a:bodyPr/>
                    <a:lstStyle/>
                    <a:p>
                      <a:r>
                        <a:rPr lang="en-US" sz="1800" b="1" dirty="0"/>
                        <a:t>PSILOCUBE</a:t>
                      </a:r>
                      <a:endParaRPr lang="ru-RU" sz="1800" b="1" dirty="0"/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4BACC6"/>
                          </a:solidFill>
                        </a:rPr>
                        <a:t>129 000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</a:rPr>
                        <a:t>круглогодично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B050"/>
                          </a:solidFill>
                        </a:rPr>
                        <a:t>высокое</a:t>
                      </a:r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001838" y="274638"/>
            <a:ext cx="7859712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Научно-технический задел исполнителей проекта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22531" name="Content Placeholder 4"/>
          <p:cNvSpPr>
            <a:spLocks noGrp="1"/>
          </p:cNvSpPr>
          <p:nvPr>
            <p:ph sz="quarter" idx="13"/>
          </p:nvPr>
        </p:nvSpPr>
        <p:spPr>
          <a:xfrm>
            <a:off x="2001841" y="889001"/>
            <a:ext cx="8404225" cy="2133601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На сегодняшний день был разработан опытный образец, но он имел ряд недостатков.</a:t>
            </a:r>
          </a:p>
          <a:p>
            <a:pPr marL="0" indent="0" eaLnBrk="1" hangingPunct="1">
              <a:spcBef>
                <a:spcPts val="0"/>
              </a:spcBef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Модуль имел размеры: 55,2*70*30 см и был способен поддерживать заданные параметры микроклимата внутри бокса для целей ускоренного выращивания грибов, при этом климат внутри помещения будет безопасным для проживания людей.</a:t>
            </a:r>
          </a:p>
          <a:p>
            <a:pPr marL="0" indent="0" eaLnBrk="1" hangingPunct="1">
              <a:spcBef>
                <a:spcPts val="0"/>
              </a:spcBef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На данном этапе этот бокс находится в нерабочем состоянии и требует модернизации и дополнительного тестирования.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530C13A-CCCE-468B-90FF-CB286F25506E}"/>
              </a:ext>
            </a:extLst>
          </p:cNvPr>
          <p:cNvGrpSpPr/>
          <p:nvPr/>
        </p:nvGrpSpPr>
        <p:grpSpPr>
          <a:xfrm>
            <a:off x="6477001" y="2744228"/>
            <a:ext cx="4191000" cy="3143250"/>
            <a:chOff x="6477001" y="2744228"/>
            <a:chExt cx="4191000" cy="3143250"/>
          </a:xfrm>
        </p:grpSpPr>
        <p:pic>
          <p:nvPicPr>
            <p:cNvPr id="2" name="Picture 4" descr="https://pp.userapi.com/c851524/v851524273/11d017/F7NM_tXjtT0.jpg">
              <a:extLst>
                <a:ext uri="{FF2B5EF4-FFF2-40B4-BE49-F238E27FC236}">
                  <a16:creationId xmlns:a16="http://schemas.microsoft.com/office/drawing/2014/main" id="{9CAA7F8F-C2EF-DE1B-5878-16234F10E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1" y="2744228"/>
              <a:ext cx="4191000" cy="3143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C:\Users\Александр\YandexDisk\GribBox\Логотип\ЛОГО чб PNG.png">
              <a:extLst>
                <a:ext uri="{FF2B5EF4-FFF2-40B4-BE49-F238E27FC236}">
                  <a16:creationId xmlns:a16="http://schemas.microsoft.com/office/drawing/2014/main" id="{6800EF13-9E8F-EE69-2FE5-6126B632FE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4400" y="3704789"/>
              <a:ext cx="1069493" cy="915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2" descr="C:\Users\Александр\YandexDisk\GribBox\GribBox_3.png">
            <a:extLst>
              <a:ext uri="{FF2B5EF4-FFF2-40B4-BE49-F238E27FC236}">
                <a16:creationId xmlns:a16="http://schemas.microsoft.com/office/drawing/2014/main" id="{3E341708-1B7D-8EB2-EACC-AFA4E6033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2667202"/>
            <a:ext cx="4094162" cy="322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0" y="228601"/>
            <a:ext cx="12192000" cy="533719"/>
          </a:xfrm>
        </p:spPr>
        <p:txBody>
          <a:bodyPr/>
          <a:lstStyle/>
          <a:p>
            <a:pPr algn="ctr" eaLnBrk="1" hangingPunct="1"/>
            <a:r>
              <a:rPr lang="ru-RU" altLang="ru-RU" sz="3200" b="1" dirty="0">
                <a:latin typeface="Cambria" panose="02040503050406030204" pitchFamily="18" charset="0"/>
              </a:rPr>
              <a:t>План реализации </a:t>
            </a:r>
            <a:endParaRPr lang="en-JM" altLang="ru-RU" sz="3200" b="1" dirty="0"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534" y="990600"/>
            <a:ext cx="2353733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2133" b="1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23-2024</a:t>
            </a:r>
            <a:endParaRPr lang="en-JM" sz="2133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57" name="Group 27"/>
          <p:cNvGrpSpPr>
            <a:grpSpLocks/>
          </p:cNvGrpSpPr>
          <p:nvPr/>
        </p:nvGrpSpPr>
        <p:grpSpPr bwMode="auto">
          <a:xfrm>
            <a:off x="753534" y="1430339"/>
            <a:ext cx="2353733" cy="685800"/>
            <a:chOff x="533400" y="1752599"/>
            <a:chExt cx="1764792" cy="685801"/>
          </a:xfrm>
        </p:grpSpPr>
        <p:sp>
          <p:nvSpPr>
            <p:cNvPr id="5" name="Rectangle 4"/>
            <p:cNvSpPr/>
            <p:nvPr/>
          </p:nvSpPr>
          <p:spPr>
            <a:xfrm>
              <a:off x="5334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2133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334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133" b="1" dirty="0">
                  <a:solidFill>
                    <a:srgbClr val="2E67B1"/>
                  </a:solidFill>
                </a:rPr>
                <a:t>Завершение НИОКР</a:t>
              </a:r>
              <a:endParaRPr lang="en-JM" sz="2133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39067" y="990600"/>
            <a:ext cx="2353736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33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2024</a:t>
            </a:r>
            <a:endParaRPr lang="en-JM" sz="2133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59" name="Group 28"/>
          <p:cNvGrpSpPr>
            <a:grpSpLocks/>
          </p:cNvGrpSpPr>
          <p:nvPr/>
        </p:nvGrpSpPr>
        <p:grpSpPr bwMode="auto">
          <a:xfrm>
            <a:off x="3556005" y="1430339"/>
            <a:ext cx="2341033" cy="685800"/>
            <a:chOff x="2667000" y="1752599"/>
            <a:chExt cx="1755648" cy="685801"/>
          </a:xfrm>
        </p:grpSpPr>
        <p:sp>
          <p:nvSpPr>
            <p:cNvPr id="8" name="Rectangle 7"/>
            <p:cNvSpPr/>
            <p:nvPr/>
          </p:nvSpPr>
          <p:spPr>
            <a:xfrm>
              <a:off x="2667000" y="1752599"/>
              <a:ext cx="1755648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2133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67000" y="1828799"/>
              <a:ext cx="1752473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133" b="1" dirty="0">
                  <a:solidFill>
                    <a:srgbClr val="2E67B1"/>
                  </a:solidFill>
                </a:rPr>
                <a:t>Выпуск демо-версии модуля</a:t>
              </a:r>
              <a:endParaRPr lang="en-JM" sz="2133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400800" y="990600"/>
            <a:ext cx="23368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33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2025</a:t>
            </a:r>
            <a:endParaRPr lang="en-JM" sz="2133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61" name="Group 29"/>
          <p:cNvGrpSpPr>
            <a:grpSpLocks/>
          </p:cNvGrpSpPr>
          <p:nvPr/>
        </p:nvGrpSpPr>
        <p:grpSpPr bwMode="auto">
          <a:xfrm>
            <a:off x="6400800" y="1422400"/>
            <a:ext cx="2353733" cy="685800"/>
            <a:chOff x="4800600" y="1752599"/>
            <a:chExt cx="1764792" cy="685801"/>
          </a:xfrm>
        </p:grpSpPr>
        <p:sp>
          <p:nvSpPr>
            <p:cNvPr id="11" name="Rectangle 10"/>
            <p:cNvSpPr/>
            <p:nvPr/>
          </p:nvSpPr>
          <p:spPr>
            <a:xfrm>
              <a:off x="48006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2133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8006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133" b="1" dirty="0">
                  <a:solidFill>
                    <a:srgbClr val="2E67B1"/>
                  </a:solidFill>
                </a:rPr>
                <a:t>Реализация первой партии</a:t>
              </a:r>
              <a:endParaRPr lang="en-JM" sz="2133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127067" y="990600"/>
            <a:ext cx="2353733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2133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</a:t>
            </a:r>
            <a:r>
              <a:rPr lang="ru-RU" sz="2133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026</a:t>
            </a:r>
            <a:endParaRPr lang="en-JM" sz="2133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63" name="Group 30"/>
          <p:cNvGrpSpPr>
            <a:grpSpLocks/>
          </p:cNvGrpSpPr>
          <p:nvPr/>
        </p:nvGrpSpPr>
        <p:grpSpPr bwMode="auto">
          <a:xfrm>
            <a:off x="9144000" y="1422400"/>
            <a:ext cx="2353733" cy="685800"/>
            <a:chOff x="6858000" y="1752599"/>
            <a:chExt cx="1764792" cy="685801"/>
          </a:xfrm>
        </p:grpSpPr>
        <p:sp>
          <p:nvSpPr>
            <p:cNvPr id="14" name="Rectangle 13"/>
            <p:cNvSpPr/>
            <p:nvPr/>
          </p:nvSpPr>
          <p:spPr>
            <a:xfrm>
              <a:off x="68580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2133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8580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133" b="1" dirty="0">
                  <a:solidFill>
                    <a:srgbClr val="2E67B1"/>
                  </a:solidFill>
                </a:rPr>
                <a:t>Поточное производство</a:t>
              </a:r>
              <a:endParaRPr lang="en-JM" sz="2133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24592" name="Content Placeholder 4"/>
          <p:cNvSpPr txBox="1">
            <a:spLocks/>
          </p:cNvSpPr>
          <p:nvPr/>
        </p:nvSpPr>
        <p:spPr bwMode="auto">
          <a:xfrm rot="10800000" flipV="1">
            <a:off x="406400" y="2209800"/>
            <a:ext cx="11379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marL="1202237" indent="-1202237" algn="just" eaLnBrk="1" hangingPunct="1">
              <a:lnSpc>
                <a:spcPct val="120000"/>
              </a:lnSpc>
              <a:spcBef>
                <a:spcPts val="0"/>
              </a:spcBef>
              <a:buNone/>
              <a:tabLst>
                <a:tab pos="950360" algn="l"/>
                <a:tab pos="1202237" algn="l"/>
                <a:tab pos="1667892" algn="l"/>
              </a:tabLst>
              <a:defRPr/>
            </a:pPr>
            <a:r>
              <a:rPr lang="ru-RU" altLang="ru-RU" sz="1867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1 Этап – Завершение НИОКР, технический дизайн, разработка программного обеспечения и выпуск первой пробной партии продукции</a:t>
            </a:r>
          </a:p>
          <a:p>
            <a:pPr marL="1202237" indent="-1202237" algn="just" eaLnBrk="1" hangingPunct="1">
              <a:lnSpc>
                <a:spcPct val="120000"/>
              </a:lnSpc>
              <a:spcBef>
                <a:spcPts val="0"/>
              </a:spcBef>
              <a:buNone/>
              <a:tabLst>
                <a:tab pos="950360" algn="l"/>
                <a:tab pos="1202237" algn="l"/>
                <a:tab pos="1667892" algn="l"/>
              </a:tabLst>
              <a:defRPr/>
            </a:pPr>
            <a:r>
              <a:rPr lang="ru-RU" altLang="ru-RU" sz="1867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2 Этап – Создание прототипа бокса, проведение заключительных испытаний. Создание сайта, линии поддержки потребителя</a:t>
            </a:r>
          </a:p>
          <a:p>
            <a:pPr marL="1202237" indent="-1202237" algn="just" eaLnBrk="1" hangingPunct="1">
              <a:lnSpc>
                <a:spcPct val="120000"/>
              </a:lnSpc>
              <a:spcBef>
                <a:spcPts val="0"/>
              </a:spcBef>
              <a:buNone/>
              <a:tabLst>
                <a:tab pos="950360" algn="l"/>
                <a:tab pos="1202237" algn="l"/>
                <a:tab pos="1667892" algn="l"/>
              </a:tabLst>
              <a:defRPr/>
            </a:pPr>
            <a:r>
              <a:rPr lang="ru-RU" altLang="ru-RU" sz="1867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3 Этап – Создание первой партии </a:t>
            </a:r>
            <a:r>
              <a:rPr lang="en-US" altLang="ru-RU" sz="1867" b="1" dirty="0" err="1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GribBox</a:t>
            </a:r>
            <a:r>
              <a:rPr lang="ru-RU" altLang="ru-RU" sz="1867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 (</a:t>
            </a:r>
            <a:r>
              <a:rPr lang="en-US" altLang="ru-RU" sz="1867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1</a:t>
            </a:r>
            <a:r>
              <a:rPr lang="ru-RU" altLang="ru-RU" sz="1867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00 штук), реализация партии. Поиск инвесторов, подача заявок на Программу «Старт» </a:t>
            </a:r>
          </a:p>
          <a:p>
            <a:pPr marL="1202237" indent="-1202237" algn="just" eaLnBrk="1" hangingPunct="1">
              <a:lnSpc>
                <a:spcPct val="120000"/>
              </a:lnSpc>
              <a:spcBef>
                <a:spcPts val="0"/>
              </a:spcBef>
              <a:buNone/>
              <a:tabLst>
                <a:tab pos="950360" algn="l"/>
                <a:tab pos="1202237" algn="l"/>
                <a:tab pos="1667892" algn="l"/>
              </a:tabLst>
              <a:defRPr/>
            </a:pPr>
            <a:r>
              <a:rPr lang="ru-RU" altLang="ru-RU" sz="1867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4  Этап  –   Становление производства и продажа модулей </a:t>
            </a:r>
            <a:r>
              <a:rPr lang="en-US" altLang="ru-RU" sz="1867" b="1" dirty="0" err="1">
                <a:solidFill>
                  <a:schemeClr val="tx1"/>
                </a:solidFill>
                <a:latin typeface="Cambria" panose="02040503050406030204" pitchFamily="18" charset="0"/>
              </a:rPr>
              <a:t>GribBox</a:t>
            </a:r>
            <a:r>
              <a:rPr lang="ru-RU" altLang="ru-RU" sz="1867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.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altLang="ru-RU" sz="1867" b="1" dirty="0">
              <a:solidFill>
                <a:schemeClr val="tx1"/>
              </a:solidFill>
              <a:latin typeface="Cambria" panose="02040503050406030204" pitchFamily="18" charset="0"/>
              <a:cs typeface="+mn-cs"/>
            </a:endParaRP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867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Дополнительные финансовые средства для реализации данного проекта планируется получить от инвесторов (бизнес-ангелов). 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altLang="ru-RU" sz="1867" b="1" dirty="0">
              <a:solidFill>
                <a:schemeClr val="tx1"/>
              </a:solidFill>
              <a:latin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118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715963"/>
          </a:xfrm>
        </p:spPr>
        <p:txBody>
          <a:bodyPr/>
          <a:lstStyle/>
          <a:p>
            <a:pPr eaLnBrk="1" hangingPunct="1"/>
            <a:r>
              <a:rPr lang="ru-RU" altLang="ru-RU" sz="3200" b="1" dirty="0">
                <a:latin typeface="Cambria" panose="02040503050406030204" pitchFamily="18" charset="0"/>
              </a:rPr>
              <a:t>Результаты проекта по этапам</a:t>
            </a:r>
            <a:endParaRPr lang="en-JM" altLang="ru-RU" sz="3200" b="1" dirty="0">
              <a:latin typeface="Cambria" panose="0204050305040603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9600" y="3835400"/>
            <a:ext cx="90424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304801" y="1214676"/>
            <a:ext cx="5384800" cy="41148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867" b="1" dirty="0">
                <a:latin typeface="Cambria" panose="02040503050406030204" pitchFamily="18" charset="0"/>
              </a:rPr>
              <a:t>1. По итогам проекта Умник предполагается за год завершить лабораторные исследования, оформить интеллектуальную собственность (</a:t>
            </a:r>
            <a:r>
              <a:rPr lang="ru-RU" sz="1867" b="1" dirty="0" err="1">
                <a:latin typeface="Cambria" panose="02040503050406030204" pitchFamily="18" charset="0"/>
              </a:rPr>
              <a:t>ПрЭВМ</a:t>
            </a:r>
            <a:r>
              <a:rPr lang="ru-RU" sz="1867" b="1" dirty="0">
                <a:latin typeface="Cambria" panose="02040503050406030204" pitchFamily="18" charset="0"/>
              </a:rPr>
              <a:t>). Этап планируется завершить до конца 202</a:t>
            </a:r>
            <a:r>
              <a:rPr lang="en-US" sz="1867" b="1" dirty="0">
                <a:latin typeface="Cambria" panose="02040503050406030204" pitchFamily="18" charset="0"/>
              </a:rPr>
              <a:t>2</a:t>
            </a:r>
            <a:r>
              <a:rPr lang="ru-RU" sz="1867" b="1" dirty="0">
                <a:latin typeface="Cambria" panose="02040503050406030204" pitchFamily="18" charset="0"/>
              </a:rPr>
              <a:t> года;</a:t>
            </a:r>
          </a:p>
          <a:p>
            <a:pPr marL="457189" indent="-457189" algn="just">
              <a:buAutoNum type="arabicPeriod"/>
            </a:pPr>
            <a:endParaRPr lang="ru-RU" sz="1867" b="1" dirty="0">
              <a:latin typeface="Cambria" panose="02040503050406030204" pitchFamily="18" charset="0"/>
            </a:endParaRPr>
          </a:p>
          <a:p>
            <a:pPr algn="just"/>
            <a:r>
              <a:rPr lang="ru-RU" sz="1867" b="1" dirty="0">
                <a:latin typeface="Cambria" panose="02040503050406030204" pitchFamily="18" charset="0"/>
              </a:rPr>
              <a:t>2. Подать заявку на СТРАТ-1 – создание МИП (217 ФЗ), разработка технического дизайна модуля. Этап планируется завершить до конца 202</a:t>
            </a:r>
            <a:r>
              <a:rPr lang="en-US" sz="1867" b="1" dirty="0">
                <a:latin typeface="Cambria" panose="02040503050406030204" pitchFamily="18" charset="0"/>
              </a:rPr>
              <a:t>3</a:t>
            </a:r>
            <a:r>
              <a:rPr lang="ru-RU" sz="1867" b="1" dirty="0">
                <a:latin typeface="Cambria" panose="02040503050406030204" pitchFamily="18" charset="0"/>
              </a:rPr>
              <a:t> года;</a:t>
            </a:r>
            <a:endParaRPr lang="en-US" sz="1867" b="1" dirty="0">
              <a:latin typeface="Cambria" panose="02040503050406030204" pitchFamily="18" charset="0"/>
            </a:endParaRPr>
          </a:p>
          <a:p>
            <a:pPr algn="just"/>
            <a:endParaRPr lang="ru-RU" sz="1867" b="1" dirty="0">
              <a:latin typeface="Cambria" panose="02040503050406030204" pitchFamily="18" charset="0"/>
            </a:endParaRPr>
          </a:p>
          <a:p>
            <a:pPr algn="just"/>
            <a:r>
              <a:rPr lang="ru-RU" sz="1867" b="1" dirty="0">
                <a:latin typeface="Cambria" panose="02040503050406030204" pitchFamily="18" charset="0"/>
              </a:rPr>
              <a:t>3. Подача заявки на СТАРТ-2 – создание партии модулей, поиск </a:t>
            </a:r>
            <a:r>
              <a:rPr lang="ru-RU" sz="1867" b="1" dirty="0" err="1">
                <a:latin typeface="Cambria" panose="02040503050406030204" pitchFamily="18" charset="0"/>
              </a:rPr>
              <a:t>соинвесторов</a:t>
            </a:r>
            <a:r>
              <a:rPr lang="ru-RU" sz="1867" b="1" dirty="0">
                <a:latin typeface="Cambria" panose="02040503050406030204" pitchFamily="18" charset="0"/>
              </a:rPr>
              <a:t>. Этап будет завершён в течении 202</a:t>
            </a:r>
            <a:r>
              <a:rPr lang="en-US" sz="1867" b="1" dirty="0">
                <a:latin typeface="Cambria" panose="02040503050406030204" pitchFamily="18" charset="0"/>
              </a:rPr>
              <a:t>3</a:t>
            </a:r>
            <a:r>
              <a:rPr lang="ru-RU" sz="1867" b="1" dirty="0">
                <a:latin typeface="Cambria" panose="02040503050406030204" pitchFamily="18" charset="0"/>
              </a:rPr>
              <a:t>-20</a:t>
            </a:r>
            <a:r>
              <a:rPr lang="en-US" sz="1867" b="1" dirty="0">
                <a:latin typeface="Cambria" panose="02040503050406030204" pitchFamily="18" charset="0"/>
              </a:rPr>
              <a:t>24</a:t>
            </a:r>
            <a:r>
              <a:rPr lang="ru-RU" sz="1867" b="1" dirty="0">
                <a:latin typeface="Cambria" panose="02040503050406030204" pitchFamily="18" charset="0"/>
              </a:rPr>
              <a:t> года. </a:t>
            </a:r>
          </a:p>
        </p:txBody>
      </p:sp>
      <p:pic>
        <p:nvPicPr>
          <p:cNvPr id="26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" r="12869"/>
          <a:stretch/>
        </p:blipFill>
        <p:spPr bwMode="auto">
          <a:xfrm>
            <a:off x="5668963" y="1214677"/>
            <a:ext cx="6427037" cy="4190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990600"/>
          </a:xfrm>
        </p:spPr>
        <p:txBody>
          <a:bodyPr/>
          <a:lstStyle/>
          <a:p>
            <a:pPr algn="ctr" eaLnBrk="1" hangingPunct="1"/>
            <a:r>
              <a:rPr lang="ru-RU" altLang="ru-RU" sz="4000" b="1" dirty="0">
                <a:latin typeface="Cambria" panose="02040503050406030204" pitchFamily="18" charset="0"/>
              </a:rPr>
              <a:t>Спасибо за внимание</a:t>
            </a:r>
            <a:endParaRPr lang="en-JM" altLang="ru-RU" sz="4000" b="1" dirty="0">
              <a:latin typeface="Cambria" panose="02040503050406030204" pitchFamily="18" charset="0"/>
            </a:endParaRP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1490870" y="3886200"/>
            <a:ext cx="9144000" cy="1019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Контактная информация:</a:t>
            </a: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89107984642</a:t>
            </a: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vetchinnikov@rambler.ru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7656" name="Прямоугольник 28"/>
          <p:cNvSpPr>
            <a:spLocks noChangeArrowheads="1"/>
          </p:cNvSpPr>
          <p:nvPr/>
        </p:nvSpPr>
        <p:spPr bwMode="auto">
          <a:xfrm>
            <a:off x="1531620" y="2006600"/>
            <a:ext cx="9144000" cy="14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 err="1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Ушанова</a:t>
            </a:r>
            <a:r>
              <a:rPr lang="ru-RU" altLang="ru-RU" sz="2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 Алина Павловна </a:t>
            </a:r>
            <a:endParaRPr lang="en-US" altLang="ru-RU" sz="2400" b="1" dirty="0">
              <a:solidFill>
                <a:schemeClr val="tx1"/>
              </a:solidFill>
              <a:latin typeface="Cambria" panose="02040503050406030204" pitchFamily="18" charset="0"/>
              <a:cs typeface="+mn-cs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Студент биоэкологического факультета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ФГБОУ ВО Нижегородский ГАТУ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5082</TotalTime>
  <Words>729</Words>
  <Application>Microsoft Office PowerPoint</Application>
  <PresentationFormat>Широкоэкранный</PresentationFormat>
  <Paragraphs>93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</vt:lpstr>
      <vt:lpstr>PT Sans Narrow</vt:lpstr>
      <vt:lpstr>Segoe UI</vt:lpstr>
      <vt:lpstr>Office Theme</vt:lpstr>
      <vt:lpstr>«Создание компактного модуля GribBox для выращивания грибов  в домашних условиях »</vt:lpstr>
      <vt:lpstr>Актуальность идеи («проблематика»)</vt:lpstr>
      <vt:lpstr>Предлагаемое решение (конечный продукт)</vt:lpstr>
      <vt:lpstr>Перспектива коммерциализации результата НИОКР </vt:lpstr>
      <vt:lpstr>Перспектива коммерциализации результата НИОКР </vt:lpstr>
      <vt:lpstr>Обоснование научной новизны проекта</vt:lpstr>
      <vt:lpstr>Техническая значимость </vt:lpstr>
      <vt:lpstr>Научно-технический задел исполнителей проекта</vt:lpstr>
      <vt:lpstr>План реализации </vt:lpstr>
      <vt:lpstr>Результаты проекта по этапам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 Project Review Powerpoint Presentation</dc:title>
  <dc:creator>Рамзес Хади</dc:creator>
  <cp:lastModifiedBy>Acer</cp:lastModifiedBy>
  <cp:revision>283</cp:revision>
  <dcterms:created xsi:type="dcterms:W3CDTF">2011-12-10T01:15:11Z</dcterms:created>
  <dcterms:modified xsi:type="dcterms:W3CDTF">2023-11-03T08:03:25Z</dcterms:modified>
</cp:coreProperties>
</file>