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6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1" r:id="rId6"/>
    <p:sldId id="271" r:id="rId7"/>
    <p:sldId id="323" r:id="rId8"/>
    <p:sldId id="321" r:id="rId9"/>
    <p:sldId id="284" r:id="rId10"/>
    <p:sldId id="277" r:id="rId11"/>
    <p:sldId id="262" r:id="rId1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1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34B7"/>
    <a:srgbClr val="EFE0CA"/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786" y="-96"/>
      </p:cViewPr>
      <p:guideLst>
        <p:guide orient="horz" pos="1641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108"/>
      </p:cViewPr>
      <p:guideLst>
        <p:guide orient="horz" pos="2917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7F127-ECAA-4760-ACEA-FAD63A3FB4DC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425A6-399E-4519-876C-F022D27B711E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E243F-38FD-4C77-9249-0B541C6C526A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3FD51-CB7D-4F20-9C67-E553E8D12E80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1412" y="1773084"/>
            <a:ext cx="4176612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80000"/>
              </a:lnSpc>
              <a:buNone/>
              <a:defRPr sz="3600" b="1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dirty="0">
                <a:ea typeface="Malgun Gothic" panose="020B0503020000020004" pitchFamily="50" charset="-127"/>
              </a:rPr>
              <a:t>FREE </a:t>
            </a:r>
            <a:endParaRPr lang="en-US" altLang="ko-KR" dirty="0">
              <a:ea typeface="Malgun Gothic" panose="020B050302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en-US" altLang="ko-KR" dirty="0">
                <a:ea typeface="Malgun Gothic" panose="020B0503020000020004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1412" y="2925212"/>
            <a:ext cx="4176612" cy="43204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  <a:endParaRPr lang="en-US" altLang="ko-KR" b="1" dirty="0"/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915816" y="915566"/>
            <a:ext cx="3312368" cy="3312368"/>
          </a:xfrm>
          <a:prstGeom prst="ellipse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816" y="2113414"/>
            <a:ext cx="33123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15668" y="2689478"/>
            <a:ext cx="3312368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3478"/>
            <a:ext cx="70922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51720" y="699542"/>
            <a:ext cx="70922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520" y="2113414"/>
            <a:ext cx="33123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15520" y="2689478"/>
            <a:ext cx="331266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840432" y="1455606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83568" y="1455606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042784" y="1365606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01216" y="1365606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82000" y="1275606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041" y="1313860"/>
            <a:ext cx="6438182" cy="327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1898" y="1731279"/>
            <a:ext cx="3085597" cy="22818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nut 6"/>
          <p:cNvSpPr/>
          <p:nvPr userDrawn="1"/>
        </p:nvSpPr>
        <p:spPr>
          <a:xfrm>
            <a:off x="2847111" y="1179745"/>
            <a:ext cx="3401564" cy="3401564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25" y="1079005"/>
            <a:ext cx="3373328" cy="40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6328" y="1217153"/>
            <a:ext cx="1945465" cy="300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83568" y="427547"/>
            <a:ext cx="3528311" cy="4288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435524"/>
            <a:ext cx="3042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2000" y="1435524"/>
            <a:ext cx="3051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3000" y="1435524"/>
            <a:ext cx="3051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190452" y="0"/>
            <a:ext cx="2160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48104" y="2571750"/>
            <a:ext cx="2160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03848" y="181632"/>
            <a:ext cx="594015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03848" y="757696"/>
            <a:ext cx="594015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2988000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78000" y="3507854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56000" y="3507854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078000" y="1791800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156000" y="1791800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  <a:endParaRPr lang="en-US" altLang="ko-KR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6464" y="2181230"/>
            <a:ext cx="49675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6464" y="2734434"/>
            <a:ext cx="49675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01760" y="1673746"/>
            <a:ext cx="1878152" cy="1872208"/>
            <a:chOff x="1547664" y="1563638"/>
            <a:chExt cx="1878152" cy="1872208"/>
          </a:xfrm>
        </p:grpSpPr>
        <p:pic>
          <p:nvPicPr>
            <p:cNvPr id="5" name="Picture 3" descr="E:\002-KIMS BUSINESS\007-02-Fullslidesppt-Contents\20161228\01-abs\section-item0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1563638"/>
              <a:ext cx="1878152" cy="187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1858556" y="1793198"/>
              <a:ext cx="1385096" cy="1385096"/>
            </a:xfrm>
            <a:prstGeom prst="ellipse">
              <a:avLst/>
            </a:prstGeom>
            <a:solidFill>
              <a:srgbClr val="EFE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030A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030A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jpe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rgbClr val="7030A0"/>
                </a:solidFill>
              </a:rPr>
              <a:t>ПРИЛОЖЕНИЕ </a:t>
            </a:r>
            <a:endParaRPr lang="ru-RU" altLang="en-US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rgbClr val="7030A0"/>
                </a:solidFill>
              </a:rPr>
              <a:t>«</a:t>
            </a:r>
            <a:r>
              <a:rPr lang="en-US" altLang="en-US" dirty="0">
                <a:solidFill>
                  <a:srgbClr val="7030A0"/>
                </a:solidFill>
              </a:rPr>
              <a:t>StudFin</a:t>
            </a:r>
            <a:r>
              <a:rPr lang="ru-RU" altLang="en-US" dirty="0">
                <a:solidFill>
                  <a:srgbClr val="7030A0"/>
                </a:solidFill>
              </a:rPr>
              <a:t>»</a:t>
            </a:r>
            <a:endParaRPr lang="ru-RU" altLang="en-US" dirty="0">
              <a:solidFill>
                <a:srgbClr val="7030A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ru-RU" altLang="en-US" dirty="0">
                <a:solidFill>
                  <a:srgbClr val="7030A0"/>
                </a:solidFill>
              </a:rPr>
              <a:t>Трать умно, экономь больше!</a:t>
            </a:r>
            <a:endParaRPr lang="ru-RU" altLang="en-US" dirty="0">
              <a:solidFill>
                <a:srgbClr val="7030A0"/>
              </a:solidFill>
            </a:endParaRPr>
          </a:p>
        </p:txBody>
      </p:sp>
      <p:pic>
        <p:nvPicPr>
          <p:cNvPr id="2" name="Изображение 1" descr="5298677934938251850"/>
          <p:cNvPicPr>
            <a:picLocks noChangeAspect="1"/>
          </p:cNvPicPr>
          <p:nvPr/>
        </p:nvPicPr>
        <p:blipFill>
          <a:blip r:embed="rId1"/>
          <a:srcRect r="-395" b="8000"/>
          <a:stretch>
            <a:fillRect/>
          </a:stretch>
        </p:blipFill>
        <p:spPr>
          <a:xfrm>
            <a:off x="4572000" y="1130935"/>
            <a:ext cx="3526790" cy="32327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мещающий текст 16"/>
          <p:cNvSpPr>
            <a:spLocks noGrp="1"/>
          </p:cNvSpPr>
          <p:nvPr>
            <p:ph type="body" sz="quarter" idx="10"/>
          </p:nvPr>
        </p:nvSpPr>
        <p:spPr>
          <a:xfrm>
            <a:off x="611505" y="555625"/>
            <a:ext cx="5760720" cy="1080135"/>
          </a:xfrm>
        </p:spPr>
        <p:txBody>
          <a:bodyPr/>
          <a:p>
            <a:r>
              <a:rPr lang="ru-RU" altLang="en-US">
                <a:solidFill>
                  <a:srgbClr val="7030A0"/>
                </a:solidFill>
              </a:rPr>
              <a:t>Основная проблема</a:t>
            </a:r>
            <a:endParaRPr lang="ru-RU" altLang="en-US">
              <a:solidFill>
                <a:srgbClr val="7030A0"/>
              </a:solidFill>
            </a:endParaRPr>
          </a:p>
        </p:txBody>
      </p:sp>
      <p:sp>
        <p:nvSpPr>
          <p:cNvPr id="20" name="Замещающий текст 19"/>
          <p:cNvSpPr>
            <a:spLocks noGrp="1"/>
          </p:cNvSpPr>
          <p:nvPr>
            <p:ph type="body" sz="quarter" idx="11"/>
          </p:nvPr>
        </p:nvSpPr>
        <p:spPr>
          <a:xfrm>
            <a:off x="454660" y="1329690"/>
            <a:ext cx="8162925" cy="3346450"/>
          </a:xfrm>
        </p:spPr>
        <p:txBody>
          <a:bodyPr/>
          <a:p>
            <a:r>
              <a:rPr lang="ru-RU" altLang="en-US" sz="1600">
                <a:solidFill>
                  <a:srgbClr val="7030A0"/>
                </a:solidFill>
              </a:rPr>
              <a:t>Студенты часто сталкиваются с проблемой распределения ограниченного бюджета. Приложение поможет отслеживать доходы и расходы, грамотно распределять их   по категориям. Оно поможет научиться планировать бюджет, будет регулярно         предоставлять доступ к обучающим материалам по финансовой грамотности</a:t>
            </a:r>
            <a:endParaRPr lang="ru-RU" altLang="en-US" sz="160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67623"/>
            <a:ext cx="9144000" cy="576064"/>
          </a:xfrm>
        </p:spPr>
        <p:txBody>
          <a:bodyPr/>
          <a:lstStyle/>
          <a:p>
            <a:r>
              <a:rPr lang="ru-RU" altLang="ko-KR">
                <a:solidFill>
                  <a:srgbClr val="7030A0"/>
                </a:solidFill>
              </a:rPr>
              <a:t>Возможности приложения</a:t>
            </a:r>
            <a:endParaRPr lang="ru-RU" altLang="ko-KR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9636" y="3031488"/>
            <a:ext cx="1620000" cy="540000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altLang="ko-KR" sz="1000" b="1">
                <a:solidFill>
                  <a:schemeClr val="bg1"/>
                </a:solidFill>
              </a:rPr>
              <a:t>Категоризация ваших расходов </a:t>
            </a:r>
            <a:r>
              <a:rPr lang="ru-RU" altLang="ko-KR" sz="1000">
                <a:solidFill>
                  <a:srgbClr val="7030A0"/>
                </a:solidFill>
              </a:rPr>
              <a:t> </a:t>
            </a:r>
            <a:r>
              <a:rPr lang="ru-RU" altLang="ko-KR"/>
              <a:t> </a:t>
            </a:r>
            <a:endParaRPr lang="ru-RU" altLang="ko-KR"/>
          </a:p>
        </p:txBody>
      </p:sp>
      <p:sp>
        <p:nvSpPr>
          <p:cNvPr id="8" name="Rectangle 7"/>
          <p:cNvSpPr/>
          <p:nvPr/>
        </p:nvSpPr>
        <p:spPr>
          <a:xfrm>
            <a:off x="468050" y="1042043"/>
            <a:ext cx="1620000" cy="540000"/>
          </a:xfrm>
          <a:prstGeom prst="rect">
            <a:avLst/>
          </a:prstGeom>
          <a:solidFill>
            <a:schemeClr val="bg1"/>
          </a:solidFill>
          <a:ln w="25400">
            <a:solidFill>
              <a:srgbClr val="7834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3724910" y="3034665"/>
            <a:ext cx="1717040" cy="539750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altLang="ko-KR" sz="1000" b="1">
                <a:solidFill>
                  <a:schemeClr val="bg1"/>
                </a:solidFill>
                <a:sym typeface="+mn-ea"/>
              </a:rPr>
              <a:t>Уроки финансовой        грамотности</a:t>
            </a:r>
            <a:endParaRPr lang="ru-RU" altLang="ko-KR" sz="10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8157" y="987433"/>
            <a:ext cx="1620000" cy="540000"/>
          </a:xfrm>
          <a:prstGeom prst="rect">
            <a:avLst/>
          </a:prstGeom>
          <a:solidFill>
            <a:schemeClr val="bg1"/>
          </a:solidFill>
          <a:ln w="25400">
            <a:solidFill>
              <a:srgbClr val="7834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altLang="ko-KR" sz="1000" b="1">
                <a:solidFill>
                  <a:srgbClr val="7030A0"/>
                </a:solidFill>
              </a:rPr>
              <a:t>Отслеживание </a:t>
            </a:r>
            <a:endParaRPr lang="ru-RU" altLang="ko-KR" sz="1000" b="1">
              <a:solidFill>
                <a:srgbClr val="7030A0"/>
              </a:solidFill>
            </a:endParaRPr>
          </a:p>
          <a:p>
            <a:pPr algn="ctr"/>
            <a:r>
              <a:rPr lang="ru-RU" altLang="ko-KR" sz="1000" b="1">
                <a:solidFill>
                  <a:srgbClr val="7030A0"/>
                </a:solidFill>
              </a:rPr>
              <a:t>накоплений</a:t>
            </a:r>
            <a:endParaRPr lang="ru-RU" altLang="ko-KR" sz="1000" b="1">
              <a:solidFill>
                <a:srgbClr val="7030A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76415" y="987425"/>
            <a:ext cx="1609725" cy="539750"/>
          </a:xfrm>
          <a:prstGeom prst="rect">
            <a:avLst/>
          </a:prstGeom>
          <a:solidFill>
            <a:schemeClr val="bg1"/>
          </a:solidFill>
          <a:ln w="25400">
            <a:solidFill>
              <a:srgbClr val="7834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altLang="ko-KR" sz="1000" b="1">
                <a:solidFill>
                  <a:srgbClr val="7030A0"/>
                </a:solidFill>
              </a:rPr>
              <a:t>Визуализация данных</a:t>
            </a:r>
            <a:endParaRPr lang="ru-RU" altLang="ko-KR" sz="1000" b="1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3875" y="1131570"/>
            <a:ext cx="15640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Скидки и акции</a:t>
            </a:r>
            <a:endParaRPr lang="ru-RU" altLang="ko-KR" sz="1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2095" y="1750060"/>
            <a:ext cx="1887220" cy="992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eaLnBrk="0" fontAlgn="base" latinLnBrk="0"/>
            <a:r>
              <a:rPr lang="ru-RU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+mn-ea"/>
              </a:rPr>
              <a:t>Предоставление информации об актуальных скидках и акциях в различных заведениях.</a:t>
            </a:r>
            <a:endParaRPr lang="ru-RU" altLang="ko-KR" sz="1200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9730" y="3796030"/>
            <a:ext cx="1923415" cy="83375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indent="0" algn="ctr" eaLnBrk="0" fontAlgn="auto" latinLnBrk="0"/>
            <a:r>
              <a:rPr lang="ko-KR" altLang="en-US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Приложение поможет распределить средства на категории(еда,жилье,аптека и т.д.).</a:t>
            </a:r>
            <a:endParaRPr lang="ko-KR" altLang="en-US" sz="1200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91865" y="1734185"/>
            <a:ext cx="2138680" cy="13004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eaLnBrk="0" fontAlgn="auto" latinLnBrk="0"/>
            <a:r>
              <a:rPr lang="ko-KR" altLang="en-US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Пользователь может поставить какую- либо финансовую цель, приложение будет отслеживать прогресс в ее достижении.</a:t>
            </a:r>
            <a:endParaRPr lang="ko-KR" altLang="en-US" sz="1200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91865" y="3723640"/>
            <a:ext cx="23088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eaLnBrk="0" fontAlgn="auto" latinLnBrk="0"/>
            <a:r>
              <a:rPr lang="ru-RU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+mn-ea"/>
              </a:rPr>
              <a:t>Размещение в приложении различных курсов, статетй, уроков, содержащих информацию о финансах и их использовании</a:t>
            </a:r>
            <a:r>
              <a:rPr lang="ru-RU" altLang="ko-KR" sz="11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ru-RU" altLang="ko-KR" sz="1100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69380" y="1580515"/>
            <a:ext cx="2519045" cy="11918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eaLnBrk="0" fontAlgn="auto" latinLnBrk="0"/>
            <a:r>
              <a:rPr lang="ru-RU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</a:t>
            </a:r>
            <a:r>
              <a:rPr lang="ko-KR" altLang="en-US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риложение может предоставлять отчеты и графики, показывающие финансовые привычки пользователя, что тоже покажет пользователю где можно сэкономить</a:t>
            </a:r>
            <a:r>
              <a:rPr lang="ru-RU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ru-RU" altLang="ko-KR" sz="1200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9"/>
          <p:cNvSpPr/>
          <p:nvPr/>
        </p:nvSpPr>
        <p:spPr>
          <a:xfrm>
            <a:off x="6913637" y="3020068"/>
            <a:ext cx="1620000" cy="540000"/>
          </a:xfrm>
          <a:prstGeom prst="rect">
            <a:avLst/>
          </a:prstGeom>
          <a:solidFill>
            <a:srgbClr val="7030A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r>
              <a:rPr lang="ru-RU" altLang="ko-KR" sz="10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работы</a:t>
            </a:r>
            <a:endParaRPr lang="ru-RU" altLang="ko-KR" sz="1000" b="1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588760" y="3654425"/>
            <a:ext cx="2399665" cy="957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eaLnBrk="0" fontAlgn="auto" latinLnBrk="0"/>
            <a:r>
              <a:rPr lang="ru-RU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+mn-ea"/>
              </a:rPr>
              <a:t>Возможность поиска дополнительного источника дохода</a:t>
            </a:r>
            <a:endParaRPr lang="ru-RU" altLang="ko-KR" sz="1200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мещающий текст 3"/>
          <p:cNvSpPr>
            <a:spLocks noGrp="1"/>
          </p:cNvSpPr>
          <p:nvPr>
            <p:ph type="body" sz="quarter" idx="10"/>
          </p:nvPr>
        </p:nvSpPr>
        <p:spPr>
          <a:xfrm>
            <a:off x="1980203" y="267992"/>
            <a:ext cx="5940152" cy="576064"/>
          </a:xfrm>
        </p:spPr>
        <p:txBody>
          <a:bodyPr/>
          <a:p>
            <a:endParaRPr lang="ru-RU" altLang="en-US">
              <a:sym typeface="+mn-ea"/>
            </a:endParaRPr>
          </a:p>
          <a:p>
            <a:r>
              <a:rPr lang="ru-RU" altLang="en-US">
                <a:sym typeface="+mn-ea"/>
              </a:rPr>
              <a:t>Основные конкуренты</a:t>
            </a:r>
            <a:endParaRPr lang="ru-RU" altLang="en-US"/>
          </a:p>
          <a:p>
            <a:endParaRPr lang="ru-RU" altLang="en-US"/>
          </a:p>
        </p:txBody>
      </p:sp>
      <p:pic>
        <p:nvPicPr>
          <p:cNvPr id="15" name="Замещающая рамка рисунка 14" descr="2024-11-09_17-08-13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6313170" y="1203960"/>
            <a:ext cx="1708150" cy="1698625"/>
          </a:xfrm>
          <a:prstGeom prst="rect">
            <a:avLst/>
          </a:prstGeom>
        </p:spPr>
      </p:pic>
      <p:pic>
        <p:nvPicPr>
          <p:cNvPr id="12" name="Замещающая рамка рисунка 11" descr="2024-11-09_16-31-52"/>
          <p:cNvPicPr>
            <a:picLocks noChangeAspect="1"/>
          </p:cNvPicPr>
          <p:nvPr>
            <p:ph type="pic" idx="12"/>
          </p:nvPr>
        </p:nvPicPr>
        <p:blipFill>
          <a:blip r:embed="rId2"/>
          <a:stretch>
            <a:fillRect/>
          </a:stretch>
        </p:blipFill>
        <p:spPr>
          <a:xfrm>
            <a:off x="358140" y="1203960"/>
            <a:ext cx="1673860" cy="1677035"/>
          </a:xfrm>
          <a:prstGeom prst="rect">
            <a:avLst/>
          </a:prstGeom>
        </p:spPr>
      </p:pic>
      <p:pic>
        <p:nvPicPr>
          <p:cNvPr id="14" name="Замещающая рамка рисунка 13" descr="2024-11-09_17-11-15"/>
          <p:cNvPicPr>
            <a:picLocks noChangeAspect="1"/>
          </p:cNvPicPr>
          <p:nvPr>
            <p:ph type="pic" idx="13"/>
          </p:nvPr>
        </p:nvPicPr>
        <p:blipFill>
          <a:blip r:embed="rId3"/>
          <a:srcRect r="1329" b="1988"/>
          <a:stretch>
            <a:fillRect/>
          </a:stretch>
        </p:blipFill>
        <p:spPr>
          <a:xfrm>
            <a:off x="3348355" y="3076575"/>
            <a:ext cx="1718310" cy="1677035"/>
          </a:xfrm>
          <a:prstGeom prst="rect">
            <a:avLst/>
          </a:prstGeom>
        </p:spPr>
      </p:pic>
      <p:pic>
        <p:nvPicPr>
          <p:cNvPr id="11" name="Замещающая рамка рисунка 10" descr="2024-11-09_16-31-21"/>
          <p:cNvPicPr>
            <a:picLocks noChangeAspect="1"/>
          </p:cNvPicPr>
          <p:nvPr>
            <p:ph type="pic" idx="14"/>
          </p:nvPr>
        </p:nvPicPr>
        <p:blipFill>
          <a:blip r:embed="rId4"/>
          <a:stretch>
            <a:fillRect/>
          </a:stretch>
        </p:blipFill>
        <p:spPr>
          <a:xfrm>
            <a:off x="323850" y="3148330"/>
            <a:ext cx="1708150" cy="1702435"/>
          </a:xfrm>
          <a:prstGeom prst="rect">
            <a:avLst/>
          </a:prstGeom>
        </p:spPr>
      </p:pic>
      <p:pic>
        <p:nvPicPr>
          <p:cNvPr id="13" name="Замещающая рамка рисунка 12" descr="2024-11-09_16-51-23"/>
          <p:cNvPicPr>
            <a:picLocks noChangeAspect="1"/>
          </p:cNvPicPr>
          <p:nvPr>
            <p:ph type="pic" idx="15"/>
          </p:nvPr>
        </p:nvPicPr>
        <p:blipFill>
          <a:blip r:embed="rId5"/>
          <a:stretch>
            <a:fillRect/>
          </a:stretch>
        </p:blipFill>
        <p:spPr>
          <a:xfrm>
            <a:off x="3348355" y="1203325"/>
            <a:ext cx="1684020" cy="1677670"/>
          </a:xfrm>
          <a:prstGeom prst="rect">
            <a:avLst/>
          </a:prstGeom>
        </p:spPr>
      </p:pic>
      <p:sp>
        <p:nvSpPr>
          <p:cNvPr id="16" name="Текстовое поле 15"/>
          <p:cNvSpPr txBox="1"/>
          <p:nvPr/>
        </p:nvSpPr>
        <p:spPr>
          <a:xfrm>
            <a:off x="2185035" y="1319530"/>
            <a:ext cx="10191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Финансы</a:t>
            </a:r>
            <a:endParaRPr lang="ru-RU" altLang="en-US" sz="1200"/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2124075" y="3248660"/>
            <a:ext cx="10261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Финансы</a:t>
            </a:r>
            <a:endParaRPr lang="ru-RU" altLang="en-US" sz="1200"/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5176520" y="1334770"/>
            <a:ext cx="9925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1200">
                <a:sym typeface="+mn-ea"/>
              </a:rPr>
              <a:t>CoinKeeper</a:t>
            </a:r>
            <a:endParaRPr lang="en-US" altLang="en-US" sz="1200">
              <a:sym typeface="+mn-ea"/>
            </a:endParaRP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5345430" y="3211195"/>
            <a:ext cx="10267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ru-RU" sz="1200">
                <a:sym typeface="+mn-ea"/>
              </a:rPr>
              <a:t>Wallet</a:t>
            </a:r>
            <a:endParaRPr lang="ru-RU" altLang="en-US" sz="1200"/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8165465" y="1297305"/>
            <a:ext cx="9512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дзен-мани</a:t>
            </a:r>
            <a:endParaRPr lang="ru-RU" altLang="en-US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>
          <a:xfrm>
            <a:off x="35560" y="411768"/>
            <a:ext cx="9144000" cy="576064"/>
          </a:xfrm>
        </p:spPr>
        <p:txBody>
          <a:bodyPr/>
          <a:p>
            <a:endParaRPr lang="ru-RU" altLang="en-US"/>
          </a:p>
          <a:p>
            <a:r>
              <a:rPr lang="ru-RU" altLang="en-US"/>
              <a:t>Сравнение конкурентов</a:t>
            </a:r>
            <a:endParaRPr lang="ru-RU" altLang="en-US"/>
          </a:p>
          <a:p>
            <a:endParaRPr lang="ru-RU" altLang="en-US"/>
          </a:p>
        </p:txBody>
      </p:sp>
      <p:graphicFrame>
        <p:nvGraphicFramePr>
          <p:cNvPr id="4" name="Таблица 3"/>
          <p:cNvGraphicFramePr/>
          <p:nvPr>
            <p:custDataLst>
              <p:tags r:id="rId1"/>
            </p:custDataLst>
          </p:nvPr>
        </p:nvGraphicFramePr>
        <p:xfrm>
          <a:off x="157480" y="1419225"/>
          <a:ext cx="8777605" cy="2980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270"/>
                <a:gridCol w="1353820"/>
                <a:gridCol w="974725"/>
                <a:gridCol w="744220"/>
                <a:gridCol w="1122045"/>
                <a:gridCol w="1028065"/>
                <a:gridCol w="1032510"/>
                <a:gridCol w="1377950"/>
              </a:tblGrid>
              <a:tr h="115125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название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приложе-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ния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автоматиро-ванный внос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данных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устано-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вление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 целей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курсы и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веби-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нары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аналитика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бюджета 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создание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фин.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плана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интегра-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ция с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банками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уведомления о расходах и 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поступле-</a:t>
                      </a: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400"/>
                        <a:t>ниях</a:t>
                      </a:r>
                      <a:endParaRPr lang="ru-RU" altLang="en-US" sz="1400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Финансы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±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/>
                        <a:t>Финансы</a:t>
                      </a:r>
                      <a:endParaRPr lang="ru-RU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±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400">
                          <a:sym typeface="+mn-ea"/>
                        </a:rPr>
                        <a:t>CoinKeeper</a:t>
                      </a:r>
                      <a:endParaRPr lang="en-US" altLang="en-US" sz="14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±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±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1400">
                          <a:sym typeface="+mn-ea"/>
                        </a:rPr>
                        <a:t>Wallet</a:t>
                      </a:r>
                      <a:endParaRPr lang="en-US" altLang="ru-RU" sz="14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±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sym typeface="+mn-ea"/>
                        </a:rPr>
                        <a:t>Дзен-мани</a:t>
                      </a:r>
                      <a:endParaRPr lang="ru-RU" altLang="en-US" sz="14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-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+</a:t>
                      </a: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>
                <a:solidFill>
                  <a:srgbClr val="7030A0"/>
                </a:solidFill>
              </a:rPr>
              <a:t>Функционал приложения</a:t>
            </a:r>
            <a:endParaRPr lang="ru-RU" altLang="ko-KR" dirty="0">
              <a:solidFill>
                <a:srgbClr val="7030A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827020" y="3291786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Oval 12"/>
          <p:cNvSpPr/>
          <p:nvPr/>
        </p:nvSpPr>
        <p:spPr>
          <a:xfrm>
            <a:off x="5868370" y="2351849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5742648" y="1537831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Oval 16"/>
          <p:cNvSpPr/>
          <p:nvPr/>
        </p:nvSpPr>
        <p:spPr>
          <a:xfrm>
            <a:off x="5758523" y="3291596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9" name="Group 18"/>
          <p:cNvGrpSpPr/>
          <p:nvPr/>
        </p:nvGrpSpPr>
        <p:grpSpPr>
          <a:xfrm>
            <a:off x="6227802" y="1509113"/>
            <a:ext cx="2406310" cy="770112"/>
            <a:chOff x="803640" y="3362835"/>
            <a:chExt cx="2059657" cy="770112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eaLnBrk="0" fontAlgn="auto" latinLnBrk="0"/>
              <a:r>
                <a:rPr lang="ru-RU" altLang="ko-KR" sz="10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Визуализация </a:t>
              </a:r>
              <a:r>
                <a:rPr lang="ru-RU" altLang="ko-KR" sz="10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расходов и выявление тенденций для оптимизации своего бюджета</a:t>
              </a:r>
              <a:endParaRPr lang="ru-RU" altLang="ko-KR" sz="10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Анализ расходов </a:t>
              </a:r>
              <a:endPara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437266" y="2356150"/>
            <a:ext cx="2397682" cy="770112"/>
            <a:chOff x="803640" y="3362835"/>
            <a:chExt cx="2059657" cy="770112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eaLnBrk="0" fontAlgn="auto" latinLnBrk="0"/>
              <a:r>
                <a:rPr lang="ru-RU" altLang="ko-KR" sz="10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Инструменты для создания бюджета на месяц, неделю, год и отслеживание прогресса</a:t>
              </a:r>
              <a:endParaRPr lang="ru-RU" altLang="ko-KR" sz="10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Планирование бюджета</a:t>
              </a:r>
              <a:endPara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99557" y="3228587"/>
            <a:ext cx="2397682" cy="770112"/>
            <a:chOff x="803640" y="3362835"/>
            <a:chExt cx="2059657" cy="770112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eaLnBrk="0" fontAlgn="auto" latinLnBrk="0"/>
              <a:r>
                <a:rPr lang="ru-RU" altLang="ko-KR" sz="10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Возможность ставить финансовые цели и отслеживание их достижения</a:t>
              </a:r>
              <a:endParaRPr lang="ru-RU" altLang="ko-KR" sz="10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Цели</a:t>
              </a:r>
              <a:endPara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33847" y="1468940"/>
            <a:ext cx="2432980" cy="880602"/>
            <a:chOff x="780812" y="3362835"/>
            <a:chExt cx="2082485" cy="880602"/>
          </a:xfrm>
        </p:grpSpPr>
        <p:sp>
          <p:nvSpPr>
            <p:cNvPr id="29" name="TextBox 28"/>
            <p:cNvSpPr txBox="1"/>
            <p:nvPr/>
          </p:nvSpPr>
          <p:spPr>
            <a:xfrm>
              <a:off x="780812" y="3536682"/>
              <a:ext cx="2059657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r" eaLnBrk="0" fontAlgn="auto" latinLnBrk="0"/>
              <a:r>
                <a:rPr lang="ru-RU" altLang="ko-KR" sz="1000" dirty="0">
                  <a:solidFill>
                    <a:srgbClr val="7030A0"/>
                  </a:solidFill>
                  <a:uFillTx/>
                  <a:latin typeface="Century Gothic" panose="020B0502020202020204" pitchFamily="34" charset="0"/>
                  <a:ea typeface="+Основной текст (восточно-азиат" charset="0"/>
                  <a:cs typeface="Century Gothic" panose="020B0502020202020204" pitchFamily="34" charset="0"/>
                </a:rPr>
                <a:t>Простой и понятный интерфейс даже для тех, кто не имеет опыта работы с финансовыми приложениями</a:t>
              </a:r>
              <a:endParaRPr lang="ru-RU" altLang="ko-KR" sz="1000" dirty="0">
                <a:solidFill>
                  <a:srgbClr val="7030A0"/>
                </a:solidFill>
                <a:uFillTx/>
                <a:latin typeface="Century Gothic" panose="020B0502020202020204" pitchFamily="34" charset="0"/>
                <a:ea typeface="+Основной текст (восточно-азиат" charset="0"/>
                <a:cs typeface="Century Gothic" panose="020B0502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Интуитивный интерфейс</a:t>
              </a:r>
              <a:endPara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3202" y="2352172"/>
            <a:ext cx="2421812" cy="813927"/>
            <a:chOff x="803640" y="3161540"/>
            <a:chExt cx="2080385" cy="813927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422382"/>
              <a:ext cx="2059657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r" eaLnBrk="0" fontAlgn="auto" latinLnBrk="0"/>
              <a:r>
                <a:rPr lang="ru-RU" altLang="ko-KR" sz="10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Отслеживание всех финансовых операций(доходы отстипендий, подработок)</a:t>
              </a:r>
              <a:endParaRPr lang="ru-RU" altLang="ko-KR" sz="1000" dirty="0">
                <a:solidFill>
                  <a:srgbClr val="7030A0"/>
                </a:solidFill>
                <a:latin typeface="Century Gothic" panose="020B0502020202020204" pitchFamily="34" charset="0"/>
                <a:cs typeface="Century Gothic" panose="020B0502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4368" y="3161540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en-US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Точный учет расходов и доходов</a:t>
              </a:r>
              <a:endParaRPr lang="ru-RU" altLang="en-US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60517" y="3227784"/>
            <a:ext cx="2397682" cy="770112"/>
            <a:chOff x="803640" y="3362835"/>
            <a:chExt cx="2059657" cy="770112"/>
          </a:xfrm>
        </p:grpSpPr>
        <p:sp>
          <p:nvSpPr>
            <p:cNvPr id="35" name="TextBox 34"/>
            <p:cNvSpPr txBox="1"/>
            <p:nvPr/>
          </p:nvSpPr>
          <p:spPr>
            <a:xfrm>
              <a:off x="803640" y="3579862"/>
              <a:ext cx="2059657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r" eaLnBrk="0" fontAlgn="auto" latinLnBrk="0"/>
              <a:r>
                <a:rPr lang="ru-RU" altLang="ko-KR" sz="10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Автоматическая категоризация расходов(например: еда, обучение,развлечения, транспорт)</a:t>
              </a:r>
              <a:endParaRPr lang="ru-RU" altLang="ko-KR" sz="1000" dirty="0">
                <a:solidFill>
                  <a:srgbClr val="7030A0"/>
                </a:solidFill>
                <a:latin typeface="Century Gothic" panose="020B0502020202020204" pitchFamily="34" charset="0"/>
                <a:cs typeface="Century Gothic" panose="020B0502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Автоматизация</a:t>
              </a:r>
              <a:endPara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Текстовое поле 3"/>
          <p:cNvSpPr txBox="1"/>
          <p:nvPr/>
        </p:nvSpPr>
        <p:spPr>
          <a:xfrm>
            <a:off x="2160270" y="735965"/>
            <a:ext cx="12109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en-US" sz="1000" b="1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Напоминания</a:t>
            </a:r>
            <a:endParaRPr lang="ru-RU" altLang="en-US" sz="1000" b="1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5723890" y="742950"/>
            <a:ext cx="13138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000" b="1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Синхронизация</a:t>
            </a:r>
            <a:endParaRPr lang="ru-RU" altLang="en-US" sz="1000" b="1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5723890" y="4067175"/>
            <a:ext cx="19672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000" b="1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Дополнительные функции</a:t>
            </a:r>
            <a:endParaRPr lang="ru-RU" altLang="en-US" sz="1000" b="1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Текстовое поле 43"/>
          <p:cNvSpPr txBox="1"/>
          <p:nvPr/>
        </p:nvSpPr>
        <p:spPr>
          <a:xfrm>
            <a:off x="3891280" y="3724275"/>
            <a:ext cx="13614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000" b="1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Безопасность</a:t>
            </a:r>
            <a:endParaRPr lang="ru-RU" altLang="en-US" sz="1000" b="1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7" name="Текстовое поле 46"/>
          <p:cNvSpPr txBox="1"/>
          <p:nvPr/>
        </p:nvSpPr>
        <p:spPr>
          <a:xfrm>
            <a:off x="2218690" y="4072255"/>
            <a:ext cx="1062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en-US" sz="1000" b="1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Поддержка</a:t>
            </a:r>
            <a:endParaRPr lang="ru-RU" altLang="en-US" sz="1000" b="1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9" name="Текстовое поле 48"/>
          <p:cNvSpPr txBox="1"/>
          <p:nvPr/>
        </p:nvSpPr>
        <p:spPr>
          <a:xfrm>
            <a:off x="323215" y="958850"/>
            <a:ext cx="3048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ru-RU" sz="100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Century Gothic" panose="020B0502020202020204" pitchFamily="34" charset="0"/>
              </a:rPr>
              <a:t>Отправка напоминаний о платежах, сроках оплаты долга,важных событий, связанных с финансами</a:t>
            </a:r>
            <a:endParaRPr lang="ru-RU" altLang="ru-RU" sz="100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50" name="Текстовое поле 49"/>
          <p:cNvSpPr txBox="1"/>
          <p:nvPr/>
        </p:nvSpPr>
        <p:spPr>
          <a:xfrm>
            <a:off x="5723890" y="984885"/>
            <a:ext cx="3048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eaLnBrk="0" fontAlgn="auto" latinLnBrk="0"/>
            <a:r>
              <a:rPr lang="ru-RU" altLang="en-US" sz="100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Century Gothic" panose="020B0502020202020204" pitchFamily="34" charset="0"/>
              </a:rPr>
              <a:t>Синхронизация с банковскими счетами и карточками, чтобы автоматически загружать финансовые операции</a:t>
            </a:r>
            <a:endParaRPr lang="ru-RU" altLang="en-US" sz="100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51" name="Текстовое поле 50"/>
          <p:cNvSpPr txBox="1"/>
          <p:nvPr/>
        </p:nvSpPr>
        <p:spPr>
          <a:xfrm>
            <a:off x="5786755" y="4316095"/>
            <a:ext cx="304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eaLnBrk="0" fontAlgn="auto" latinLnBrk="0"/>
            <a:r>
              <a:rPr lang="ru-RU" altLang="en-US" sz="100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Century Gothic" panose="020B0502020202020204" pitchFamily="34" charset="0"/>
              </a:rPr>
              <a:t>Возможность поиска подработок, предоставление информации о скидках и акциях</a:t>
            </a:r>
            <a:endParaRPr lang="ru-RU" altLang="en-US" sz="100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52" name="Текстовое поле 51"/>
          <p:cNvSpPr txBox="1"/>
          <p:nvPr/>
        </p:nvSpPr>
        <p:spPr>
          <a:xfrm>
            <a:off x="3132455" y="3868420"/>
            <a:ext cx="28619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eaLnBrk="0" fontAlgn="auto" latinLnBrk="0"/>
            <a:r>
              <a:rPr lang="ru-RU" altLang="en-US" sz="100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Century Gothic" panose="020B0502020202020204" pitchFamily="34" charset="0"/>
              </a:rPr>
              <a:t>Технологии шифрования и безопасности для защиты данных</a:t>
            </a:r>
            <a:endParaRPr lang="ru-RU" altLang="en-US" sz="100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53" name="Текстовое поле 52"/>
          <p:cNvSpPr txBox="1"/>
          <p:nvPr/>
        </p:nvSpPr>
        <p:spPr>
          <a:xfrm>
            <a:off x="179070" y="4266565"/>
            <a:ext cx="304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r" eaLnBrk="0" fontAlgn="auto" latinLnBrk="0"/>
            <a:r>
              <a:rPr lang="ru-RU" altLang="en-US" sz="1000"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Century Gothic" panose="020B0502020202020204" pitchFamily="34" charset="0"/>
              </a:rPr>
              <a:t>Качественная поддержка пользователям в случае возникновения проблем</a:t>
            </a:r>
            <a:endParaRPr lang="ru-RU" altLang="en-US" sz="1000"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" name="Oval 13"/>
          <p:cNvSpPr/>
          <p:nvPr/>
        </p:nvSpPr>
        <p:spPr>
          <a:xfrm>
            <a:off x="5147653" y="771386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/>
          </a:p>
        </p:txBody>
      </p:sp>
      <p:sp>
        <p:nvSpPr>
          <p:cNvPr id="9" name="Oval 13"/>
          <p:cNvSpPr/>
          <p:nvPr/>
        </p:nvSpPr>
        <p:spPr>
          <a:xfrm>
            <a:off x="3491573" y="771386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3"/>
          <p:cNvSpPr/>
          <p:nvPr/>
        </p:nvSpPr>
        <p:spPr>
          <a:xfrm>
            <a:off x="2740025" y="1537970"/>
            <a:ext cx="485140" cy="46672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Oval 13"/>
          <p:cNvSpPr/>
          <p:nvPr/>
        </p:nvSpPr>
        <p:spPr>
          <a:xfrm>
            <a:off x="2627973" y="2428101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5" name="Рисунок 27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35" y="2367280"/>
            <a:ext cx="469900" cy="469900"/>
          </a:xfrm>
          <a:prstGeom prst="rect">
            <a:avLst/>
          </a:prstGeom>
        </p:spPr>
      </p:pic>
      <p:pic>
        <p:nvPicPr>
          <p:cNvPr id="57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2555" y="2463165"/>
            <a:ext cx="415925" cy="415925"/>
          </a:xfrm>
          <a:prstGeom prst="rect">
            <a:avLst/>
          </a:prstGeom>
        </p:spPr>
      </p:pic>
      <p:pic>
        <p:nvPicPr>
          <p:cNvPr id="58" name="Рисунок 2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3840" y="1537970"/>
            <a:ext cx="403225" cy="403225"/>
          </a:xfrm>
          <a:prstGeom prst="rect">
            <a:avLst/>
          </a:prstGeom>
        </p:spPr>
      </p:pic>
      <p:pic>
        <p:nvPicPr>
          <p:cNvPr id="59" name="Рисунок 2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6755" y="1537970"/>
            <a:ext cx="408305" cy="408305"/>
          </a:xfrm>
          <a:prstGeom prst="rect">
            <a:avLst/>
          </a:prstGeom>
        </p:spPr>
      </p:pic>
      <p:pic>
        <p:nvPicPr>
          <p:cNvPr id="65" name="Изображение 64" descr="ec212835-b5c0-469a-9756-a1067fbdb717"/>
          <p:cNvPicPr>
            <a:picLocks noChangeAspect="1"/>
          </p:cNvPicPr>
          <p:nvPr/>
        </p:nvPicPr>
        <p:blipFill>
          <a:blip r:embed="rId7"/>
          <a:srcRect l="5847" t="9143" r="9444" b="12198"/>
          <a:stretch>
            <a:fillRect/>
          </a:stretch>
        </p:blipFill>
        <p:spPr>
          <a:xfrm>
            <a:off x="3491865" y="1635760"/>
            <a:ext cx="2088515" cy="1939290"/>
          </a:xfrm>
          <a:prstGeom prst="rect">
            <a:avLst/>
          </a:prstGeom>
        </p:spPr>
      </p:pic>
      <p:pic>
        <p:nvPicPr>
          <p:cNvPr id="66" name="Изображение 65" descr="rounded-white-bubble-chat-3d-element-free-png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>
            <a:off x="3491865" y="771525"/>
            <a:ext cx="478790" cy="478790"/>
          </a:xfrm>
          <a:prstGeom prst="rect">
            <a:avLst/>
          </a:prstGeom>
        </p:spPr>
      </p:pic>
      <p:sp>
        <p:nvSpPr>
          <p:cNvPr id="67" name="Oval 9"/>
          <p:cNvSpPr/>
          <p:nvPr/>
        </p:nvSpPr>
        <p:spPr>
          <a:xfrm>
            <a:off x="3225165" y="4156021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/>
          </a:p>
        </p:txBody>
      </p:sp>
      <p:sp>
        <p:nvSpPr>
          <p:cNvPr id="68" name="Oval 9"/>
          <p:cNvSpPr/>
          <p:nvPr/>
        </p:nvSpPr>
        <p:spPr>
          <a:xfrm>
            <a:off x="5273675" y="4156021"/>
            <a:ext cx="485364" cy="485364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79" name="Изображение 78"/>
          <p:cNvPicPr/>
          <p:nvPr/>
        </p:nvPicPr>
        <p:blipFill>
          <a:blip r:embed="rId9"/>
          <a:stretch>
            <a:fillRect/>
          </a:stretch>
        </p:blipFill>
        <p:spPr>
          <a:xfrm>
            <a:off x="5118100" y="730250"/>
            <a:ext cx="544830" cy="571500"/>
          </a:xfrm>
          <a:prstGeom prst="rect">
            <a:avLst/>
          </a:prstGeom>
        </p:spPr>
      </p:pic>
      <p:pic>
        <p:nvPicPr>
          <p:cNvPr id="80" name="Изображение 79"/>
          <p:cNvPicPr/>
          <p:nvPr/>
        </p:nvPicPr>
        <p:blipFill>
          <a:blip r:embed="rId10"/>
          <a:stretch>
            <a:fillRect/>
          </a:stretch>
        </p:blipFill>
        <p:spPr>
          <a:xfrm>
            <a:off x="5779770" y="3269615"/>
            <a:ext cx="464185" cy="529590"/>
          </a:xfrm>
          <a:prstGeom prst="rect">
            <a:avLst/>
          </a:prstGeom>
        </p:spPr>
      </p:pic>
      <p:pic>
        <p:nvPicPr>
          <p:cNvPr id="84" name="Изображение 83"/>
          <p:cNvPicPr/>
          <p:nvPr/>
        </p:nvPicPr>
        <p:blipFill>
          <a:blip r:embed="rId11"/>
          <a:stretch>
            <a:fillRect/>
          </a:stretch>
        </p:blipFill>
        <p:spPr>
          <a:xfrm>
            <a:off x="2843530" y="3291840"/>
            <a:ext cx="451485" cy="460375"/>
          </a:xfrm>
          <a:prstGeom prst="rect">
            <a:avLst/>
          </a:prstGeom>
        </p:spPr>
      </p:pic>
      <p:pic>
        <p:nvPicPr>
          <p:cNvPr id="88" name="Изображение 87"/>
          <p:cNvPicPr/>
          <p:nvPr/>
        </p:nvPicPr>
        <p:blipFill>
          <a:blip r:embed="rId12"/>
          <a:stretch>
            <a:fillRect/>
          </a:stretch>
        </p:blipFill>
        <p:spPr>
          <a:xfrm>
            <a:off x="3275965" y="4266565"/>
            <a:ext cx="401955" cy="281305"/>
          </a:xfrm>
          <a:prstGeom prst="rect">
            <a:avLst/>
          </a:prstGeom>
        </p:spPr>
      </p:pic>
      <p:pic>
        <p:nvPicPr>
          <p:cNvPr id="92" name="Изображение 91"/>
          <p:cNvPicPr/>
          <p:nvPr/>
        </p:nvPicPr>
        <p:blipFill>
          <a:blip r:embed="rId13"/>
          <a:stretch>
            <a:fillRect/>
          </a:stretch>
        </p:blipFill>
        <p:spPr>
          <a:xfrm>
            <a:off x="5324475" y="4190365"/>
            <a:ext cx="338455" cy="35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>
                <a:solidFill>
                  <a:srgbClr val="7030A0"/>
                </a:solidFill>
              </a:rPr>
              <a:t>Каналы продвижения</a:t>
            </a:r>
            <a:endParaRPr lang="ru-RU" altLang="ko-KR" dirty="0">
              <a:solidFill>
                <a:srgbClr val="7030A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744835" y="1746965"/>
            <a:ext cx="5583211" cy="1680486"/>
            <a:chOff x="1996256" y="1395320"/>
            <a:chExt cx="5136228" cy="1545949"/>
          </a:xfrm>
          <a:solidFill>
            <a:srgbClr val="7030A0"/>
          </a:solidFill>
        </p:grpSpPr>
        <p:grpSp>
          <p:nvGrpSpPr>
            <p:cNvPr id="5" name="Group 4"/>
            <p:cNvGrpSpPr/>
            <p:nvPr/>
          </p:nvGrpSpPr>
          <p:grpSpPr>
            <a:xfrm>
              <a:off x="1996256" y="1933157"/>
              <a:ext cx="1169410" cy="1008112"/>
              <a:chOff x="1489010" y="1923678"/>
              <a:chExt cx="1169410" cy="1008112"/>
            </a:xfrm>
            <a:grpFill/>
          </p:grpSpPr>
          <p:sp>
            <p:nvSpPr>
              <p:cNvPr id="4" name="Hexagon 3"/>
              <p:cNvSpPr/>
              <p:nvPr/>
            </p:nvSpPr>
            <p:spPr>
              <a:xfrm>
                <a:off x="1489010" y="1923678"/>
                <a:ext cx="1169410" cy="1008112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Hexagon 5"/>
              <p:cNvSpPr/>
              <p:nvPr/>
            </p:nvSpPr>
            <p:spPr>
              <a:xfrm>
                <a:off x="1580657" y="2012163"/>
                <a:ext cx="986117" cy="850101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987960" y="1395320"/>
              <a:ext cx="1169410" cy="1008112"/>
              <a:chOff x="1489010" y="1923678"/>
              <a:chExt cx="1169410" cy="1008112"/>
            </a:xfrm>
            <a:grpFill/>
          </p:grpSpPr>
          <p:sp>
            <p:nvSpPr>
              <p:cNvPr id="9" name="Hexagon 8"/>
              <p:cNvSpPr/>
              <p:nvPr/>
            </p:nvSpPr>
            <p:spPr>
              <a:xfrm>
                <a:off x="1489010" y="1923678"/>
                <a:ext cx="1169410" cy="1008112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Hexagon 9"/>
              <p:cNvSpPr/>
              <p:nvPr/>
            </p:nvSpPr>
            <p:spPr>
              <a:xfrm>
                <a:off x="1580657" y="2012163"/>
                <a:ext cx="986117" cy="850101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979664" y="1933157"/>
              <a:ext cx="1169410" cy="1008112"/>
              <a:chOff x="1489010" y="1923678"/>
              <a:chExt cx="1169410" cy="1008112"/>
            </a:xfrm>
            <a:grpFill/>
          </p:grpSpPr>
          <p:sp>
            <p:nvSpPr>
              <p:cNvPr id="12" name="Hexagon 11"/>
              <p:cNvSpPr/>
              <p:nvPr/>
            </p:nvSpPr>
            <p:spPr>
              <a:xfrm>
                <a:off x="1489010" y="1923678"/>
                <a:ext cx="1169410" cy="1008112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Hexagon 12"/>
              <p:cNvSpPr/>
              <p:nvPr/>
            </p:nvSpPr>
            <p:spPr>
              <a:xfrm>
                <a:off x="1580657" y="2012163"/>
                <a:ext cx="986117" cy="850101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971368" y="1395320"/>
              <a:ext cx="1169410" cy="1008112"/>
              <a:chOff x="1489010" y="1923678"/>
              <a:chExt cx="1169410" cy="1008112"/>
            </a:xfrm>
            <a:grpFill/>
          </p:grpSpPr>
          <p:sp>
            <p:nvSpPr>
              <p:cNvPr id="15" name="Hexagon 14"/>
              <p:cNvSpPr/>
              <p:nvPr/>
            </p:nvSpPr>
            <p:spPr>
              <a:xfrm>
                <a:off x="1489010" y="1923678"/>
                <a:ext cx="1169410" cy="1008112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Hexagon 15"/>
              <p:cNvSpPr/>
              <p:nvPr/>
            </p:nvSpPr>
            <p:spPr>
              <a:xfrm>
                <a:off x="1580657" y="2012163"/>
                <a:ext cx="986117" cy="850101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963074" y="1933157"/>
              <a:ext cx="1169410" cy="1008112"/>
              <a:chOff x="1489010" y="1923678"/>
              <a:chExt cx="1169410" cy="1008112"/>
            </a:xfrm>
            <a:grpFill/>
          </p:grpSpPr>
          <p:sp>
            <p:nvSpPr>
              <p:cNvPr id="18" name="Hexagon 17"/>
              <p:cNvSpPr/>
              <p:nvPr/>
            </p:nvSpPr>
            <p:spPr>
              <a:xfrm>
                <a:off x="1489010" y="1923678"/>
                <a:ext cx="1169410" cy="1008112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Hexagon 18"/>
              <p:cNvSpPr/>
              <p:nvPr/>
            </p:nvSpPr>
            <p:spPr>
              <a:xfrm>
                <a:off x="1580657" y="2012163"/>
                <a:ext cx="986117" cy="850101"/>
              </a:xfrm>
              <a:prstGeom prst="hexagon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24" name="Rounded Rectangle 27"/>
          <p:cNvSpPr/>
          <p:nvPr/>
        </p:nvSpPr>
        <p:spPr>
          <a:xfrm>
            <a:off x="5449723" y="2141723"/>
            <a:ext cx="329069" cy="25276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6" name="Group 25"/>
          <p:cNvGrpSpPr/>
          <p:nvPr/>
        </p:nvGrpSpPr>
        <p:grpSpPr>
          <a:xfrm>
            <a:off x="415346" y="3549242"/>
            <a:ext cx="2787015" cy="1351280"/>
            <a:chOff x="630761" y="3362835"/>
            <a:chExt cx="2455563" cy="1351280"/>
          </a:xfrm>
        </p:grpSpPr>
        <p:sp>
          <p:nvSpPr>
            <p:cNvPr id="27" name="TextBox 26"/>
            <p:cNvSpPr txBox="1"/>
            <p:nvPr/>
          </p:nvSpPr>
          <p:spPr>
            <a:xfrm>
              <a:off x="630761" y="3609850"/>
              <a:ext cx="2455563" cy="1104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</a:pP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Рассмотр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ение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возможност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и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сотрудничества с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финансовыми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учреждениями и образовательными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платформами для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совместного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Century Gothic" panose="020B0502020202020204" pitchFamily="34" charset="0"/>
                </a:rPr>
                <a:t>продвижения </a:t>
              </a:r>
              <a:endParaRPr lang="en-US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Century Gothic" panose="020B0502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Партнёрства и сотрудничество</a:t>
              </a:r>
              <a:endParaRPr lang="ko-KR" altLang="en-US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11891" y="3550512"/>
            <a:ext cx="2522855" cy="1260475"/>
            <a:chOff x="803640" y="3289810"/>
            <a:chExt cx="2222818" cy="1260475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35555"/>
              <a:ext cx="2222818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Оптими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зация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страницы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приложения в магазинах для поисковых систем, чтобы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пользователи могли легко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находить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его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endParaRPr lang="en-US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289810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SEO и ASO</a:t>
              </a:r>
              <a:endParaRPr lang="en-US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299025" y="3549242"/>
            <a:ext cx="2441810" cy="1416050"/>
            <a:chOff x="711885" y="3362835"/>
            <a:chExt cx="2151412" cy="1416050"/>
          </a:xfrm>
        </p:grpSpPr>
        <p:sp>
          <p:nvSpPr>
            <p:cNvPr id="33" name="TextBox 32"/>
            <p:cNvSpPr txBox="1"/>
            <p:nvPr/>
          </p:nvSpPr>
          <p:spPr>
            <a:xfrm>
              <a:off x="711885" y="3580005"/>
              <a:ext cx="2151205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Созд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ание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страницы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приложения в популярных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социальных сетях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,                   публикация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контент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а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связанн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ого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с управлением финансами </a:t>
              </a:r>
              <a:endParaRPr lang="en-US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Реклама в социальных сетях</a:t>
              </a:r>
              <a:endParaRPr lang="ru-RU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8870" y="1071389"/>
            <a:ext cx="2342750" cy="958707"/>
            <a:chOff x="862945" y="3086610"/>
            <a:chExt cx="2064133" cy="958707"/>
          </a:xfrm>
        </p:grpSpPr>
        <p:sp>
          <p:nvSpPr>
            <p:cNvPr id="36" name="TextBox 35"/>
            <p:cNvSpPr txBox="1"/>
            <p:nvPr/>
          </p:nvSpPr>
          <p:spPr>
            <a:xfrm>
              <a:off x="867421" y="3400157"/>
              <a:ext cx="2059657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Участ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ие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в мероприятиях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для студентов, чтобы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представить приложение </a:t>
              </a:r>
              <a:endParaRPr lang="en-US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62945" y="3086610"/>
              <a:ext cx="2059657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Реклама в университетах</a:t>
              </a:r>
              <a:endParaRPr lang="en-US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193501" y="1131714"/>
            <a:ext cx="2562860" cy="1047115"/>
            <a:chOff x="803640" y="3362835"/>
            <a:chExt cx="2258066" cy="1047115"/>
          </a:xfrm>
        </p:grpSpPr>
        <p:sp>
          <p:nvSpPr>
            <p:cNvPr id="39" name="TextBox 38"/>
            <p:cNvSpPr txBox="1"/>
            <p:nvPr/>
          </p:nvSpPr>
          <p:spPr>
            <a:xfrm>
              <a:off x="803640" y="3580005"/>
              <a:ext cx="225806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Организ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ация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вебинар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ов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по финансовому планированию, </a:t>
              </a:r>
              <a:endParaRPr lang="en-US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на которых можно </a:t>
              </a:r>
              <a:r>
                <a:rPr lang="ru-RU" altLang="en-US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                   </a:t>
              </a:r>
              <a:r>
                <a:rPr lang="en-US" altLang="ko-KR" sz="1200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представить приложение. </a:t>
              </a:r>
              <a:endParaRPr lang="en-US" altLang="ko-KR" sz="1200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75254" y="3362835"/>
              <a:ext cx="1905033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События и вебинары</a:t>
              </a:r>
              <a:endParaRPr lang="en-US" altLang="ko-K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1345" y="1995805"/>
            <a:ext cx="579120" cy="579120"/>
          </a:xfrm>
          <a:prstGeom prst="rect">
            <a:avLst/>
          </a:prstGeom>
        </p:spPr>
      </p:pic>
      <p:pic>
        <p:nvPicPr>
          <p:cNvPr id="57" name="Изображение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615" y="2602865"/>
            <a:ext cx="537845" cy="537845"/>
          </a:xfrm>
          <a:prstGeom prst="rect">
            <a:avLst/>
          </a:prstGeom>
        </p:spPr>
      </p:pic>
      <p:pic>
        <p:nvPicPr>
          <p:cNvPr id="58" name="Изображение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165" y="2581275"/>
            <a:ext cx="596900" cy="596900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>
          <a:blip r:embed="rId4"/>
          <a:stretch>
            <a:fillRect/>
          </a:stretch>
        </p:blipFill>
        <p:spPr>
          <a:xfrm>
            <a:off x="4262120" y="2643505"/>
            <a:ext cx="509270" cy="4667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0" fontAlgn="auto" latinLnBrk="0">
              <a:spcBef>
                <a:spcPts val="0"/>
              </a:spcBef>
            </a:pPr>
            <a:r>
              <a:rPr lang="ru-RU" altLang="ko-KR" dirty="0">
                <a:solidFill>
                  <a:srgbClr val="7030A0"/>
                </a:solidFill>
              </a:rPr>
              <a:t>Спасибо за внимание!</a:t>
            </a:r>
            <a:endParaRPr lang="ru-RU" altLang="ko-KR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56*340"/>
  <p:tag name="TABLE_ENDDRAG_RECT" val="27*55*656*340"/>
</p:tagLst>
</file>

<file path=ppt/theme/theme1.xml><?xml version="1.0" encoding="utf-8"?>
<a:theme xmlns:a="http://schemas.openxmlformats.org/drawingml/2006/main" name="Cover and End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84807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3278</Words>
  <Application>WPS Presentation</Application>
  <PresentationFormat>On-screen Show (16:9)</PresentationFormat>
  <Paragraphs>233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Arial</vt:lpstr>
      <vt:lpstr>SimSun</vt:lpstr>
      <vt:lpstr>Wingdings</vt:lpstr>
      <vt:lpstr>Malgun Gothic</vt:lpstr>
      <vt:lpstr>Calibri</vt:lpstr>
      <vt:lpstr>Century Gothic</vt:lpstr>
      <vt:lpstr>Gilroy-Light</vt:lpstr>
      <vt:lpstr>Segoe Print</vt:lpstr>
      <vt:lpstr>Helvetica</vt:lpstr>
      <vt:lpstr>+Основной текст (восточно-азиат</vt:lpstr>
      <vt:lpstr>Microsoft YaHei</vt:lpstr>
      <vt:lpstr>Arial Unicode MS</vt:lpstr>
      <vt:lpstr>Cover and End Slide Master</vt:lpstr>
      <vt:lpstr>Contents Slide Master</vt:lpstr>
      <vt:lpstr>Section Break Slide Master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Арина Маслова</cp:lastModifiedBy>
  <cp:revision>99</cp:revision>
  <dcterms:created xsi:type="dcterms:W3CDTF">2016-12-05T23:26:00Z</dcterms:created>
  <dcterms:modified xsi:type="dcterms:W3CDTF">2024-12-12T14:45:47Z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01818CB88F384C5AB29BD215F5EBA6E1_13</vt:lpwstr>
  </property>
  <property fmtid="{D5CDD505-2E9C-101B-9397-08002B2CF9AE}" pid="3" name="KSOProductBuildVer">
    <vt:lpwstr>1049-12.2.0.18607</vt:lpwstr>
  </property>
</Properties>
</file>