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gtrJSNHRJHgu58vXOgPBbTurUEF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02AF5AF-AB6A-4C86-A7A0-6C8146E8A3FB}">
  <a:tblStyle styleId="{F02AF5AF-AB6A-4C86-A7A0-6C8146E8A3FB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customschemas.google.com/relationships/presentationmetadata" Target="metadata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Название должно включать не больше 10 слов, которые отражают суть проекта - продукт, на кого нацелен, какой результат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При наличии – «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логотип»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детально описать проблему, которая приводит к необходимости разработки и внедрения нового продукта/решения.</a:t>
            </a:r>
            <a:endParaRPr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1200"/>
              <a:buFont typeface="Arial"/>
              <a:buNone/>
            </a:pP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Какая </a:t>
            </a:r>
            <a:r>
              <a:rPr b="1"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часть</a:t>
            </a:r>
            <a:r>
              <a:rPr lang="ru-RU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 проблемы решается (может быть решена)?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Чем лучше эксперты поймут и согласятся со значимостью проблемы или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боли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тем лучшее понимание будет у них о Вашем проекте.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Существование и актуальность проблемы должны быть обоснованы доступной </a:t>
            </a:r>
            <a:r>
              <a:rPr b="1" lang="ru-RU" sz="1800">
                <a:latin typeface="Times New Roman"/>
                <a:ea typeface="Times New Roman"/>
                <a:cs typeface="Times New Roman"/>
                <a:sym typeface="Times New Roman"/>
              </a:rPr>
              <a:t>статистикой</a:t>
            </a: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 и другими </a:t>
            </a:r>
            <a:r>
              <a:rPr b="1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количественными и качественными данными.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i="0" sz="1800" u="none" strike="noStrike">
              <a:solidFill>
                <a:srgbClr val="012F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i="1" lang="ru-RU" sz="18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</a:t>
            </a:r>
            <a:r>
              <a:rPr i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перечнем критических технологий РФ, Рынках НТИ и сквозных технологиях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8" name="Google Shape;168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2" name="Google Shape;182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Как именно образом ваши товары и услуги помогут потребителям справляться с проблемой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Количественные показатели достижения 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цели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(KPI)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imes New Roman"/>
              <a:buNone/>
            </a:pP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Взаимосвязь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между выявленной проблемой и потенциальным потребителем. </a:t>
            </a:r>
            <a:r>
              <a:rPr i="0" lang="ru-RU" sz="1200">
                <a:latin typeface="Calibri"/>
                <a:ea typeface="Calibri"/>
                <a:cs typeface="Calibri"/>
                <a:sym typeface="Calibri"/>
              </a:rPr>
              <a:t>Информация о потенциальных потребителях с указанием их характеристик: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для юридических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категория бизнеса, отрасль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, и т.д.; для физических лиц – </a:t>
            </a:r>
            <a:r>
              <a:rPr i="1" lang="ru-RU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демографические данные, вкусы, уровень образования, уровень потребления и т.д.; географическое расположение потребителей, сектор рынка (B2B, B2C </a:t>
            </a:r>
            <a:r>
              <a:rPr i="1" lang="ru-RU" sz="1200">
                <a:latin typeface="Calibri"/>
                <a:ea typeface="Calibri"/>
                <a:cs typeface="Calibri"/>
                <a:sym typeface="Calibri"/>
              </a:rPr>
              <a:t>и др.)</a:t>
            </a:r>
            <a:endParaRPr b="0" i="1" sz="10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5" name="Google Shape;19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Как ваш продукт (технология или услуга) может решить проблему и облегчить "боль" клиента? Опишите механизм, действия - как работает Ваша </a:t>
            </a:r>
            <a:r>
              <a:rPr b="1" i="0" lang="ru-RU" sz="12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ИДЕЯ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Указывается максимально понятно и емко информация о продукте, лежащем в основе стартап-проекта, благодаря реализации которого планируется получать основной доход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На основе какого </a:t>
            </a:r>
            <a:r>
              <a:rPr b="0" lang="ru-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научно-технического решения и/или результата </a:t>
            </a:r>
            <a:r>
              <a:rPr b="0" lang="ru-RU" sz="1800">
                <a:latin typeface="Calibri"/>
                <a:ea typeface="Calibri"/>
                <a:cs typeface="Calibri"/>
                <a:sym typeface="Calibri"/>
              </a:rPr>
              <a:t>будет создан продукт?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Визуальная форма: </a:t>
            </a:r>
            <a:r>
              <a:rPr i="1" lang="ru-RU" sz="1200">
                <a:latin typeface="Arial"/>
                <a:ea typeface="Arial"/>
                <a:cs typeface="Arial"/>
                <a:sym typeface="Arial"/>
              </a:rPr>
              <a:t>фотографии, рисунки, чертежи, макеты, эскизы, схемы, натуральные образцы и другие формы отражения, которые предоставляют предметное представление о продукте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6" name="Google Shape;196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6" name="Google Shape;20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кого? Какую потребность закрывает? Каким образом?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Необходимо привести кратко обоснование сегмента и доли рынка, потенциальные возможности для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масштабирования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</a:t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AC"/>
              </a:buClr>
              <a:buSzPts val="1200"/>
              <a:buFont typeface="Calibri"/>
              <a:buNone/>
            </a:pP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Кто Ваш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клиент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, который будет приобретать Ваш продукт? Опишите Ваш целевой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рынок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. Это ниша, новый или существующий рынок? Покажите, насколько велик рынок. Предоставьте </a:t>
            </a:r>
            <a:r>
              <a:rPr b="1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источники</a:t>
            </a:r>
            <a:r>
              <a:rPr b="0" i="0" lang="ru-RU" sz="1200" u="none" strike="noStrike">
                <a:solidFill>
                  <a:srgbClr val="012FAC"/>
                </a:solidFill>
                <a:latin typeface="Calibri"/>
                <a:ea typeface="Calibri"/>
                <a:cs typeface="Calibri"/>
                <a:sym typeface="Calibri"/>
              </a:rPr>
              <a:t> любой рыночной информации, которую вы использовали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Анализ данных о пользователях в количестве пользователей и в денежных показателях (модель рынка PAM-TAM-SAM-SOM)</a:t>
            </a:r>
            <a:endParaRPr b="1" i="0" sz="1200" u="none" strike="noStrike">
              <a:solidFill>
                <a:srgbClr val="012F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6" name="Google Shape;22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СРАВНИТЕЛЬНАЯ ТАБЛИЦА!!!!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наиболее значимых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качественных и количественных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характеристик продукта, которые обеспечивают конкурентные преимущества в сравнении с существующими конкурентами (сравнение по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стоимостным, техническим параметрам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и проч.)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Ценностное предложение: формулируется объяснение, почему клиенты должны вести дела с вами, а не с вашими конкурентами, и с самого начала делает очевидными преимущества ваших продуктов или услуг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t/>
            </a:r>
            <a:endParaRPr i="0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Обоснование реализуемости и устойчивости бизнеса: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конкурентные преимущества,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включая наличие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уникальных РИД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действующих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индустриальных партнеров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доступ к ограниченным ресурсам и т.д.; дефицит, дешевизна, уникальность и т.п.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Приведите аргументы в пользу реализуемости бизнес-идеи, в чем ее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полезность и востребованность продукта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по сравнению с другими продуктами на рынке, чем обосновывается </a:t>
            </a:r>
            <a:r>
              <a:rPr b="0"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потенциальная прибыльность </a:t>
            </a:r>
            <a:r>
              <a:rPr b="0"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бизнеса, насколько будет бизнес устойчивым</a:t>
            </a:r>
            <a:endParaRPr b="0" i="0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i="0"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" name="Google Shape;235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ru-RU" sz="1200"/>
              <a:t>Модель А. Остервальдера</a:t>
            </a:r>
            <a:endParaRPr b="1" i="0" sz="1200"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ru-RU" sz="1200"/>
              <a:t>Модель в Lean Canvas</a:t>
            </a:r>
            <a:endParaRPr b="0" i="0"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Каким образом продукт будет приносить доходы и прибыль?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Схема организации продаж: создание собственной сбытовой сети, поиск дилеров и партнеров, продажа франшизы, оптовые или розничные продажи и др.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- Какие потребуются РЕСУРСЫ и ПАРТНЕРЫ для того, чтобы получать доходы от созданного продукта?</a:t>
            </a:r>
            <a:endParaRPr/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Каналы продвижения 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будущего продукта - </a:t>
            </a:r>
            <a:r>
              <a:rPr b="0" i="0" lang="ru-RU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маркетинговая стратегия</a:t>
            </a:r>
            <a:r>
              <a:rPr b="0" i="0" lang="ru-RU" sz="1200">
                <a:latin typeface="Times New Roman"/>
                <a:ea typeface="Times New Roman"/>
                <a:cs typeface="Times New Roman"/>
                <a:sym typeface="Times New Roman"/>
              </a:rPr>
              <a:t>, привести кратко аргументы в пользу выбора тех или иных каналов продвижения </a:t>
            </a:r>
            <a:endParaRPr b="0" i="0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None/>
            </a:pPr>
            <a:r>
              <a:t/>
            </a:r>
            <a:endParaRPr b="0" i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800"/>
              <a:buFont typeface="Arial"/>
              <a:buNone/>
            </a:pP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Описание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который планируется использовать для создания ценности и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получения прибыли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в том числе, как планируется выстраивать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 с потребителями и поставщиками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способы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привлечения финансовых и иных ресурсов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, какие </a:t>
            </a:r>
            <a:r>
              <a:rPr i="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каналы продвижения и сбыта продукта </a:t>
            </a:r>
            <a:r>
              <a:rPr i="0" lang="ru-RU" sz="1800">
                <a:latin typeface="Times New Roman"/>
                <a:ea typeface="Times New Roman"/>
                <a:cs typeface="Times New Roman"/>
                <a:sym typeface="Times New Roman"/>
              </a:rPr>
              <a:t>планируется использовать и развивать, и т.д. </a:t>
            </a:r>
            <a:endParaRPr/>
          </a:p>
        </p:txBody>
      </p:sp>
      <p:sp>
        <p:nvSpPr>
          <p:cNvPr id="236" name="Google Shape;236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4" name="Google Shape;244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Для этого предварительно необходимо предварительно: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1) ПРОИЗВОДСТВЕННЫЙ ПЛАН: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Технологии и объем производства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Постоянные и переменные затраты на производство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Калькуляция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себестоимости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продукции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Географическое положение предприятия, транспортные пути, наличие коммуникаций, потребность в площадях</a:t>
            </a:r>
            <a:endParaRPr/>
          </a:p>
          <a:p>
            <a:pPr indent="-2667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r>
              <a:rPr b="1" lang="ru-RU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2) ФИНАНСОВАЯ МОДЕЛЬ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Смета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затрат на проект, </a:t>
            </a:r>
            <a:r>
              <a:rPr b="1" lang="ru-RU" sz="1200" u="sng">
                <a:latin typeface="Arial"/>
                <a:ea typeface="Arial"/>
                <a:cs typeface="Arial"/>
                <a:sym typeface="Arial"/>
              </a:rPr>
              <a:t>бюджет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Схема организации продаж (создание собственной сбытовой сети, поиск дилеров и партнеров, продажа франшизы, оптовые или розничные продажи и др.)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Планируемый объем продаж и прибыль проекта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План доходов и расходов до окупаемости проекта и на несколько лет после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доходов и расходов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1200"/>
              <a:buFont typeface="Arial"/>
              <a:buChar char="•"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График денежных потоков (</a:t>
            </a:r>
            <a:r>
              <a:rPr b="1" lang="ru-RU" sz="1200">
                <a:latin typeface="Arial"/>
                <a:ea typeface="Arial"/>
                <a:cs typeface="Arial"/>
                <a:sym typeface="Arial"/>
              </a:rPr>
              <a:t>бюджет движения денежных средств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sp>
        <p:nvSpPr>
          <p:cNvPr id="245" name="Google Shape;245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5" name="Google Shape;25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ru-RU" sz="1200">
                <a:latin typeface="Arial"/>
                <a:ea typeface="Arial"/>
                <a:cs typeface="Arial"/>
                <a:sym typeface="Arial"/>
              </a:rPr>
              <a:t>Диаграмма Ганта</a:t>
            </a:r>
            <a:endParaRPr i="0"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Текущее состояние реализации проекта - что в настоящее время уже сделано, а что еще предстоит сделать?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latin typeface="Arial"/>
                <a:ea typeface="Arial"/>
                <a:cs typeface="Arial"/>
                <a:sym typeface="Arial"/>
              </a:rPr>
              <a:t>Перспективы развития проекта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7" name="Google Shape;287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8" name="Google Shape;288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2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7" name="Google Shape;97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3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3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3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3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3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p3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3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p3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p3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3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/>
          <p:nvPr/>
        </p:nvSpPr>
        <p:spPr>
          <a:xfrm>
            <a:off x="666750" y="1693875"/>
            <a:ext cx="95637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lnSpcReduction="2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5000"/>
              <a:buFont typeface="Arial"/>
              <a:buNone/>
            </a:pPr>
            <a:r>
              <a:rPr b="1" lang="ru-RU" sz="5000">
                <a:solidFill>
                  <a:srgbClr val="414042"/>
                </a:solidFill>
              </a:rPr>
              <a:t>Аппаратно-технологический комплекс управления ПК с помощью ай-трекинга «Есть контакт!»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"/>
          <p:cNvSpPr/>
          <p:nvPr/>
        </p:nvSpPr>
        <p:spPr>
          <a:xfrm>
            <a:off x="6176375" y="2619375"/>
            <a:ext cx="5805300" cy="2435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535775" y="2619375"/>
            <a:ext cx="5396400" cy="2435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2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3" name="Google Shape;173;p2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174" name="Google Shape;174;p2"/>
          <p:cNvSpPr txBox="1"/>
          <p:nvPr/>
        </p:nvSpPr>
        <p:spPr>
          <a:xfrm>
            <a:off x="535750" y="3116363"/>
            <a:ext cx="4055829" cy="117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7000"/>
              <a:buFont typeface="Arial"/>
              <a:buChar char="•"/>
            </a:pPr>
            <a:r>
              <a:rPr b="0" i="0" lang="ru-RU" sz="50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1,295,766 </a:t>
            </a:r>
            <a:endParaRPr b="0" i="0" sz="50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"/>
          <p:cNvSpPr txBox="1"/>
          <p:nvPr/>
        </p:nvSpPr>
        <p:spPr>
          <a:xfrm>
            <a:off x="737996" y="4230828"/>
            <a:ext cx="4673700" cy="7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ru-RU" sz="2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Страдают параличом в РФ 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"/>
          <p:cNvSpPr txBox="1"/>
          <p:nvPr/>
        </p:nvSpPr>
        <p:spPr>
          <a:xfrm>
            <a:off x="4215709" y="3375394"/>
            <a:ext cx="1750200" cy="5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62500" lnSpcReduction="20000"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человек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2"/>
          <p:cNvSpPr txBox="1"/>
          <p:nvPr/>
        </p:nvSpPr>
        <p:spPr>
          <a:xfrm>
            <a:off x="6386675" y="4033125"/>
            <a:ext cx="5595000" cy="9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ru-RU" sz="23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Продолжительность жизни “взаперти”</a:t>
            </a:r>
            <a:endParaRPr b="0" i="0" sz="23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ru-RU" sz="23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без возможности общения с близкими</a:t>
            </a:r>
            <a:endParaRPr b="0" i="0" sz="23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2"/>
          <p:cNvSpPr txBox="1"/>
          <p:nvPr/>
        </p:nvSpPr>
        <p:spPr>
          <a:xfrm>
            <a:off x="6313487" y="3116363"/>
            <a:ext cx="3433800" cy="117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BABD"/>
              </a:buClr>
              <a:buSzPts val="7000"/>
              <a:buFont typeface="Arial"/>
              <a:buChar char="•"/>
            </a:pPr>
            <a:r>
              <a:rPr b="0" i="0" lang="ru-RU" sz="50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10 – 20 </a:t>
            </a:r>
            <a:endParaRPr b="0" i="0" sz="5000" u="none" cap="none" strike="noStrike">
              <a:solidFill>
                <a:srgbClr val="414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2"/>
          <p:cNvSpPr txBox="1"/>
          <p:nvPr/>
        </p:nvSpPr>
        <p:spPr>
          <a:xfrm>
            <a:off x="9448563" y="3087094"/>
            <a:ext cx="1750200" cy="5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62500" lnSpcReduction="20000"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0" i="0" lang="ru-RU" sz="28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лет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09300" y="2078775"/>
            <a:ext cx="2810550" cy="281055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3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7" name="Google Shape;187;p3"/>
          <p:cNvCxnSpPr/>
          <p:nvPr/>
        </p:nvCxnSpPr>
        <p:spPr>
          <a:xfrm>
            <a:off x="803275" y="1284514"/>
            <a:ext cx="11020500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188" name="Google Shape;188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175" y="1252500"/>
            <a:ext cx="3293584" cy="241305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3"/>
          <p:cNvSpPr/>
          <p:nvPr/>
        </p:nvSpPr>
        <p:spPr>
          <a:xfrm>
            <a:off x="5785875" y="3033075"/>
            <a:ext cx="1682700" cy="597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1BABD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3"/>
          <p:cNvSpPr/>
          <p:nvPr/>
        </p:nvSpPr>
        <p:spPr>
          <a:xfrm>
            <a:off x="8343675" y="2535100"/>
            <a:ext cx="2181300" cy="1726500"/>
          </a:xfrm>
          <a:prstGeom prst="heart">
            <a:avLst/>
          </a:prstGeom>
          <a:gradFill>
            <a:gsLst>
              <a:gs pos="0">
                <a:srgbClr val="F5D0D0"/>
              </a:gs>
              <a:gs pos="100000">
                <a:srgbClr val="D96868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3"/>
          <p:cNvSpPr txBox="1"/>
          <p:nvPr/>
        </p:nvSpPr>
        <p:spPr>
          <a:xfrm>
            <a:off x="1800725" y="4498300"/>
            <a:ext cx="3827700" cy="13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ru-RU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Программно - аппаратный комплекс для управления планшетом с помощью взгляда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3"/>
          <p:cNvSpPr txBox="1"/>
          <p:nvPr/>
        </p:nvSpPr>
        <p:spPr>
          <a:xfrm>
            <a:off x="7740250" y="4498300"/>
            <a:ext cx="3484200" cy="11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ru-RU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Общение; возможность сделать жизнь человека    более полной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4"/>
          <p:cNvSpPr/>
          <p:nvPr/>
        </p:nvSpPr>
        <p:spPr>
          <a:xfrm>
            <a:off x="6272550" y="2183250"/>
            <a:ext cx="4976700" cy="2871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4"/>
          <p:cNvSpPr/>
          <p:nvPr/>
        </p:nvSpPr>
        <p:spPr>
          <a:xfrm>
            <a:off x="738200" y="2183250"/>
            <a:ext cx="4976700" cy="2871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4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ПРОДУКТ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1" name="Google Shape;201;p4"/>
          <p:cNvCxnSpPr/>
          <p:nvPr/>
        </p:nvCxnSpPr>
        <p:spPr>
          <a:xfrm>
            <a:off x="738188" y="1284514"/>
            <a:ext cx="11020500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02" name="Google Shape;202;p4"/>
          <p:cNvSpPr txBox="1"/>
          <p:nvPr/>
        </p:nvSpPr>
        <p:spPr>
          <a:xfrm>
            <a:off x="990600" y="2183250"/>
            <a:ext cx="4919100" cy="345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ru-RU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Аппаратная </a:t>
            </a:r>
            <a:br>
              <a:rPr b="1" i="0" lang="ru-RU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ru-RU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составляющая:</a:t>
            </a:r>
            <a:r>
              <a:rPr b="0" i="0" lang="ru-RU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-"/>
            </a:pPr>
            <a:r>
              <a:rPr b="0" i="0" lang="ru-RU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Айтрекер-очки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-"/>
            </a:pPr>
            <a:r>
              <a:rPr b="0" i="0" lang="ru-RU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Планшет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-"/>
            </a:pPr>
            <a:r>
              <a:rPr b="0" i="0" lang="ru-RU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Стойка для планшета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4"/>
          <p:cNvSpPr txBox="1"/>
          <p:nvPr/>
        </p:nvSpPr>
        <p:spPr>
          <a:xfrm>
            <a:off x="6742200" y="2209950"/>
            <a:ext cx="4189800" cy="354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ru-RU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Программная составляющая:</a:t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-"/>
            </a:pPr>
            <a:r>
              <a:rPr b="0" i="0" lang="ru-RU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 для айтрекера 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-"/>
            </a:pPr>
            <a:r>
              <a:rPr b="0" i="0" lang="ru-RU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Пользовательский интерфейс 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5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0" name="Google Shape;210;p5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11" name="Google Shape;211;p5"/>
          <p:cNvSpPr/>
          <p:nvPr/>
        </p:nvSpPr>
        <p:spPr>
          <a:xfrm>
            <a:off x="-4728475" y="1501775"/>
            <a:ext cx="12846600" cy="9157800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C6C6C6"/>
              </a:gs>
              <a:gs pos="100000">
                <a:srgbClr val="858585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rgbClr val="88888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5"/>
          <p:cNvSpPr/>
          <p:nvPr/>
        </p:nvSpPr>
        <p:spPr>
          <a:xfrm>
            <a:off x="-3554875" y="2765750"/>
            <a:ext cx="10363200" cy="7239300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D4E5F5"/>
              </a:gs>
              <a:gs pos="100000">
                <a:srgbClr val="01BABD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rgbClr val="01BAB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5"/>
          <p:cNvSpPr/>
          <p:nvPr/>
        </p:nvSpPr>
        <p:spPr>
          <a:xfrm>
            <a:off x="-2687400" y="4148600"/>
            <a:ext cx="8088300" cy="4473600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F5D0D0"/>
              </a:gs>
              <a:gs pos="100000">
                <a:srgbClr val="D96868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rgbClr val="E0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5"/>
          <p:cNvSpPr/>
          <p:nvPr/>
        </p:nvSpPr>
        <p:spPr>
          <a:xfrm>
            <a:off x="3787900" y="5372138"/>
            <a:ext cx="3251700" cy="574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 cap="flat" cmpd="sng" w="28575">
            <a:solidFill>
              <a:srgbClr val="E0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ru-RU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Доступный рынок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5"/>
          <p:cNvSpPr/>
          <p:nvPr/>
        </p:nvSpPr>
        <p:spPr>
          <a:xfrm>
            <a:off x="4841300" y="3783338"/>
            <a:ext cx="6139200" cy="574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 cap="flat" cmpd="sng" w="28575">
            <a:solidFill>
              <a:srgbClr val="01BAB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АТ  для людей, страдающих параличом</a:t>
            </a:r>
            <a:endParaRPr b="0" i="0" sz="2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5"/>
          <p:cNvSpPr/>
          <p:nvPr/>
        </p:nvSpPr>
        <p:spPr>
          <a:xfrm>
            <a:off x="5509575" y="2378650"/>
            <a:ext cx="2148600" cy="574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 cap="flat" cmpd="sng" w="28575">
            <a:solidFill>
              <a:srgbClr val="88888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АТ в России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5"/>
          <p:cNvSpPr txBox="1"/>
          <p:nvPr/>
        </p:nvSpPr>
        <p:spPr>
          <a:xfrm>
            <a:off x="5691750" y="2908823"/>
            <a:ext cx="1113300" cy="57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0" i="0" lang="ru-RU" sz="3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TAM</a:t>
            </a:r>
            <a:endParaRPr b="0" i="0" sz="3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5"/>
          <p:cNvSpPr txBox="1"/>
          <p:nvPr/>
        </p:nvSpPr>
        <p:spPr>
          <a:xfrm>
            <a:off x="4979200" y="4387200"/>
            <a:ext cx="13812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0" i="0" lang="ru-RU" sz="3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SAM</a:t>
            </a:r>
            <a:endParaRPr b="0" i="0" sz="3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5"/>
          <p:cNvSpPr txBox="1"/>
          <p:nvPr/>
        </p:nvSpPr>
        <p:spPr>
          <a:xfrm>
            <a:off x="3940300" y="5946950"/>
            <a:ext cx="11913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0" i="0" lang="ru-RU" sz="3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SOM</a:t>
            </a:r>
            <a:endParaRPr b="0" i="0" sz="3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5"/>
          <p:cNvSpPr txBox="1"/>
          <p:nvPr/>
        </p:nvSpPr>
        <p:spPr>
          <a:xfrm>
            <a:off x="803275" y="1701550"/>
            <a:ext cx="33585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193,7 млрд. руб</a:t>
            </a:r>
            <a:endParaRPr b="1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5"/>
          <p:cNvSpPr txBox="1"/>
          <p:nvPr/>
        </p:nvSpPr>
        <p:spPr>
          <a:xfrm>
            <a:off x="803275" y="3053675"/>
            <a:ext cx="33585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19 млрд. руб</a:t>
            </a:r>
            <a:endParaRPr b="1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5"/>
          <p:cNvSpPr txBox="1"/>
          <p:nvPr/>
        </p:nvSpPr>
        <p:spPr>
          <a:xfrm>
            <a:off x="838200" y="4405800"/>
            <a:ext cx="33585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950 млн. руб</a:t>
            </a:r>
            <a:endParaRPr b="1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5"/>
          <p:cNvSpPr txBox="1"/>
          <p:nvPr/>
        </p:nvSpPr>
        <p:spPr>
          <a:xfrm>
            <a:off x="8399325" y="1387650"/>
            <a:ext cx="3467700" cy="5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ru-RU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АТ - ассистивные технологии</a:t>
            </a:r>
            <a:endParaRPr b="0" i="0" sz="1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6"/>
          <p:cNvSpPr/>
          <p:nvPr/>
        </p:nvSpPr>
        <p:spPr>
          <a:xfrm>
            <a:off x="661250" y="1537000"/>
            <a:ext cx="11304600" cy="4182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30" name="Google Shape;230;p6"/>
          <p:cNvGraphicFramePr/>
          <p:nvPr/>
        </p:nvGraphicFramePr>
        <p:xfrm>
          <a:off x="661113" y="1537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{F02AF5AF-AB6A-4C86-A7A0-6C8146E8A3FB}</a:tableStyleId>
              </a:tblPr>
              <a:tblGrid>
                <a:gridCol w="2042200"/>
                <a:gridCol w="1737600"/>
                <a:gridCol w="1615200"/>
                <a:gridCol w="1042475"/>
                <a:gridCol w="1636825"/>
                <a:gridCol w="1734100"/>
                <a:gridCol w="1496325"/>
              </a:tblGrid>
              <a:tr h="967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ru-RU" sz="1700" u="none" cap="none" strike="noStrike">
                          <a:highlight>
                            <a:schemeClr val="lt1"/>
                          </a:highlight>
                        </a:rPr>
                        <a:t>Варианты</a:t>
                      </a:r>
                      <a:endParaRPr b="1" sz="1700" u="none" cap="none" strike="noStrike"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ru-RU" sz="1700" u="none" cap="none" strike="noStrike">
                          <a:highlight>
                            <a:schemeClr val="lt1"/>
                          </a:highlight>
                        </a:rPr>
                        <a:t>Цена</a:t>
                      </a:r>
                      <a:endParaRPr b="1" sz="1700" u="none" cap="none" strike="noStrike"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ru-RU" sz="1700" u="none" cap="none" strike="noStrike">
                          <a:highlight>
                            <a:schemeClr val="lt1"/>
                          </a:highlight>
                        </a:rPr>
                        <a:t>Технология</a:t>
                      </a:r>
                      <a:endParaRPr b="1" sz="1700" u="none" cap="none" strike="noStrike"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ru-RU" sz="1700" u="none" cap="none" strike="noStrike">
                          <a:highlight>
                            <a:schemeClr val="lt1"/>
                          </a:highlight>
                        </a:rPr>
                        <a:t>Формат </a:t>
                      </a:r>
                      <a:endParaRPr b="1" sz="1700" u="none" cap="none" strike="noStrike"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ru-RU" sz="1700" u="none" cap="none" strike="noStrike">
                          <a:highlight>
                            <a:schemeClr val="lt1"/>
                          </a:highlight>
                        </a:rPr>
                        <a:t>Калибровка </a:t>
                      </a:r>
                      <a:br>
                        <a:rPr b="1" lang="ru-RU" sz="1700" u="none" cap="none" strike="noStrike">
                          <a:highlight>
                            <a:schemeClr val="lt1"/>
                          </a:highlight>
                        </a:rPr>
                      </a:br>
                      <a:r>
                        <a:rPr b="1" lang="ru-RU" sz="1700" u="none" cap="none" strike="noStrike">
                          <a:highlight>
                            <a:schemeClr val="lt1"/>
                          </a:highlight>
                        </a:rPr>
                        <a:t>в реальном времени</a:t>
                      </a:r>
                      <a:endParaRPr b="1" sz="1700" u="none" cap="none" strike="noStrike"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ru-RU" sz="1700" u="none" cap="none" strike="noStrike">
                          <a:highlight>
                            <a:schemeClr val="lt1"/>
                          </a:highlight>
                        </a:rPr>
                        <a:t>Регуляция </a:t>
                      </a:r>
                      <a:br>
                        <a:rPr b="1" lang="ru-RU" sz="1700" u="none" cap="none" strike="noStrike">
                          <a:highlight>
                            <a:schemeClr val="lt1"/>
                          </a:highlight>
                        </a:rPr>
                      </a:br>
                      <a:r>
                        <a:rPr b="1" lang="ru-RU" sz="1700" u="none" cap="none" strike="noStrike">
                          <a:highlight>
                            <a:schemeClr val="lt1"/>
                          </a:highlight>
                        </a:rPr>
                        <a:t>высоты экрана</a:t>
                      </a:r>
                      <a:endParaRPr b="1" sz="1700" u="none" cap="none" strike="noStrike"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ru-RU" sz="1700" u="none" cap="none" strike="noStrike">
                          <a:highlight>
                            <a:schemeClr val="lt1"/>
                          </a:highlight>
                        </a:rPr>
                        <a:t>Поддержка интернета</a:t>
                      </a:r>
                      <a:endParaRPr b="1" sz="1700" u="none" cap="none" strike="noStrike"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687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900" u="none" cap="none" strike="noStrik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</a:rPr>
                        <a:t>Eyegaze Edge</a:t>
                      </a:r>
                      <a:endParaRPr sz="2300" u="none" cap="none" strike="noStrike"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ru-RU" sz="1700" u="none" cap="none" strike="noStrike">
                          <a:highlight>
                            <a:schemeClr val="lt1"/>
                          </a:highlight>
                        </a:rPr>
                        <a:t>нет на рынке РФ</a:t>
                      </a:r>
                      <a:endParaRPr sz="1700" u="none" cap="none" strike="noStrike"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ru-RU" sz="1700" u="none" cap="none" strike="noStrike">
                          <a:highlight>
                            <a:schemeClr val="lt1"/>
                          </a:highlight>
                        </a:rPr>
                        <a:t>айтрекинг</a:t>
                      </a:r>
                      <a:endParaRPr sz="1700" u="none" cap="none" strike="noStrike"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ru-RU" sz="1700" u="none" cap="none" strike="noStrike">
                          <a:highlight>
                            <a:schemeClr val="lt1"/>
                          </a:highlight>
                        </a:rPr>
                        <a:t>камера</a:t>
                      </a:r>
                      <a:endParaRPr sz="1700" u="none" cap="none" strike="noStrike"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ru-RU" sz="1700" u="none" cap="none" strike="noStrike">
                          <a:highlight>
                            <a:schemeClr val="lt1"/>
                          </a:highlight>
                        </a:rPr>
                        <a:t>+</a:t>
                      </a:r>
                      <a:endParaRPr b="1" sz="1700" u="none" cap="none" strike="noStrike"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ru-RU" sz="1700" u="none" cap="none" strike="noStrike">
                          <a:highlight>
                            <a:schemeClr val="lt1"/>
                          </a:highlight>
                        </a:rPr>
                        <a:t>+</a:t>
                      </a:r>
                      <a:endParaRPr b="1" sz="1700" u="none" cap="none" strike="noStrike"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ru-RU" sz="1700" u="none" cap="none" strike="noStrike">
                          <a:highlight>
                            <a:schemeClr val="lt1"/>
                          </a:highlight>
                        </a:rPr>
                        <a:t>+</a:t>
                      </a:r>
                      <a:endParaRPr b="1" sz="1700" u="none" cap="none" strike="noStrike"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28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ru-RU" sz="1700" u="none" cap="none" strike="noStrike">
                          <a:highlight>
                            <a:schemeClr val="lt1"/>
                          </a:highlight>
                        </a:rPr>
                        <a:t>Dialog X3 Pro</a:t>
                      </a:r>
                      <a:endParaRPr sz="1700" u="none" cap="none" strike="noStrike"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ru-RU" sz="1700" u="none" cap="none" strike="noStrike">
                          <a:highlight>
                            <a:schemeClr val="lt1"/>
                          </a:highlight>
                        </a:rPr>
                        <a:t>от 732 000 руб.</a:t>
                      </a:r>
                      <a:endParaRPr sz="1700" u="none" cap="none" strike="noStrike"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ru-RU" sz="1700" u="none" cap="none" strike="noStrike">
                          <a:highlight>
                            <a:schemeClr val="lt1"/>
                          </a:highlight>
                        </a:rPr>
                        <a:t>айтрекинг</a:t>
                      </a:r>
                      <a:endParaRPr sz="1700" u="none" cap="none" strike="noStrike"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ru-RU" sz="1700" u="none" cap="none" strike="noStrike">
                          <a:highlight>
                            <a:schemeClr val="lt1"/>
                          </a:highlight>
                        </a:rPr>
                        <a:t>камера</a:t>
                      </a:r>
                      <a:endParaRPr sz="1700" u="none" cap="none" strike="noStrike"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ru-RU" sz="1700" u="none" cap="none" strike="noStrike">
                          <a:highlight>
                            <a:schemeClr val="lt1"/>
                          </a:highlight>
                        </a:rPr>
                        <a:t>–</a:t>
                      </a:r>
                      <a:endParaRPr b="1" sz="1700" u="none" cap="none" strike="noStrike"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ru-RU" sz="1700" u="none" cap="none" strike="noStrike">
                          <a:highlight>
                            <a:schemeClr val="lt1"/>
                          </a:highlight>
                        </a:rPr>
                        <a:t>–</a:t>
                      </a:r>
                      <a:endParaRPr b="1" sz="1700" u="none" cap="none" strike="noStrike"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ru-RU" sz="1700" u="none" cap="none" strike="noStrike">
                          <a:highlight>
                            <a:schemeClr val="lt1"/>
                          </a:highlight>
                        </a:rPr>
                        <a:t>–</a:t>
                      </a:r>
                      <a:endParaRPr b="1" sz="1700" u="none" cap="none" strike="noStrike"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28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ru-RU" sz="1700" u="none" cap="none" strike="noStrike">
                          <a:highlight>
                            <a:schemeClr val="lt1"/>
                          </a:highlight>
                        </a:rPr>
                        <a:t>НейроЧат</a:t>
                      </a:r>
                      <a:endParaRPr sz="1700" u="none" cap="none" strike="noStrike"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ru-RU" sz="1700" u="none" cap="none" strike="noStrike">
                          <a:highlight>
                            <a:schemeClr val="lt1"/>
                          </a:highlight>
                        </a:rPr>
                        <a:t>запрос КП</a:t>
                      </a:r>
                      <a:endParaRPr sz="1700" u="none" cap="none" strike="noStrike"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ru-RU" sz="1700" u="none" cap="none" strike="noStrike">
                          <a:highlight>
                            <a:schemeClr val="lt1"/>
                          </a:highlight>
                        </a:rPr>
                        <a:t>ЭЭГ</a:t>
                      </a:r>
                      <a:endParaRPr sz="1700" u="none" cap="none" strike="noStrike"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ru-RU" sz="1700" u="none" cap="none" strike="noStrike">
                          <a:highlight>
                            <a:schemeClr val="lt1"/>
                          </a:highlight>
                        </a:rPr>
                        <a:t>____</a:t>
                      </a:r>
                      <a:endParaRPr sz="1700" u="none" cap="none" strike="noStrike"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700" u="none" cap="none" strike="noStrik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</a:rPr>
                        <a:t>___</a:t>
                      </a:r>
                      <a:endParaRPr sz="1700" u="none" cap="none" strike="noStrike"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ru-RU" sz="1700" u="none" cap="none" strike="noStrike">
                          <a:highlight>
                            <a:schemeClr val="lt1"/>
                          </a:highlight>
                        </a:rPr>
                        <a:t>___</a:t>
                      </a:r>
                      <a:endParaRPr sz="1700" u="none" cap="none" strike="noStrike"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ru-RU" sz="1700" u="none" cap="none" strike="noStrike">
                          <a:highlight>
                            <a:schemeClr val="lt1"/>
                          </a:highlight>
                        </a:rPr>
                        <a:t>+</a:t>
                      </a:r>
                      <a:endParaRPr b="1" sz="1700" u="none" cap="none" strike="noStrike"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28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ru-RU" sz="1700" u="none" cap="none" strike="noStrike">
                          <a:highlight>
                            <a:schemeClr val="lt1"/>
                          </a:highlight>
                        </a:rPr>
                        <a:t>EyeCommunicator</a:t>
                      </a:r>
                      <a:endParaRPr sz="1700" u="none" cap="none" strike="noStrike"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ru-RU" sz="1700" u="none" cap="none" strike="noStrike">
                          <a:highlight>
                            <a:schemeClr val="lt1"/>
                          </a:highlight>
                        </a:rPr>
                        <a:t>от 190 000 руб.</a:t>
                      </a:r>
                      <a:endParaRPr sz="1700" u="none" cap="none" strike="noStrike"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ru-RU" sz="1700" u="none" cap="none" strike="noStrike">
                          <a:highlight>
                            <a:schemeClr val="lt1"/>
                          </a:highlight>
                        </a:rPr>
                        <a:t>айтрекинг </a:t>
                      </a:r>
                      <a:endParaRPr sz="1700" u="none" cap="none" strike="noStrike"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ru-RU" sz="1700" u="none" cap="none" strike="noStrike">
                          <a:highlight>
                            <a:schemeClr val="lt1"/>
                          </a:highlight>
                        </a:rPr>
                        <a:t>камера</a:t>
                      </a:r>
                      <a:endParaRPr sz="1700" u="none" cap="none" strike="noStrike"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ru-RU" sz="1700" u="none" cap="none" strike="noStrike">
                          <a:highlight>
                            <a:schemeClr val="lt1"/>
                          </a:highlight>
                        </a:rPr>
                        <a:t>–</a:t>
                      </a:r>
                      <a:endParaRPr b="1" sz="1700" u="none" cap="none" strike="noStrike"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ru-RU" sz="1700" u="none" cap="none" strike="noStrike">
                          <a:highlight>
                            <a:schemeClr val="lt1"/>
                          </a:highlight>
                        </a:rPr>
                        <a:t>–</a:t>
                      </a:r>
                      <a:endParaRPr b="1" sz="1700" u="none" cap="none" strike="noStrike"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ru-RU" sz="1700" u="none" cap="none" strike="noStrike">
                          <a:highlight>
                            <a:schemeClr val="lt1"/>
                          </a:highlight>
                        </a:rPr>
                        <a:t>+</a:t>
                      </a:r>
                      <a:endParaRPr b="1" sz="1700" u="none" cap="none" strike="noStrike"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28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b="1" lang="ru-RU" sz="1900" u="none" cap="none" strike="noStrike">
                          <a:highlight>
                            <a:schemeClr val="lt1"/>
                          </a:highlight>
                        </a:rPr>
                        <a:t>Есть контакт!</a:t>
                      </a:r>
                      <a:endParaRPr b="1" sz="1900" u="none" cap="none" strike="noStrike"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ru-RU" sz="1700" u="none" cap="none" strike="noStrike">
                          <a:highlight>
                            <a:schemeClr val="lt1"/>
                          </a:highlight>
                        </a:rPr>
                        <a:t>120 000 руб </a:t>
                      </a:r>
                      <a:endParaRPr sz="1700" u="none" cap="none" strike="noStrike"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ru-RU" sz="1700" u="none" cap="none" strike="noStrike">
                          <a:highlight>
                            <a:schemeClr val="lt1"/>
                          </a:highlight>
                        </a:rPr>
                        <a:t>айтрекинг</a:t>
                      </a:r>
                      <a:endParaRPr sz="1700" u="none" cap="none" strike="noStrike"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ru-RU" sz="1700" u="none" cap="none" strike="noStrike">
                          <a:highlight>
                            <a:schemeClr val="lt1"/>
                          </a:highlight>
                        </a:rPr>
                        <a:t>очки</a:t>
                      </a:r>
                      <a:endParaRPr sz="1700" u="none" cap="none" strike="noStrike"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ru-RU" sz="1700" u="none" cap="none" strike="noStrike">
                          <a:highlight>
                            <a:schemeClr val="lt1"/>
                          </a:highlight>
                        </a:rPr>
                        <a:t>+</a:t>
                      </a:r>
                      <a:endParaRPr b="1" sz="1700" u="none" cap="none" strike="noStrike"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ru-RU" sz="1700" u="none" cap="none" strike="noStrike">
                          <a:highlight>
                            <a:schemeClr val="lt1"/>
                          </a:highlight>
                        </a:rPr>
                        <a:t>+</a:t>
                      </a:r>
                      <a:endParaRPr b="1" sz="1700" u="none" cap="none" strike="noStrike"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ru-RU" sz="1700" u="none" cap="none" strike="noStrike">
                          <a:highlight>
                            <a:schemeClr val="lt1"/>
                          </a:highlight>
                        </a:rPr>
                        <a:t>+</a:t>
                      </a:r>
                      <a:endParaRPr b="1" sz="1700" u="none" cap="none" strike="noStrike"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3B3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31" name="Google Shape;231;p6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КОНКУРЕНТЫ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2" name="Google Shape;232;p6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7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9" name="Google Shape;239;p7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240" name="Google Shape;240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3261100" y="-5024175"/>
            <a:ext cx="10880480" cy="52387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41" name="Google Shape;241;p7"/>
          <p:cNvGraphicFramePr/>
          <p:nvPr/>
        </p:nvGraphicFramePr>
        <p:xfrm>
          <a:off x="1116000" y="1416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{F02AF5AF-AB6A-4C86-A7A0-6C8146E8A3FB}</a:tableStyleId>
              </a:tblPr>
              <a:tblGrid>
                <a:gridCol w="2223625"/>
                <a:gridCol w="2248550"/>
                <a:gridCol w="881675"/>
                <a:gridCol w="986625"/>
                <a:gridCol w="2109050"/>
                <a:gridCol w="2258175"/>
              </a:tblGrid>
              <a:tr h="2953100">
                <a:tc row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highlight>
                            <a:schemeClr val="lt1"/>
                          </a:highlight>
                        </a:rPr>
                        <a:t>Ключевые партнёры</a:t>
                      </a:r>
                      <a:endParaRPr b="1" sz="1400" u="none" cap="none" strike="noStrike">
                        <a:highlight>
                          <a:schemeClr val="lt1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highlight>
                          <a:schemeClr val="lt1"/>
                        </a:highlight>
                      </a:endParaRPr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●"/>
                      </a:pPr>
                      <a:r>
                        <a:rPr lang="ru-RU" sz="1400" u="none" cap="none" strike="noStrike">
                          <a:highlight>
                            <a:schemeClr val="lt1"/>
                          </a:highlight>
                        </a:rPr>
                        <a:t>Нейронет центр</a:t>
                      </a:r>
                      <a:endParaRPr sz="1400" u="none" cap="none" strike="noStrike">
                        <a:highlight>
                          <a:schemeClr val="lt1"/>
                        </a:highlight>
                      </a:endParaRPr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●"/>
                      </a:pPr>
                      <a:r>
                        <a:rPr lang="ru-RU" sz="1400" u="none" cap="none" strike="noStrike">
                          <a:highlight>
                            <a:schemeClr val="lt1"/>
                          </a:highlight>
                        </a:rPr>
                        <a:t>Фонд Ройзмана </a:t>
                      </a:r>
                      <a:endParaRPr sz="1400" u="none" cap="none" strike="noStrike">
                        <a:highlight>
                          <a:schemeClr val="lt1"/>
                        </a:highlight>
                      </a:endParaRPr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●"/>
                      </a:pPr>
                      <a:r>
                        <a:rPr lang="ru-RU" sz="1400" u="none" cap="none" strike="noStrike">
                          <a:highlight>
                            <a:schemeClr val="lt1"/>
                          </a:highlight>
                        </a:rPr>
                        <a:t>Милосердие.про</a:t>
                      </a:r>
                      <a:endParaRPr sz="1400" u="none" cap="none" strike="noStrike">
                        <a:highlight>
                          <a:schemeClr val="lt1"/>
                        </a:highlight>
                      </a:endParaRPr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●"/>
                      </a:pPr>
                      <a:r>
                        <a:rPr lang="ru-RU" sz="1400" u="none" cap="none" strike="noStrike">
                          <a:highlight>
                            <a:schemeClr val="lt1"/>
                          </a:highlight>
                        </a:rPr>
                        <a:t>Седьмой лепесток</a:t>
                      </a:r>
                      <a:endParaRPr sz="1400" u="none" cap="none" strike="noStrike">
                        <a:highlight>
                          <a:schemeClr val="lt1"/>
                        </a:highlight>
                      </a:endParaRPr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●"/>
                      </a:pPr>
                      <a:r>
                        <a:rPr lang="ru-RU" sz="1400" u="none" cap="none" strike="noStrike">
                          <a:highlight>
                            <a:schemeClr val="lt1"/>
                          </a:highlight>
                        </a:rPr>
                        <a:t>Программы ESG</a:t>
                      </a:r>
                      <a:endParaRPr sz="1400" u="none" cap="none" strike="noStrike">
                        <a:highlight>
                          <a:schemeClr val="lt1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/>
                </a:tc>
                <a:tc row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highlight>
                            <a:schemeClr val="lt1"/>
                          </a:highlight>
                        </a:rPr>
                        <a:t>Ключевые процессы</a:t>
                      </a:r>
                      <a:endParaRPr b="1" sz="1400" u="none" cap="none" strike="noStrike">
                        <a:highlight>
                          <a:schemeClr val="lt1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highlight>
                          <a:schemeClr val="lt1"/>
                        </a:highlight>
                      </a:endParaRPr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●"/>
                      </a:pPr>
                      <a:r>
                        <a:rPr lang="ru-RU" sz="1400" u="none" cap="none" strike="noStrike">
                          <a:highlight>
                            <a:schemeClr val="lt1"/>
                          </a:highlight>
                        </a:rPr>
                        <a:t>Производство в РФ </a:t>
                      </a:r>
                      <a:endParaRPr sz="1400" u="none" cap="none" strike="noStrike">
                        <a:highlight>
                          <a:schemeClr val="lt1"/>
                        </a:highlight>
                      </a:endParaRPr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●"/>
                      </a:pPr>
                      <a:r>
                        <a:rPr lang="ru-RU" sz="1400" u="none" cap="none" strike="noStrike">
                          <a:highlight>
                            <a:schemeClr val="lt1"/>
                          </a:highlight>
                        </a:rPr>
                        <a:t>Прямые продажи и продажи через сбор средств НКО </a:t>
                      </a:r>
                      <a:endParaRPr sz="1400" u="none" cap="none" strike="noStrike">
                        <a:highlight>
                          <a:schemeClr val="lt1"/>
                        </a:highlight>
                      </a:endParaRPr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●"/>
                      </a:pPr>
                      <a:r>
                        <a:rPr lang="ru-RU" sz="1400" u="none" cap="none" strike="noStrike">
                          <a:highlight>
                            <a:schemeClr val="lt1"/>
                          </a:highlight>
                        </a:rPr>
                        <a:t>Решение проблем созданием способа коммуникации </a:t>
                      </a:r>
                      <a:endParaRPr sz="1400" u="none" cap="none" strike="noStrike">
                        <a:highlight>
                          <a:schemeClr val="lt1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highlight>
                          <a:schemeClr val="lt1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/>
                </a:tc>
                <a:tc gridSpan="2" row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highlight>
                            <a:schemeClr val="lt1"/>
                          </a:highlight>
                        </a:rPr>
                        <a:t>Достоинства </a:t>
                      </a:r>
                      <a:endParaRPr b="1" sz="1400" u="none" cap="none" strike="noStrike">
                        <a:highlight>
                          <a:schemeClr val="lt1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highlight>
                            <a:schemeClr val="lt1"/>
                          </a:highlight>
                        </a:rPr>
                        <a:t>предложения </a:t>
                      </a:r>
                      <a:endParaRPr b="1" sz="1400" u="none" cap="none" strike="noStrike">
                        <a:highlight>
                          <a:schemeClr val="lt1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highlight>
                          <a:schemeClr val="lt1"/>
                        </a:highlight>
                      </a:endParaRPr>
                    </a:p>
                    <a:p>
                      <a:pPr indent="-243840" lvl="0" marL="293370" marR="0" rtl="0" algn="just">
                        <a:lnSpc>
                          <a:spcPct val="100000"/>
                        </a:lnSpc>
                        <a:spcBef>
                          <a:spcPts val="139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Times New Roman"/>
                        <a:buChar char="●"/>
                      </a:pPr>
                      <a:r>
                        <a:rPr lang="ru-RU" sz="1400" u="none" cap="none" strike="noStrike">
                          <a:highlight>
                            <a:schemeClr val="lt1"/>
                          </a:highlight>
                        </a:rPr>
                        <a:t>Российское производство </a:t>
                      </a:r>
                      <a:endParaRPr sz="1400" u="none" cap="none" strike="noStrike">
                        <a:highlight>
                          <a:schemeClr val="lt1"/>
                        </a:highlight>
                      </a:endParaRPr>
                    </a:p>
                    <a:p>
                      <a:pPr indent="-243840" lvl="0" marL="293370" marR="0" rtl="0" algn="just">
                        <a:lnSpc>
                          <a:spcPct val="100000"/>
                        </a:lnSpc>
                        <a:spcBef>
                          <a:spcPts val="139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Times New Roman"/>
                        <a:buChar char="●"/>
                      </a:pPr>
                      <a:r>
                        <a:rPr lang="ru-RU" sz="1400" u="none" cap="none" strike="noStrike">
                          <a:highlight>
                            <a:schemeClr val="lt1"/>
                          </a:highlight>
                        </a:rPr>
                        <a:t>Невысокая цена</a:t>
                      </a:r>
                      <a:endParaRPr sz="1400" u="none" cap="none" strike="noStrike">
                        <a:highlight>
                          <a:schemeClr val="lt1"/>
                        </a:highlight>
                      </a:endParaRPr>
                    </a:p>
                    <a:p>
                      <a:pPr indent="-243840" lvl="0" marL="293370" marR="0" rtl="0" algn="just">
                        <a:lnSpc>
                          <a:spcPct val="100000"/>
                        </a:lnSpc>
                        <a:spcBef>
                          <a:spcPts val="139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Times New Roman"/>
                        <a:buChar char="●"/>
                      </a:pPr>
                      <a:r>
                        <a:rPr lang="ru-RU" sz="1400" u="none" cap="none" strike="noStrike">
                          <a:highlight>
                            <a:schemeClr val="lt1"/>
                          </a:highlight>
                        </a:rPr>
                        <a:t>Автокалибровка</a:t>
                      </a:r>
                      <a:endParaRPr sz="1400" u="none" cap="none" strike="noStrike">
                        <a:highlight>
                          <a:schemeClr val="lt1"/>
                        </a:highlight>
                      </a:endParaRPr>
                    </a:p>
                    <a:p>
                      <a:pPr indent="-243840" lvl="0" marL="293370" marR="0" rtl="0" algn="just">
                        <a:lnSpc>
                          <a:spcPct val="100000"/>
                        </a:lnSpc>
                        <a:spcBef>
                          <a:spcPts val="139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Times New Roman"/>
                        <a:buChar char="●"/>
                      </a:pPr>
                      <a:r>
                        <a:rPr lang="ru-RU" sz="1400" u="none" cap="none" strike="noStrike">
                          <a:highlight>
                            <a:schemeClr val="lt1"/>
                          </a:highlight>
                        </a:rPr>
                        <a:t>Комплект поставки ready to use </a:t>
                      </a:r>
                      <a:endParaRPr sz="1400" u="none" cap="none" strike="noStrike">
                        <a:highlight>
                          <a:schemeClr val="lt1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/>
                </a:tc>
                <a:tc rowSpan="2" h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highlight>
                            <a:schemeClr val="lt1"/>
                          </a:highlight>
                        </a:rPr>
                        <a:t>Отношения </a:t>
                      </a:r>
                      <a:endParaRPr b="1" sz="1400" u="none" cap="none" strike="noStrike">
                        <a:highlight>
                          <a:schemeClr val="lt1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highlight>
                            <a:schemeClr val="lt1"/>
                          </a:highlight>
                        </a:rPr>
                        <a:t>с клиентами</a:t>
                      </a:r>
                      <a:endParaRPr b="1" sz="1400" u="none" cap="none" strike="noStrike">
                        <a:highlight>
                          <a:schemeClr val="lt1"/>
                        </a:highlight>
                      </a:endParaRPr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●"/>
                      </a:pPr>
                      <a:r>
                        <a:rPr lang="ru-RU" sz="1400" u="none" cap="none" strike="noStrike">
                          <a:highlight>
                            <a:schemeClr val="lt1"/>
                          </a:highlight>
                        </a:rPr>
                        <a:t>Привлечение через НКО</a:t>
                      </a:r>
                      <a:endParaRPr sz="1400" u="none" cap="none" strike="noStrike"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/>
                </a:tc>
                <a:tc row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highlight>
                            <a:schemeClr val="lt1"/>
                          </a:highlight>
                        </a:rPr>
                        <a:t>Сегменты ЦА</a:t>
                      </a:r>
                      <a:endParaRPr b="1" sz="1400" u="none" cap="none" strike="noStrike">
                        <a:highlight>
                          <a:schemeClr val="lt1"/>
                        </a:highlight>
                      </a:endParaRPr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●"/>
                      </a:pPr>
                      <a:r>
                        <a:rPr lang="ru-RU" sz="1400" u="none" cap="none" strike="noStrike">
                          <a:highlight>
                            <a:schemeClr val="lt1"/>
                          </a:highlight>
                        </a:rPr>
                        <a:t>Потребитель – близкий человек страдающего параличом</a:t>
                      </a:r>
                      <a:endParaRPr sz="1400" u="none" cap="none" strike="noStrike">
                        <a:highlight>
                          <a:schemeClr val="lt1"/>
                        </a:highlight>
                      </a:endParaRPr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●"/>
                      </a:pPr>
                      <a:r>
                        <a:rPr lang="ru-RU" sz="1400" u="none" cap="none" strike="noStrike">
                          <a:highlight>
                            <a:schemeClr val="lt1"/>
                          </a:highlight>
                        </a:rPr>
                        <a:t>Желание – сделать жизнь парализованных людей качественнее </a:t>
                      </a:r>
                      <a:endParaRPr sz="1400" u="none" cap="none" strike="noStrike">
                        <a:highlight>
                          <a:schemeClr val="lt1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/>
                </a:tc>
              </a:tr>
              <a:tr h="1064825">
                <a:tc vMerge="1"/>
                <a:tc vMerge="1"/>
                <a:tc gridSpan="2" vMerge="1"/>
                <a:tc hMerge="1"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highlight>
                            <a:schemeClr val="lt1"/>
                          </a:highlight>
                        </a:rPr>
                        <a:t>Каналы </a:t>
                      </a:r>
                      <a:endParaRPr b="1" sz="1400" u="none" cap="none" strike="noStrike">
                        <a:highlight>
                          <a:schemeClr val="lt1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highlight>
                            <a:schemeClr val="lt1"/>
                          </a:highlight>
                        </a:rPr>
                        <a:t>взаимодействия</a:t>
                      </a:r>
                      <a:endParaRPr b="1" sz="1400" u="none" cap="none" strike="noStrike">
                        <a:highlight>
                          <a:schemeClr val="lt1"/>
                        </a:highlight>
                      </a:endParaRPr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●"/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</a:rPr>
                        <a:t>Привлечение через НКО</a:t>
                      </a:r>
                      <a:endParaRPr sz="1400" u="none" cap="none" strike="noStrike"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/>
                </a:tc>
                <a:tc vMerge="1"/>
              </a:tr>
              <a:tr h="788500">
                <a:tc grid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highlight>
                            <a:schemeClr val="lt1"/>
                          </a:highlight>
                        </a:rPr>
                        <a:t>Структура издержек</a:t>
                      </a:r>
                      <a:endParaRPr b="1" sz="1400" u="none" cap="none" strike="noStrike">
                        <a:highlight>
                          <a:schemeClr val="lt1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highlight>
                            <a:schemeClr val="lt1"/>
                          </a:highlight>
                        </a:rPr>
                        <a:t>Аренда офиса, ЗП сотрудников</a:t>
                      </a:r>
                      <a:endParaRPr sz="1400" u="none" cap="none" strike="noStrike"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highlight>
                            <a:schemeClr val="lt1"/>
                          </a:highlight>
                        </a:rPr>
                        <a:t>Иточники доходов</a:t>
                      </a:r>
                      <a:endParaRPr b="1" sz="1400" u="none" cap="none" strike="noStrike">
                        <a:highlight>
                          <a:schemeClr val="lt1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highlight>
                            <a:schemeClr val="lt1"/>
                          </a:highlight>
                        </a:rPr>
                        <a:t>Продажа оборудования через НКО</a:t>
                      </a:r>
                      <a:endParaRPr sz="1400" u="none" cap="none" strike="noStrike">
                        <a:highlight>
                          <a:schemeClr val="lt1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highlight>
                            <a:schemeClr val="lt1"/>
                          </a:highlight>
                        </a:rPr>
                        <a:t>B2C продажи </a:t>
                      </a:r>
                      <a:endParaRPr sz="1400" u="none" cap="none" strike="noStrike"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8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ПОТРЕБНОСТЬ В ФИНАНСАХ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8" name="Google Shape;248;p8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49" name="Google Shape;249;p8"/>
          <p:cNvSpPr/>
          <p:nvPr/>
        </p:nvSpPr>
        <p:spPr>
          <a:xfrm>
            <a:off x="1701300" y="1727625"/>
            <a:ext cx="3687000" cy="12633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ru-RU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Стоимость разработки: </a:t>
            </a:r>
            <a:endParaRPr b="1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</a:pPr>
            <a:r>
              <a:rPr b="0" i="0" lang="ru-RU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5,5 млн рублей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8"/>
          <p:cNvSpPr/>
          <p:nvPr/>
        </p:nvSpPr>
        <p:spPr>
          <a:xfrm>
            <a:off x="6164050" y="1731925"/>
            <a:ext cx="4304100" cy="15765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ru-RU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Источники финансирования разработки:</a:t>
            </a:r>
            <a:endParaRPr b="1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</a:pPr>
            <a:r>
              <a:rPr b="0" i="0" lang="ru-RU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Гранты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</a:pPr>
            <a:r>
              <a:rPr b="0" i="0" lang="ru-RU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Краудфандинг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8"/>
          <p:cNvSpPr/>
          <p:nvPr/>
        </p:nvSpPr>
        <p:spPr>
          <a:xfrm>
            <a:off x="1701300" y="3959100"/>
            <a:ext cx="3687000" cy="15765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ru-RU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Точка безубыточности </a:t>
            </a:r>
            <a:endParaRPr b="1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</a:pPr>
            <a:r>
              <a:rPr b="0" i="0" lang="ru-RU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16 продуктов в месяц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8"/>
          <p:cNvSpPr/>
          <p:nvPr/>
        </p:nvSpPr>
        <p:spPr>
          <a:xfrm>
            <a:off x="6164050" y="3959100"/>
            <a:ext cx="4304100" cy="15765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ru-RU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Ежемесячные расходы </a:t>
            </a:r>
            <a:endParaRPr b="1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</a:pPr>
            <a:r>
              <a:rPr b="0" i="0" lang="ru-RU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536 тыс. рублей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9"/>
          <p:cNvSpPr/>
          <p:nvPr/>
        </p:nvSpPr>
        <p:spPr>
          <a:xfrm>
            <a:off x="950300" y="4574200"/>
            <a:ext cx="6669600" cy="1417800"/>
          </a:xfrm>
          <a:prstGeom prst="roundRect">
            <a:avLst>
              <a:gd fmla="val 16667" name="adj"/>
            </a:avLst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9"/>
          <p:cNvSpPr/>
          <p:nvPr/>
        </p:nvSpPr>
        <p:spPr>
          <a:xfrm>
            <a:off x="950300" y="3004150"/>
            <a:ext cx="10966800" cy="1417800"/>
          </a:xfrm>
          <a:prstGeom prst="roundRect">
            <a:avLst>
              <a:gd fmla="val 16667" name="adj"/>
            </a:avLst>
          </a:prstGeom>
          <a:solidFill>
            <a:srgbClr val="84DFE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9"/>
          <p:cNvSpPr/>
          <p:nvPr/>
        </p:nvSpPr>
        <p:spPr>
          <a:xfrm>
            <a:off x="950300" y="1450400"/>
            <a:ext cx="7881900" cy="1417800"/>
          </a:xfrm>
          <a:prstGeom prst="roundRect">
            <a:avLst>
              <a:gd fmla="val 16667" name="adj"/>
            </a:avLst>
          </a:prstGeom>
          <a:solidFill>
            <a:srgbClr val="CC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9"/>
          <p:cNvSpPr txBox="1"/>
          <p:nvPr/>
        </p:nvSpPr>
        <p:spPr>
          <a:xfrm>
            <a:off x="990600" y="457200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rPr>
              <a:t>ДОРОЖНАЯ КАРТА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62" name="Google Shape;262;p9"/>
          <p:cNvCxnSpPr/>
          <p:nvPr/>
        </p:nvCxnSpPr>
        <p:spPr>
          <a:xfrm>
            <a:off x="803275" y="1284514"/>
            <a:ext cx="11020425" cy="0"/>
          </a:xfrm>
          <a:prstGeom prst="straightConnector1">
            <a:avLst/>
          </a:prstGeom>
          <a:noFill/>
          <a:ln cap="flat" cmpd="sng" w="12700">
            <a:solidFill>
              <a:srgbClr val="595959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63" name="Google Shape;263;p9"/>
          <p:cNvSpPr/>
          <p:nvPr/>
        </p:nvSpPr>
        <p:spPr>
          <a:xfrm>
            <a:off x="3104438" y="1730600"/>
            <a:ext cx="1622100" cy="857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Анализ систем управления 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9"/>
          <p:cNvSpPr/>
          <p:nvPr/>
        </p:nvSpPr>
        <p:spPr>
          <a:xfrm>
            <a:off x="5217147" y="1730588"/>
            <a:ext cx="1622100" cy="857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Подготовка </a:t>
            </a:r>
            <a:br>
              <a:rPr b="0" i="0" lang="ru-RU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ru-RU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и проведение исследования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9"/>
          <p:cNvSpPr/>
          <p:nvPr/>
        </p:nvSpPr>
        <p:spPr>
          <a:xfrm>
            <a:off x="7329879" y="1730600"/>
            <a:ext cx="1308600" cy="857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Создание ПО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9"/>
          <p:cNvSpPr/>
          <p:nvPr/>
        </p:nvSpPr>
        <p:spPr>
          <a:xfrm>
            <a:off x="2690032" y="3292500"/>
            <a:ext cx="1308600" cy="857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Сбор прототипа айтрекера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9"/>
          <p:cNvSpPr/>
          <p:nvPr/>
        </p:nvSpPr>
        <p:spPr>
          <a:xfrm>
            <a:off x="4353006" y="3284338"/>
            <a:ext cx="1308600" cy="857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Создание ПО для айтрекера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9"/>
          <p:cNvSpPr/>
          <p:nvPr/>
        </p:nvSpPr>
        <p:spPr>
          <a:xfrm>
            <a:off x="5978418" y="3292500"/>
            <a:ext cx="2143500" cy="857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Испытания айтрекера 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на потенциальных пользователях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9"/>
          <p:cNvSpPr/>
          <p:nvPr/>
        </p:nvSpPr>
        <p:spPr>
          <a:xfrm>
            <a:off x="8438727" y="3292500"/>
            <a:ext cx="1308600" cy="857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Сборка полного прототипа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9"/>
          <p:cNvSpPr/>
          <p:nvPr/>
        </p:nvSpPr>
        <p:spPr>
          <a:xfrm>
            <a:off x="3104438" y="4903700"/>
            <a:ext cx="2143500" cy="857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Внедрение прототипов через грантовые программы 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9"/>
          <p:cNvSpPr/>
          <p:nvPr/>
        </p:nvSpPr>
        <p:spPr>
          <a:xfrm>
            <a:off x="5942599" y="4903700"/>
            <a:ext cx="1513800" cy="857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Выход на рынок</a:t>
            </a:r>
            <a:br>
              <a:rPr b="0" i="0" lang="ru-RU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ru-RU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Связь с НКО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9"/>
          <p:cNvSpPr/>
          <p:nvPr/>
        </p:nvSpPr>
        <p:spPr>
          <a:xfrm>
            <a:off x="10064151" y="3292500"/>
            <a:ext cx="1622100" cy="857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Сертификация 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9"/>
          <p:cNvSpPr txBox="1"/>
          <p:nvPr/>
        </p:nvSpPr>
        <p:spPr>
          <a:xfrm>
            <a:off x="1187110" y="1866500"/>
            <a:ext cx="1426800" cy="5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этап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2024 год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9"/>
          <p:cNvSpPr txBox="1"/>
          <p:nvPr/>
        </p:nvSpPr>
        <p:spPr>
          <a:xfrm>
            <a:off x="1187098" y="3420250"/>
            <a:ext cx="1426800" cy="5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этап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2025 год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9"/>
          <p:cNvSpPr txBox="1"/>
          <p:nvPr/>
        </p:nvSpPr>
        <p:spPr>
          <a:xfrm>
            <a:off x="1187098" y="4990300"/>
            <a:ext cx="1426800" cy="5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этап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2026 год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6" name="Google Shape;276;p9"/>
          <p:cNvCxnSpPr>
            <a:stCxn id="263" idx="3"/>
            <a:endCxn id="264" idx="1"/>
          </p:cNvCxnSpPr>
          <p:nvPr/>
        </p:nvCxnSpPr>
        <p:spPr>
          <a:xfrm>
            <a:off x="4726538" y="2159300"/>
            <a:ext cx="4905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77" name="Google Shape;277;p9"/>
          <p:cNvCxnSpPr>
            <a:endCxn id="265" idx="1"/>
          </p:cNvCxnSpPr>
          <p:nvPr/>
        </p:nvCxnSpPr>
        <p:spPr>
          <a:xfrm flipH="1" rot="10800000">
            <a:off x="6856179" y="2159300"/>
            <a:ext cx="473700" cy="54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78" name="Google Shape;278;p9"/>
          <p:cNvCxnSpPr/>
          <p:nvPr/>
        </p:nvCxnSpPr>
        <p:spPr>
          <a:xfrm>
            <a:off x="4031942" y="3701638"/>
            <a:ext cx="321000" cy="114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79" name="Google Shape;279;p9"/>
          <p:cNvCxnSpPr/>
          <p:nvPr/>
        </p:nvCxnSpPr>
        <p:spPr>
          <a:xfrm>
            <a:off x="5661577" y="3715488"/>
            <a:ext cx="321000" cy="114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80" name="Google Shape;280;p9"/>
          <p:cNvCxnSpPr/>
          <p:nvPr/>
        </p:nvCxnSpPr>
        <p:spPr>
          <a:xfrm>
            <a:off x="8121873" y="3707338"/>
            <a:ext cx="321000" cy="114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81" name="Google Shape;281;p9"/>
          <p:cNvCxnSpPr/>
          <p:nvPr/>
        </p:nvCxnSpPr>
        <p:spPr>
          <a:xfrm>
            <a:off x="9747285" y="3715488"/>
            <a:ext cx="321000" cy="114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82" name="Google Shape;282;p9"/>
          <p:cNvCxnSpPr>
            <a:stCxn id="270" idx="3"/>
            <a:endCxn id="271" idx="1"/>
          </p:cNvCxnSpPr>
          <p:nvPr/>
        </p:nvCxnSpPr>
        <p:spPr>
          <a:xfrm>
            <a:off x="5247938" y="5332400"/>
            <a:ext cx="6948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83" name="Google Shape;283;p9"/>
          <p:cNvCxnSpPr>
            <a:stCxn id="260" idx="1"/>
            <a:endCxn id="259" idx="1"/>
          </p:cNvCxnSpPr>
          <p:nvPr/>
        </p:nvCxnSpPr>
        <p:spPr>
          <a:xfrm>
            <a:off x="950300" y="2159300"/>
            <a:ext cx="600" cy="1553700"/>
          </a:xfrm>
          <a:prstGeom prst="curvedConnector3">
            <a:avLst>
              <a:gd fmla="val -39687500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84" name="Google Shape;284;p9"/>
          <p:cNvCxnSpPr/>
          <p:nvPr/>
        </p:nvCxnSpPr>
        <p:spPr>
          <a:xfrm flipH="1" rot="-5400000">
            <a:off x="173762" y="4503450"/>
            <a:ext cx="1553700" cy="600"/>
          </a:xfrm>
          <a:prstGeom prst="curvedConnector3">
            <a:avLst>
              <a:gd fmla="val 0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1"/>
          <p:cNvSpPr txBox="1"/>
          <p:nvPr/>
        </p:nvSpPr>
        <p:spPr>
          <a:xfrm>
            <a:off x="746374" y="778519"/>
            <a:ext cx="6335744" cy="22246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2023-11-28T09:56:41Z</dcterms:created>
  <dc:creator>Руковичникова Анастасия Романовна</dc:creator>
</cp:coreProperties>
</file>