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9" r:id="rId3"/>
    <p:sldId id="267" r:id="rId4"/>
    <p:sldId id="271" r:id="rId5"/>
    <p:sldId id="268" r:id="rId6"/>
    <p:sldId id="270" r:id="rId7"/>
    <p:sldId id="273" r:id="rId8"/>
    <p:sldId id="276" r:id="rId9"/>
    <p:sldId id="27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870C"/>
    <a:srgbClr val="EAECEE"/>
    <a:srgbClr val="FFB13A"/>
    <a:srgbClr val="F88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615" autoAdjust="0"/>
    <p:restoredTop sz="81669" autoAdjust="0"/>
  </p:normalViewPr>
  <p:slideViewPr>
    <p:cSldViewPr snapToGrid="0">
      <p:cViewPr varScale="1">
        <p:scale>
          <a:sx n="93" d="100"/>
          <a:sy n="93" d="100"/>
        </p:scale>
        <p:origin x="7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41E44-CBEE-470C-A321-4F5B6208B90A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77ACA-73C7-4870-A580-EFD16CDAF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087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Наш проект представляет собой разработку нейронной сети с системой технического зрения для поиска места приземления груза с БПЛА способного доставлять гуманитарные грузы в аварийные места или отдаленные районы, где традиционные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срЕдства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доставки могут иметь ограниченный доступ или задержки. Нейронная сеть будет обучена на выбранных данных и будет выдавать координаты предпочтительных мест для приземления груза.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D77ACA-73C7-4870-A580-EFD16CDAF5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840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службы экстренного реагирования. Гуманитарные организации, занимающиеся оказанием помощи в чрезвычайных ситуациях или работой в отдаленных районах. Лечебные учреждения, особенно те, которые находятся в отдаленных районах или местах, где доступ к медицинским принадлежностям ограничен. Это могут быть больницы, пункты первой помощи или клиники.</a:t>
            </a:r>
          </a:p>
          <a:p>
            <a:pPr algn="just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Гуманитарные организации, занимающиеся оказанием помощи в чрезвычайных ситуациях или работой в отдаленных районах. Или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D77ACA-73C7-4870-A580-EFD16CDAF5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072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Стартап-проекта: Одной из основных проблем в доставке грузов в аварийные места или отдаленные районы является ограниченный доступ и задержки, которые могут быть вызваны недостаточностью инфраструктуры или непроходимостью территории. Наш проект предлагает решение этой проблемы с помощью нейронной сети для беспилотного летательного аппарата, который сможет в автономном режиме оценить доступность для людей терпящих бедствие и выбрать место для сброса гуманитарного груза, а также рассчитать траекторию падения груза для точного приземления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D77ACA-73C7-4870-A580-EFD16CDAF5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985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минимум две российские компании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D77ACA-73C7-4870-A580-EFD16CDAF5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82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Беспилотник вылетает в пункт назначение, он с помощью камеры сканирует местность, выбирает место сброса, анализирует безопасность доставки и просит подтвердить сброс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D77ACA-73C7-4870-A580-EFD16CDAF5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232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D77ACA-73C7-4870-A580-EFD16CDAF5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823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ru-RU" dirty="0"/>
              <a:t>Наша команда состоит из опытных разработчиков, мы занимаемся нейросетями не первый год</a:t>
            </a:r>
            <a:r>
              <a:rPr lang="en-US" dirty="0"/>
              <a:t>”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D77ACA-73C7-4870-A580-EFD16CDAF5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2165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Мы открыты к любым контактам и готовы ответить на ваши вопросы.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D77ACA-73C7-4870-A580-EFD16CDAF52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653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A5F63-BCE6-6B53-E2E9-F9EE3A79A7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AFAA99-1D1C-B39E-D053-4E1A4B253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1BBA1-0555-9217-F46D-00C701EB6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C2CD9-7148-4FBB-6E1A-CC3454C57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628A7-64EB-F3DE-369C-8A0219DDF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144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224A8-DD3C-1B67-0B74-3A88A5377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DCF2C-5AC9-5514-66AF-6EB7F9391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07A43-38DC-269D-E8EA-CE5B95A2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CCB3B-B478-DC6D-8FA5-CAB6FBDEB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1529C-BC3D-9566-0EB8-85B71B162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070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E3F56-72AE-9C6E-09B0-6FA805831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3C4D73-81DF-BFAA-30EA-B8A31D9F3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DEED7-2B7D-B814-5469-8530A6146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E3AF0-4E0B-FD31-3414-12E906EE1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835D0-FAE1-657E-6C8E-1DC0C753E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835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45A10-2C1B-19C4-35BC-25ABBE14E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BD9B3-384B-D7DC-C0EC-DDEADADFC0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513BDB-BA1E-1627-427B-250740A4DF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8E052B-52EC-D534-3A97-2E35CD9F9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180C48-8320-82D8-6245-451D7E9DB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DDCF19-0684-2E87-0FED-94BF697D8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63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AD348-2D8E-9F3C-7E79-741097E97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4F1D29-0C34-1D5D-8106-78A2789CC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7C8215-D517-D428-90F5-6175A7D7C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215983-3273-9F0F-B79D-3999F23A4C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1BA77F-6E3C-74B6-9BAF-0ACCC0B64B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EB61E3-284B-3F2A-8648-DF29EF35A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567314-6B73-090C-E554-869B266EA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5FF4C8-B074-EDED-E2AE-502BB0562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493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A96C7-09A1-8376-AE65-F396E40F1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751494-2CA2-CDEE-486F-28F4AC571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E53D3D-4799-8D96-C5A8-D71382582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94FF1F-5497-78F3-D89D-938797A77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83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DEF595-2207-5C18-388A-FB305330C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4B069F-4245-F94E-00E0-493B068E9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14554F-388D-50CC-68D0-F0526A1B8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20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E62EB-FEB0-E6EF-CA6B-DB4C36516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A0EDE-565F-03A0-8A79-FD4410C55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5C963-DD88-1B92-B20E-E071533ED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0771AC-63CA-1437-DAFA-BC028A813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455675-2E55-FB29-E382-2D5C22380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2B2D44-1F56-1D1B-EE58-FA94B4AB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718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47B2D-A42A-5769-D14E-A963B681C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661714-8A68-4495-F3A6-DCB40DCA51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6C7B3-7D39-5E85-4C29-61A16535A8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B4D72-78CE-26D3-4A67-A9D37E13A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BC5A2D-604E-C8B5-4BA5-286BC9C10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E9A6CB-AA2A-3BE6-9867-EB3F0B9B6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17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3D439-271B-8B4D-1EB3-389D6D7E7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71F5B8-0FA3-8A44-F36E-2514427CC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59CB59-AF16-96DC-B29E-84DB5CA44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E7CA4-1B67-DF65-E2E3-8C57D9E7D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2BD63-4724-8EAD-5622-13432046F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81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F833A6-C7F2-5E6A-5D14-4D881726B1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F5F1FC-5900-C80B-4A0B-BB63CC9151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4FAFA-A97E-31C3-ECFA-08B4531E7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F5EA4-C797-4C75-3CE2-E830A0951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6A10B-EDD6-E977-AB33-B5101E36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151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B662A9-1596-6A12-F5E1-9F9F6E5EA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6475F6-D3BB-FAE8-FD21-1A7722D63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27FF4A-1B84-9513-7791-1D00F7716E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5FD80-40F2-44DB-95A3-347FD1155EE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851F4-07E3-2680-087C-4F93E1835B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1285D-A0F3-9A02-ADCC-2B2B4B16A5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35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hyperlink" Target="mailto:gruntovskii@sfedu.ru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12.png"/><Relationship Id="rId10" Type="http://schemas.openxmlformats.org/officeDocument/2006/relationships/image" Target="../media/image28.png"/><Relationship Id="rId4" Type="http://schemas.microsoft.com/office/2007/relationships/hdphoto" Target="../media/hdphoto1.wdp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31.png"/><Relationship Id="rId15" Type="http://schemas.openxmlformats.org/officeDocument/2006/relationships/image" Target="../media/image32.png"/><Relationship Id="rId10" Type="http://schemas.openxmlformats.org/officeDocument/2006/relationships/image" Target="../media/image6.png"/><Relationship Id="rId4" Type="http://schemas.openxmlformats.org/officeDocument/2006/relationships/image" Target="../media/image30.png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E50589-3AB1-AD19-42DD-7560561C81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2779C1-40CF-25CD-AA49-F217A6AB00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28" b="14589"/>
          <a:stretch/>
        </p:blipFill>
        <p:spPr>
          <a:xfrm>
            <a:off x="269358" y="380032"/>
            <a:ext cx="8857330" cy="12028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603BE8-521D-9441-8304-B52F2522B1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9173238" y="141204"/>
            <a:ext cx="2910426" cy="1441658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5382C944-9ED3-71BC-374D-698719F38E70}"/>
              </a:ext>
            </a:extLst>
          </p:cNvPr>
          <p:cNvGrpSpPr/>
          <p:nvPr/>
        </p:nvGrpSpPr>
        <p:grpSpPr>
          <a:xfrm>
            <a:off x="345558" y="5589503"/>
            <a:ext cx="11500883" cy="1165393"/>
            <a:chOff x="444374" y="5530417"/>
            <a:chExt cx="10767337" cy="109106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8718D00-9BA6-82E6-364E-6E7E681A52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945"/>
            <a:stretch/>
          </p:blipFill>
          <p:spPr>
            <a:xfrm>
              <a:off x="3967268" y="5530417"/>
              <a:ext cx="805988" cy="103186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91B7968-0101-BF8D-B727-E391F7D88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3211" y="5653741"/>
              <a:ext cx="1526837" cy="76341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D8D8680-67F5-8094-5AC6-761307DA5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8995" y="5610802"/>
              <a:ext cx="1612716" cy="80635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7C9FC11-8343-43BE-F9AB-37508D254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374" y="5613352"/>
              <a:ext cx="1944914" cy="97245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E12A639-400F-623D-C001-0D1BE6018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4789" y="5649022"/>
              <a:ext cx="1944914" cy="97245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C83FEF3-7B76-E496-2EED-420278876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4114" y="5632271"/>
              <a:ext cx="1612716" cy="80635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4D5BA61-7978-BF33-F4B3-D29D62506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589" y="5666857"/>
              <a:ext cx="1647374" cy="82368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5FECDED-45DA-3FDA-3F74-E0F3CBE0F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2394" y="5792940"/>
              <a:ext cx="948802" cy="46892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B808BB74-A857-59A7-4186-89FFA97A4239}"/>
              </a:ext>
            </a:extLst>
          </p:cNvPr>
          <p:cNvSpPr txBox="1"/>
          <p:nvPr/>
        </p:nvSpPr>
        <p:spPr>
          <a:xfrm>
            <a:off x="490926" y="2997246"/>
            <a:ext cx="108868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Система технического зрения для поиска места приземления груза с БПЛА</a:t>
            </a:r>
            <a:endParaRPr lang="en-US" sz="2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552D08-0891-4ADC-AE1D-D514CCBA04D1}"/>
              </a:ext>
            </a:extLst>
          </p:cNvPr>
          <p:cNvSpPr txBox="1"/>
          <p:nvPr/>
        </p:nvSpPr>
        <p:spPr>
          <a:xfrm>
            <a:off x="1196816" y="4711624"/>
            <a:ext cx="108868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altLang="ru-RU" dirty="0">
                <a:solidFill>
                  <a:srgbClr val="0070C0"/>
                </a:solidFill>
              </a:rPr>
              <a:t>Докладчик</a:t>
            </a:r>
            <a:r>
              <a:rPr lang="en-US" altLang="ru-RU" dirty="0">
                <a:solidFill>
                  <a:srgbClr val="0070C0"/>
                </a:solidFill>
              </a:rPr>
              <a:t>: </a:t>
            </a:r>
            <a:r>
              <a:rPr lang="ru-RU" altLang="ru-RU" dirty="0">
                <a:solidFill>
                  <a:srgbClr val="0070C0"/>
                </a:solidFill>
              </a:rPr>
              <a:t>Грунтовский Всеволод</a:t>
            </a:r>
          </a:p>
          <a:p>
            <a:pPr algn="r"/>
            <a:r>
              <a:rPr lang="en-US" dirty="0">
                <a:solidFill>
                  <a:srgbClr val="0070C0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gruntovskii@sfedu.ru</a:t>
            </a:r>
            <a:endParaRPr lang="en-US" dirty="0">
              <a:solidFill>
                <a:srgbClr val="0070C0"/>
              </a:solidFill>
            </a:endParaRPr>
          </a:p>
          <a:p>
            <a:pPr algn="r"/>
            <a:r>
              <a:rPr lang="en-US" dirty="0">
                <a:solidFill>
                  <a:srgbClr val="0070C0"/>
                </a:solidFill>
              </a:rPr>
              <a:t>+79114822694</a:t>
            </a:r>
          </a:p>
        </p:txBody>
      </p:sp>
    </p:spTree>
    <p:extLst>
      <p:ext uri="{BB962C8B-B14F-4D97-AF65-F5344CB8AC3E}">
        <p14:creationId xmlns:p14="http://schemas.microsoft.com/office/powerpoint/2010/main" val="3222955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2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Целевая аудитория</a:t>
            </a:r>
            <a:endParaRPr lang="en-US" sz="3600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pic>
        <p:nvPicPr>
          <p:cNvPr id="3074" name="Picture 2" descr="Комплексы с БПЛА Supercam на службе в ГУ МЧС России по Красноярскому краю">
            <a:extLst>
              <a:ext uri="{FF2B5EF4-FFF2-40B4-BE49-F238E27FC236}">
                <a16:creationId xmlns:a16="http://schemas.microsoft.com/office/drawing/2014/main" id="{6A3563F1-0057-46B4-9289-33552F138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319" y="1467077"/>
            <a:ext cx="9233964" cy="5194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712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3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Решаемая проблема</a:t>
            </a:r>
            <a:endParaRPr lang="en-US" sz="3600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5CC912-A1C5-45C2-A97E-2E64CCDBC5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9008" y="1327861"/>
            <a:ext cx="7830705" cy="521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714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4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Основные конкуренты</a:t>
            </a:r>
            <a:endParaRPr lang="en-US" sz="3600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pic>
        <p:nvPicPr>
          <p:cNvPr id="1026" name="Picture 2" descr="ГК «Геоскан» Беспилотные технологии для профессионалов">
            <a:extLst>
              <a:ext uri="{FF2B5EF4-FFF2-40B4-BE49-F238E27FC236}">
                <a16:creationId xmlns:a16="http://schemas.microsoft.com/office/drawing/2014/main" id="{33525DB7-FF94-4083-A0DC-D53530E84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52" y="5612078"/>
            <a:ext cx="4834377" cy="80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ГК «Беспилотные системы» | Производство беспилотных летательных аппаратов">
            <a:extLst>
              <a:ext uri="{FF2B5EF4-FFF2-40B4-BE49-F238E27FC236}">
                <a16:creationId xmlns:a16="http://schemas.microsoft.com/office/drawing/2014/main" id="{F9EBD26C-DF66-4377-98A2-28AE19905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238" y="5495301"/>
            <a:ext cx="5267325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A92180B-F0CF-4EAB-B697-122A0B4D31E5}"/>
              </a:ext>
            </a:extLst>
          </p:cNvPr>
          <p:cNvSpPr txBox="1"/>
          <p:nvPr/>
        </p:nvSpPr>
        <p:spPr>
          <a:xfrm>
            <a:off x="539466" y="2239053"/>
            <a:ext cx="103175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Геоскан</a:t>
            </a:r>
            <a:r>
              <a:rPr lang="ru-RU" dirty="0">
                <a:solidFill>
                  <a:srgbClr val="212529"/>
                </a:solidFill>
                <a:latin typeface="Roboto" panose="02000000000000000000" pitchFamily="2" charset="0"/>
              </a:rPr>
              <a:t> </a:t>
            </a:r>
            <a:r>
              <a:rPr lang="ru-RU" dirty="0">
                <a:solidFill>
                  <a:srgbClr val="21252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</a:t>
            </a:r>
            <a:r>
              <a:rPr lang="en-US" dirty="0">
                <a:solidFill>
                  <a:srgbClr val="21252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Беспилотные системы 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- российск</a:t>
            </a:r>
            <a:r>
              <a:rPr lang="ru-RU" dirty="0">
                <a:solidFill>
                  <a:srgbClr val="212529"/>
                </a:solidFill>
                <a:latin typeface="Roboto" panose="02000000000000000000" pitchFamily="2" charset="0"/>
              </a:rPr>
              <a:t>ие 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компании, занимающиеся разработкой и производством беспилотных летательных аппаратов (БАС), а также разработкой программного обеспечения для фотограмметрической обработки данных и трехмерной визуализации.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7682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5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 проблемы</a:t>
            </a:r>
            <a:endParaRPr lang="en-US" sz="3600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pic>
        <p:nvPicPr>
          <p:cNvPr id="2050" name="Picture 2" descr="Продукция">
            <a:extLst>
              <a:ext uri="{FF2B5EF4-FFF2-40B4-BE49-F238E27FC236}">
                <a16:creationId xmlns:a16="http://schemas.microsoft.com/office/drawing/2014/main" id="{FDF6D6B3-F1AF-4636-AF9D-8D9C612D3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640" y="1299780"/>
            <a:ext cx="8556593" cy="547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857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6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</a:t>
            </a:r>
            <a:endParaRPr lang="en-US" sz="3600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647A3C-0B54-0DC9-8FA3-5E86FFA9E4E1}"/>
              </a:ext>
            </a:extLst>
          </p:cNvPr>
          <p:cNvSpPr txBox="1"/>
          <p:nvPr/>
        </p:nvSpPr>
        <p:spPr>
          <a:xfrm>
            <a:off x="498937" y="1471852"/>
            <a:ext cx="559706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Партнерство с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Геоскан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и Беспилотные системы</a:t>
            </a:r>
          </a:p>
          <a:p>
            <a:pPr algn="just"/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Привлечение инвестиций: Привлечение финансовых инвестиций для расширения и развития технологических решений.</a:t>
            </a:r>
          </a:p>
          <a:p>
            <a:pPr algn="just"/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Развитие каналов продвижения: Маркетинг и реклама через социальные сети, медицинские партнеры и медийные платформы для привлечения новых клиентов.</a:t>
            </a:r>
          </a:p>
          <a:p>
            <a:pPr algn="just"/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8D2FE0D-EC28-460C-B86E-D9FA7096D5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5468" y="1707976"/>
            <a:ext cx="5715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57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7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Уровень готовности продукта</a:t>
            </a:r>
            <a:endParaRPr lang="en-US" sz="3600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8EAFF8-B13C-46E9-A571-BD3E416D0E0F}"/>
              </a:ext>
            </a:extLst>
          </p:cNvPr>
          <p:cNvSpPr txBox="1"/>
          <p:nvPr/>
        </p:nvSpPr>
        <p:spPr>
          <a:xfrm>
            <a:off x="839172" y="1775876"/>
            <a:ext cx="553538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TRL Уровень готовности технологии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: 	         2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MRL Уровень готовности производства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:	        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2. </a:t>
            </a:r>
          </a:p>
          <a:p>
            <a:pPr algn="just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CRL Уровень готовности к коммерциализации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: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1.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1. Выбрали БПЛА, которыми оснащены МЧС и ориентируемся на их характеристики (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Phantom 3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2. Собрали информацию, по похожим нейронным сетям.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(YOLOv8)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3. Определить технологии по которым будет производится написание программы. (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ROS, OpenCV, Python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10D78B-2267-466A-BF40-A161D09F0E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9051" y="1187035"/>
            <a:ext cx="4209502" cy="420950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833720-206A-4189-B487-917A15B230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104" y="5569595"/>
            <a:ext cx="3000939" cy="792481"/>
          </a:xfrm>
          <a:prstGeom prst="rect">
            <a:avLst/>
          </a:prstGeom>
        </p:spPr>
      </p:pic>
      <p:pic>
        <p:nvPicPr>
          <p:cNvPr id="1026" name="Picture 2" descr="Python — энциклопедия «Знание.Вики»">
            <a:extLst>
              <a:ext uri="{FF2B5EF4-FFF2-40B4-BE49-F238E27FC236}">
                <a16:creationId xmlns:a16="http://schemas.microsoft.com/office/drawing/2014/main" id="{3341449F-58AD-4C2D-8B78-487B1DDCA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484" y="5396537"/>
            <a:ext cx="4286250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5A6272-4363-46C3-9C92-EEFCE2401D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5550" y="5240820"/>
            <a:ext cx="1033366" cy="127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5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8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ПЛАН ДАЛЬНЕЙШЕГО РАЗВИТИЯ СТАРТАП-ПРОЕКТА</a:t>
            </a:r>
            <a:endParaRPr lang="en-US" sz="2400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647A3C-0B54-0DC9-8FA3-5E86FFA9E4E1}"/>
              </a:ext>
            </a:extLst>
          </p:cNvPr>
          <p:cNvSpPr txBox="1"/>
          <p:nvPr/>
        </p:nvSpPr>
        <p:spPr>
          <a:xfrm>
            <a:off x="498939" y="1644768"/>
            <a:ext cx="529537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Разработать автономную систему помощи людям, находящимся на удаленном расстоянии от жилых сооружений, которая включает в себя:</a:t>
            </a:r>
          </a:p>
          <a:p>
            <a:pPr algn="just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1) Определение места происшествия с которого поступил сигнал “SOS”</a:t>
            </a:r>
          </a:p>
          <a:p>
            <a:pPr algn="just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2) Построение маршрута для БПЛА, которое осуществляется на сервере</a:t>
            </a:r>
          </a:p>
          <a:p>
            <a:pPr algn="just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3) Нейронную сеть с техническим зрением для сброса груза первой помощи</a:t>
            </a:r>
          </a:p>
          <a:p>
            <a:pPr algn="just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Запрос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buAutoNum type="arabicParenR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Квадрокоптеры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Phantom 3</a:t>
            </a:r>
          </a:p>
          <a:p>
            <a:pPr marL="342900" indent="-342900" algn="just">
              <a:buAutoNum type="arabicParenR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Полигон для обучения</a:t>
            </a:r>
          </a:p>
          <a:p>
            <a:pPr marL="342900" indent="-342900" algn="just">
              <a:buAutoNum type="arabicParenR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команду нужен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Product manager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A5979D-D325-49FF-A4B0-AB328CCE24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1485" y="1714183"/>
            <a:ext cx="5834290" cy="389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171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9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Наша команда</a:t>
            </a:r>
            <a:endParaRPr lang="en-US" sz="3600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E191BDE-9014-4796-96B4-829F009BCECB}"/>
              </a:ext>
            </a:extLst>
          </p:cNvPr>
          <p:cNvSpPr txBox="1"/>
          <p:nvPr/>
        </p:nvSpPr>
        <p:spPr>
          <a:xfrm>
            <a:off x="566067" y="4072668"/>
            <a:ext cx="16433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Зборомирский</a:t>
            </a:r>
            <a:r>
              <a:rPr lang="ru-RU" dirty="0"/>
              <a:t> Артем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Разработчик нейронной сети</a:t>
            </a:r>
          </a:p>
          <a:p>
            <a:pPr algn="ctr"/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6A790F-0AB5-4F8B-B3BA-7340DFCD9CE3}"/>
              </a:ext>
            </a:extLst>
          </p:cNvPr>
          <p:cNvSpPr txBox="1"/>
          <p:nvPr/>
        </p:nvSpPr>
        <p:spPr>
          <a:xfrm>
            <a:off x="2394864" y="4041529"/>
            <a:ext cx="164339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Бучнев Константин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Специалист по обработке данных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8E1B1A-EA13-47CE-B1E7-C7903E49DA96}"/>
              </a:ext>
            </a:extLst>
          </p:cNvPr>
          <p:cNvSpPr txBox="1"/>
          <p:nvPr/>
        </p:nvSpPr>
        <p:spPr>
          <a:xfrm>
            <a:off x="4236272" y="4070621"/>
            <a:ext cx="154002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Качура Алексей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Специалист по обработке данных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5FB54BA-CAE4-497E-98AA-C9C8AC3C8865}"/>
              </a:ext>
            </a:extLst>
          </p:cNvPr>
          <p:cNvSpPr txBox="1"/>
          <p:nvPr/>
        </p:nvSpPr>
        <p:spPr>
          <a:xfrm>
            <a:off x="8057922" y="4070621"/>
            <a:ext cx="154002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Протасов</a:t>
            </a:r>
          </a:p>
          <a:p>
            <a:pPr algn="ctr"/>
            <a:r>
              <a:rPr lang="ru-RU" dirty="0"/>
              <a:t>Михаил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Специалист по обработке изображений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75FAD8-09CE-4D03-9706-421B62C44B36}"/>
              </a:ext>
            </a:extLst>
          </p:cNvPr>
          <p:cNvSpPr txBox="1"/>
          <p:nvPr/>
        </p:nvSpPr>
        <p:spPr>
          <a:xfrm>
            <a:off x="9908450" y="4070621"/>
            <a:ext cx="154002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Грунтовский Всеволод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Менеджер проекта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367281A-B17D-48B2-88B4-FE2AB8DEAA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811" y="2408656"/>
            <a:ext cx="1562099" cy="156209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57554CB-2F88-4C70-BD25-96CF5E4BAF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450" y="2385270"/>
            <a:ext cx="1562099" cy="1562099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88FB717-158D-4BAB-9FAF-CD1C8F3589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983" y="2392441"/>
            <a:ext cx="1536965" cy="153696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E5263C0-6DCD-4C06-8344-CD00DFE934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880" y="2408655"/>
            <a:ext cx="1562099" cy="1562099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65B2D0D0-C40E-4B4A-8CAA-2B7139057FB7}"/>
              </a:ext>
            </a:extLst>
          </p:cNvPr>
          <p:cNvSpPr txBox="1"/>
          <p:nvPr/>
        </p:nvSpPr>
        <p:spPr>
          <a:xfrm>
            <a:off x="6147097" y="4066316"/>
            <a:ext cx="154002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Михайленко Егор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Разработчик нейронной сети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BEE6B3B-C543-47F3-862C-26BC4F9B2F9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041" y="2407810"/>
            <a:ext cx="1562099" cy="1562099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1A51EED2-F555-48C0-9D71-006C62FE2FE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3305" y="2387163"/>
            <a:ext cx="1560206" cy="156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288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8B403A9-7085-A6AB-A8F4-BEDC5712B0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AA669A5-0E26-1109-943E-4175F93DE5DC}"/>
              </a:ext>
            </a:extLst>
          </p:cNvPr>
          <p:cNvGrpSpPr/>
          <p:nvPr/>
        </p:nvGrpSpPr>
        <p:grpSpPr>
          <a:xfrm>
            <a:off x="2207038" y="1709748"/>
            <a:ext cx="3201303" cy="3736182"/>
            <a:chOff x="419100" y="1959768"/>
            <a:chExt cx="3201303" cy="373618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A00467A-EF39-39EC-A186-F644C6486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00" y="1959768"/>
              <a:ext cx="3200400" cy="32004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6D2BCA0-4341-E360-239C-F34534765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00" y="5155105"/>
              <a:ext cx="3201303" cy="540845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B9D951A4-E44B-304A-B155-6440D625597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28" b="14589"/>
          <a:stretch/>
        </p:blipFill>
        <p:spPr>
          <a:xfrm>
            <a:off x="269358" y="380032"/>
            <a:ext cx="8857330" cy="12028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86D69E-7D54-9CED-8050-F12C91B9CB9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9173238" y="141204"/>
            <a:ext cx="2910426" cy="144165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4FF0ADD-0E40-C565-5B11-9A883FC1FBB3}"/>
              </a:ext>
            </a:extLst>
          </p:cNvPr>
          <p:cNvGrpSpPr/>
          <p:nvPr/>
        </p:nvGrpSpPr>
        <p:grpSpPr>
          <a:xfrm>
            <a:off x="345558" y="5589503"/>
            <a:ext cx="11500883" cy="1165393"/>
            <a:chOff x="444374" y="5530417"/>
            <a:chExt cx="10767337" cy="109106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7B99099-66CB-1BFF-8FC6-32B0FF49F0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945"/>
            <a:stretch/>
          </p:blipFill>
          <p:spPr>
            <a:xfrm>
              <a:off x="3967268" y="5530417"/>
              <a:ext cx="805988" cy="103186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46A4FA4-C623-5EFB-0E6C-1E9D391E2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3211" y="5653741"/>
              <a:ext cx="1526837" cy="76341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C85F0A6-570C-ECCB-CD03-2960E3A7F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8995" y="5610802"/>
              <a:ext cx="1612716" cy="80635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A22E1FF-ED61-243D-C325-F1910A8B3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374" y="5613352"/>
              <a:ext cx="1944914" cy="97245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ADF51BE-9D2C-3598-9493-93E3E1A2F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4789" y="5649022"/>
              <a:ext cx="1944914" cy="97245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9537E53-CB02-1CB3-EA96-8D702A5ED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4114" y="5632271"/>
              <a:ext cx="1612716" cy="806358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59ED463-6EB2-9EED-9C57-610FF550B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589" y="5666857"/>
              <a:ext cx="1647374" cy="82368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055A933-A88B-74C1-EDE3-D5742EF7C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2394" y="5792940"/>
              <a:ext cx="948802" cy="468927"/>
            </a:xfrm>
            <a:prstGeom prst="rect">
              <a:avLst/>
            </a:prstGeom>
          </p:spPr>
        </p:pic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82DA64C6-207A-B54F-C2B6-4479A18DA36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9927" flipH="1">
            <a:off x="-99338" y="1695227"/>
            <a:ext cx="2746382" cy="388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810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530</TotalTime>
  <Words>553</Words>
  <Application>Microsoft Office PowerPoint</Application>
  <PresentationFormat>Широкоэкранный</PresentationFormat>
  <Paragraphs>77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Arial Narrow</vt:lpstr>
      <vt:lpstr>Calibri</vt:lpstr>
      <vt:lpstr>Calibri Light</vt:lpstr>
      <vt:lpstr>Lato</vt:lpstr>
      <vt:lpstr>Roboto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Quasar</dc:creator>
  <cp:lastModifiedBy>Грунтовский Всеволод Игоревич</cp:lastModifiedBy>
  <cp:revision>55</cp:revision>
  <dcterms:created xsi:type="dcterms:W3CDTF">2023-09-09T11:50:47Z</dcterms:created>
  <dcterms:modified xsi:type="dcterms:W3CDTF">2023-12-06T10:28:20Z</dcterms:modified>
</cp:coreProperties>
</file>