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0" r:id="rId5"/>
    <p:sldId id="258" r:id="rId6"/>
    <p:sldId id="259" r:id="rId7"/>
    <p:sldId id="261" r:id="rId8"/>
    <p:sldId id="262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ест" initials="т" lastIdx="1" clrIdx="0">
    <p:extLst>
      <p:ext uri="{19B8F6BF-5375-455C-9EA6-DF929625EA0E}">
        <p15:presenceInfo xmlns:p15="http://schemas.microsoft.com/office/powerpoint/2012/main" userId="тест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C1FF"/>
    <a:srgbClr val="002060"/>
    <a:srgbClr val="7D9CD5"/>
    <a:srgbClr val="A7BCE3"/>
    <a:srgbClr val="3A66B4"/>
    <a:srgbClr val="004FEE"/>
    <a:srgbClr val="A000FF"/>
    <a:srgbClr val="5D84CB"/>
    <a:srgbClr val="09ADFF"/>
    <a:srgbClr val="8F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6341"/>
  </p:normalViewPr>
  <p:slideViewPr>
    <p:cSldViewPr snapToGrid="0">
      <p:cViewPr varScale="1">
        <p:scale>
          <a:sx n="67" d="100"/>
          <a:sy n="67" d="100"/>
        </p:scale>
        <p:origin x="10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E7904-3073-E51E-E186-A98490748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E657FB-8CD9-290B-EFCA-1EE937B7F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244DE1-A3FC-8E9B-5F5D-B1B164FC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B09E30-FC3E-EF07-19C9-5807A85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0FD065-EB0F-0E07-0B23-74444CEE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4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A218-2C5F-E11F-93CC-7046A721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17AEE-49C2-89A5-68C6-27B2ACE1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518C8-FAD4-0E51-6130-CE75A00E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B7862-33D8-A1DE-E0C8-BFC8293FE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AC2C2-A8D3-A3DB-8493-FECF8845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A57AE-0EDE-BFC7-ACAC-590AFF17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09E0C-BE7F-6E3E-1C11-E848CFF55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BCDF33-BC81-A651-E83B-4FC7AB76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81F543-A273-714B-7CEF-3CFB095B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8CF43-0E3E-D123-769E-18AC8EF2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24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9486B-24E9-4F36-EF24-6689E0B8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4EEA8-0519-899C-09CE-BFD497C47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C04555-C43C-062D-024C-E727E23B8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49FB64-CA77-41CE-EA53-4BE87E26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AF7846-21F1-DD9A-BB88-BE5B3107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CDA3F8-38AC-5EBB-53E2-4CBDE3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73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51577-B6DD-9848-9907-7B459641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038C5-1889-35C8-5801-2690CBC86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06B95C-06DD-AE43-6EBB-A37B63D66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E685B5-A032-56B3-E39F-37C0F7AFE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B8612A-7B7E-7A36-A88A-6F2D3D457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0063BC-B5B7-4ACC-912A-B5AA4143C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42ABCD-ABC0-6880-001B-36B88311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1116692-2222-CDB4-BC11-D31F72BC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2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CCD21-0C4B-27DF-4546-E1AC50BB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4D1899-77A7-7C68-E197-DC93419E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761577-4963-8650-A5F7-8CE9504D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4F0ADC-F086-2A25-4261-7D61BBD2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2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833AA2-92AD-8D46-998A-C3702E76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884CC9-4D2B-BA00-B49B-C070B899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967794-62E1-B80A-2953-EC9B8D26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8FFA4-A9B6-D4FE-5D4C-1B1DE859A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147A2-CDAD-5C68-700B-3242EFCA2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EE5130-03F0-4EA3-0B0A-ED6B111C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58C03F-93D6-A4EA-B354-670B6AA0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80A8AE-332E-6F50-CD80-1B851606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DDA99-9442-4378-4004-BF3F2C5B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1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B3033-75D7-7187-EDBA-46084D91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F0621B-397A-E779-B28E-36D70528C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660431-1FFB-2C55-D491-A7DACA16B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03033-C2D5-AB1D-EF45-D518DBE8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636892-B5EF-432F-A446-56242FC0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ACA5A2-EDC2-2287-40B3-1A95E0C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0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00ECC-42E1-ADB6-E800-2ED081AB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FC390-BE96-CBAB-7487-BAA9C7D16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93C38-6F6C-1ED5-FD49-1669219A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93080-4CED-C508-F339-C307822A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63F9D-F3C3-7990-0D29-EF5726D1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3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55A613-D606-3955-B5D1-A44FC9886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13F6A0-5076-ED48-D43F-F6219FEEF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2C1874-5978-79D4-618F-E55B348C1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DB29A5-C106-C8AD-B9AA-4FCA8796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C8ACFD-1F96-1839-2A1E-49160BFD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35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8D8C5-4DB7-9438-AE0B-7DB02E11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1C3FB-2652-22E6-9959-99F91154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4A216A-04E8-B64B-6D7C-3FC1166D7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C208F-1006-FE41-9B55-F09936B5E83F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14520-5295-BCA8-F286-202ED1B3E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C3EA80-B66D-FC2C-CB40-10076734A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3238-9C64-6F4E-ABD5-A76BDB485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2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jp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microsoft.com/office/2007/relationships/hdphoto" Target="../media/hdphoto5.wdp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jf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3.jpeg"/><Relationship Id="rId5" Type="http://schemas.microsoft.com/office/2007/relationships/hdphoto" Target="../media/hdphoto5.wdp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0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8.png"/><Relationship Id="rId5" Type="http://schemas.microsoft.com/office/2007/relationships/hdphoto" Target="../media/hdphoto5.wdp"/><Relationship Id="rId10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10" Type="http://schemas.openxmlformats.org/officeDocument/2006/relationships/image" Target="../media/image23.sv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4.png"/><Relationship Id="rId5" Type="http://schemas.microsoft.com/office/2007/relationships/hdphoto" Target="../media/hdphoto2.wdp"/><Relationship Id="rId10" Type="http://schemas.openxmlformats.org/officeDocument/2006/relationships/image" Target="../media/image7.jp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05CECC5B-E786-F27A-F442-D1AF0A170B0B}"/>
              </a:ext>
            </a:extLst>
          </p:cNvPr>
          <p:cNvSpPr/>
          <p:nvPr/>
        </p:nvSpPr>
        <p:spPr>
          <a:xfrm>
            <a:off x="2129111" y="4733115"/>
            <a:ext cx="1869550" cy="1869550"/>
          </a:xfrm>
          <a:prstGeom prst="ellipse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4F474E1-CC18-1280-1AC2-6D1756D14728}"/>
              </a:ext>
            </a:extLst>
          </p:cNvPr>
          <p:cNvSpPr/>
          <p:nvPr/>
        </p:nvSpPr>
        <p:spPr>
          <a:xfrm>
            <a:off x="158917" y="4625977"/>
            <a:ext cx="1911473" cy="1911473"/>
          </a:xfrm>
          <a:prstGeom prst="ellipse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CC2A65BE-0B5A-4E30-B973-4C6034C16FDF}"/>
              </a:ext>
            </a:extLst>
          </p:cNvPr>
          <p:cNvSpPr/>
          <p:nvPr/>
        </p:nvSpPr>
        <p:spPr>
          <a:xfrm>
            <a:off x="4076302" y="5429562"/>
            <a:ext cx="6144503" cy="1055779"/>
          </a:xfrm>
          <a:prstGeom prst="roundRect">
            <a:avLst/>
          </a:prstGeom>
          <a:noFill/>
          <a:ln>
            <a:solidFill>
              <a:srgbClr val="A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CE83174-9511-E221-17AD-DE9B5C1D922A}"/>
              </a:ext>
            </a:extLst>
          </p:cNvPr>
          <p:cNvGrpSpPr/>
          <p:nvPr/>
        </p:nvGrpSpPr>
        <p:grpSpPr>
          <a:xfrm>
            <a:off x="357484" y="0"/>
            <a:ext cx="4876102" cy="1378229"/>
            <a:chOff x="2266835" y="1437413"/>
            <a:chExt cx="3419875" cy="1039692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71B7A3E-9CC7-095E-D508-C6ED15616C0C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E274D08B-C3FE-C3D6-AFB0-50A41CAD1B2E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12D0E346-663A-C4F0-CF5B-92E3651B7E08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21E515-311F-EA04-B987-AA0688DBA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F56C1A4-6B87-98E8-D8DD-78CF52225DB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CDD7A6E8-ABAC-18E4-9913-A11DD206D4B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11B00D0-97ED-088D-3408-5406851B3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B86B1B7-2111-4C9F-7C68-67F9C29B0AAB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7A627921-16B4-8DED-DFB5-C80E2C501BAD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DDABA8E3-0083-1749-04A8-89E21AE02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A84F4E5-57D1-A215-48B8-91A886DD794C}"/>
                </a:ext>
              </a:extLst>
            </p:cNvPr>
            <p:cNvSpPr/>
            <p:nvPr/>
          </p:nvSpPr>
          <p:spPr>
            <a:xfrm>
              <a:off x="2634271" y="1437413"/>
              <a:ext cx="3052439" cy="9683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4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1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</a:t>
              </a:r>
              <a:r>
                <a:rPr lang="ru-RU" sz="14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1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156002-C08E-6830-529A-1FEA643AD5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465" y="181824"/>
            <a:ext cx="1223349" cy="122334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21ADFC-8DC0-FEB5-71EC-17CCBF83DF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278" y="131914"/>
            <a:ext cx="1650494" cy="132316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27B50B-BC7A-CDCD-E502-5602E5EBF15C}"/>
              </a:ext>
            </a:extLst>
          </p:cNvPr>
          <p:cNvSpPr/>
          <p:nvPr/>
        </p:nvSpPr>
        <p:spPr>
          <a:xfrm>
            <a:off x="1749540" y="1880489"/>
            <a:ext cx="8702949" cy="255454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solidFill>
                  <a:srgbClr val="5550FD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Разработка способа оценки молочной продуктивности овец на ранней стадии                   онтогенеза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B113D30-5481-441E-8E74-F7CC153B8C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77"/>
          <a:stretch/>
        </p:blipFill>
        <p:spPr bwMode="auto">
          <a:xfrm>
            <a:off x="2259210" y="4746785"/>
            <a:ext cx="1630238" cy="1669856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528BE7E-7A64-4897-9505-212BB9692EA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t="-420" r="23597" b="39964"/>
          <a:stretch/>
        </p:blipFill>
        <p:spPr>
          <a:xfrm>
            <a:off x="297785" y="4832962"/>
            <a:ext cx="1644472" cy="1669856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07ED3E9-B405-403F-AA42-3FCFCCEAE45A}"/>
              </a:ext>
            </a:extLst>
          </p:cNvPr>
          <p:cNvSpPr txBox="1"/>
          <p:nvPr/>
        </p:nvSpPr>
        <p:spPr>
          <a:xfrm>
            <a:off x="4160149" y="5537403"/>
            <a:ext cx="704488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000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Степаненко Валерия Александровна</a:t>
            </a:r>
          </a:p>
          <a:p>
            <a:r>
              <a:rPr lang="ru-RU" sz="2400" dirty="0">
                <a:solidFill>
                  <a:srgbClr val="A000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Карпова Екатерина Дмитриевна</a:t>
            </a:r>
          </a:p>
          <a:p>
            <a:endParaRPr lang="ru-RU" sz="2000" dirty="0">
              <a:solidFill>
                <a:srgbClr val="A000FF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3CD2E69A-C17B-45C7-B6B1-B1891283410C}"/>
              </a:ext>
            </a:extLst>
          </p:cNvPr>
          <p:cNvCxnSpPr/>
          <p:nvPr/>
        </p:nvCxnSpPr>
        <p:spPr>
          <a:xfrm>
            <a:off x="3872601" y="4330700"/>
            <a:ext cx="4433199" cy="0"/>
          </a:xfrm>
          <a:prstGeom prst="line">
            <a:avLst/>
          </a:prstGeom>
          <a:ln w="28575">
            <a:solidFill>
              <a:srgbClr val="5B4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11346EB0-2D90-4757-9A52-D2CB4791BFD4}"/>
              </a:ext>
            </a:extLst>
          </p:cNvPr>
          <p:cNvSpPr/>
          <p:nvPr/>
        </p:nvSpPr>
        <p:spPr>
          <a:xfrm>
            <a:off x="10883826" y="5238556"/>
            <a:ext cx="1264262" cy="1264262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67097614-010F-463C-BCFD-600EC194277F}"/>
              </a:ext>
            </a:extLst>
          </p:cNvPr>
          <p:cNvSpPr/>
          <p:nvPr/>
        </p:nvSpPr>
        <p:spPr>
          <a:xfrm>
            <a:off x="33943" y="1689182"/>
            <a:ext cx="1264262" cy="1264262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959395AA-C6ED-4460-A87A-AE91928BB62A}"/>
              </a:ext>
            </a:extLst>
          </p:cNvPr>
          <p:cNvSpPr/>
          <p:nvPr/>
        </p:nvSpPr>
        <p:spPr>
          <a:xfrm>
            <a:off x="158917" y="3224367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4E75E872-1004-457C-BC3B-AFCF91EECC4F}"/>
              </a:ext>
            </a:extLst>
          </p:cNvPr>
          <p:cNvSpPr/>
          <p:nvPr/>
        </p:nvSpPr>
        <p:spPr>
          <a:xfrm>
            <a:off x="892508" y="3589258"/>
            <a:ext cx="630598" cy="630598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6589B2CF-1C29-4ADB-9082-75720E02AB06}"/>
              </a:ext>
            </a:extLst>
          </p:cNvPr>
          <p:cNvSpPr/>
          <p:nvPr/>
        </p:nvSpPr>
        <p:spPr>
          <a:xfrm>
            <a:off x="10256814" y="4939876"/>
            <a:ext cx="507157" cy="507157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0B814AEE-F804-4C0E-8415-C34FD63A888D}"/>
              </a:ext>
            </a:extLst>
          </p:cNvPr>
          <p:cNvSpPr/>
          <p:nvPr/>
        </p:nvSpPr>
        <p:spPr>
          <a:xfrm>
            <a:off x="11217588" y="4015401"/>
            <a:ext cx="630598" cy="630598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46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54" grpId="0" animBg="1"/>
      <p:bldP spid="19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0F3C1E6-4A48-4BDF-AF6D-76AE3F3C1A3D}"/>
              </a:ext>
            </a:extLst>
          </p:cNvPr>
          <p:cNvSpPr/>
          <p:nvPr/>
        </p:nvSpPr>
        <p:spPr>
          <a:xfrm>
            <a:off x="125778" y="3563633"/>
            <a:ext cx="2329465" cy="839172"/>
          </a:xfrm>
          <a:prstGeom prst="roundRect">
            <a:avLst/>
          </a:prstGeom>
          <a:solidFill>
            <a:srgbClr val="5550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25BF6D-7215-40E6-B562-2D0CF51730E3}"/>
              </a:ext>
            </a:extLst>
          </p:cNvPr>
          <p:cNvSpPr txBox="1"/>
          <p:nvPr/>
        </p:nvSpPr>
        <p:spPr>
          <a:xfrm>
            <a:off x="152173" y="3548354"/>
            <a:ext cx="22766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Низкая продуктивность животных 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03D19821-A41E-41B4-A05F-922DBE63136D}"/>
              </a:ext>
            </a:extLst>
          </p:cNvPr>
          <p:cNvSpPr/>
          <p:nvPr/>
        </p:nvSpPr>
        <p:spPr>
          <a:xfrm>
            <a:off x="3672090" y="2885173"/>
            <a:ext cx="3046541" cy="378249"/>
          </a:xfrm>
          <a:prstGeom prst="roundRect">
            <a:avLst/>
          </a:prstGeom>
          <a:solidFill>
            <a:srgbClr val="5550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1FF6C8-5AC7-4C8C-97E7-DA90293A59A4}"/>
              </a:ext>
            </a:extLst>
          </p:cNvPr>
          <p:cNvSpPr txBox="1"/>
          <p:nvPr/>
        </p:nvSpPr>
        <p:spPr>
          <a:xfrm>
            <a:off x="622632" y="2795746"/>
            <a:ext cx="60960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800" b="1" i="1" dirty="0">
                <a:solidFill>
                  <a:schemeClr val="bg1"/>
                </a:solidFill>
                <a:latin typeface="Montserrat" panose="00000500000000000000" pitchFamily="2" charset="-52"/>
              </a:rPr>
              <a:t>ЦЕЛЕВАЯ АУДИТОРИЯ: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129B68-5A18-3B81-012C-C25A984B2030}"/>
              </a:ext>
            </a:extLst>
          </p:cNvPr>
          <p:cNvGrpSpPr/>
          <p:nvPr/>
        </p:nvGrpSpPr>
        <p:grpSpPr>
          <a:xfrm>
            <a:off x="388942" y="117950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B012A95-8437-927D-5831-80666C9402B1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6319312-ACD7-C239-4E61-9D7F9D7F8B13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E1F7370-91ED-EC56-8710-A90F19FEAAF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1B4EFD-DC90-1177-246A-822FD24FD0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2F2A129-D996-1A81-4023-9CC3E982A725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E9B693E-894C-2650-5781-82AE26DF2CD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0ECFAC5-488C-648B-65DC-73540CF28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C9EE982-8172-5E53-27F1-343FDEC0739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F5863C9-2E5F-2E30-4689-06934F514A5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790EFA3-0CBF-7447-D1BB-2692EA3AE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97AE93-9324-4825-83CD-4DB676E6224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9A59A20-88F3-6D9A-B167-E9CDA4D479AD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Montserrat" panose="00000500000000000000" pitchFamily="2" charset="-52"/>
              </a:rPr>
              <a:t>ГИПОТЕЗА БИЗНЕСА/ПРОДУКТА/СЕРВИСА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F5682C-2985-373E-EE06-DE10A14305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0" y="5789457"/>
            <a:ext cx="1185750" cy="950593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CD1AA580-4085-6D72-D58C-0E1A32219BCB}"/>
              </a:ext>
            </a:extLst>
          </p:cNvPr>
          <p:cNvSpPr txBox="1"/>
          <p:nvPr/>
        </p:nvSpPr>
        <p:spPr bwMode="auto">
          <a:xfrm>
            <a:off x="8260435" y="257914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59CBB5C-8A82-B59B-2AD5-06D0E1858C4F}"/>
              </a:ext>
            </a:extLst>
          </p:cNvPr>
          <p:cNvSpPr txBox="1"/>
          <p:nvPr/>
        </p:nvSpPr>
        <p:spPr bwMode="auto">
          <a:xfrm>
            <a:off x="8280331" y="4418224"/>
            <a:ext cx="2485429" cy="52321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Gilroy" panose="00000400000000000000" pitchFamily="2" charset="-52"/>
              </a:rPr>
              <a:t>Здесь может быть фото/иллюстрация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5D2716-44C5-4B57-8253-F6C91C690A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7533" y="1518333"/>
            <a:ext cx="5097844" cy="5097844"/>
          </a:xfrm>
          <a:prstGeom prst="roundRect">
            <a:avLst>
              <a:gd name="adj" fmla="val 4167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17187A2D-CBDB-47A5-A1D2-9C569D944D01}"/>
              </a:ext>
            </a:extLst>
          </p:cNvPr>
          <p:cNvSpPr/>
          <p:nvPr/>
        </p:nvSpPr>
        <p:spPr>
          <a:xfrm>
            <a:off x="125778" y="1481594"/>
            <a:ext cx="426617" cy="426617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85D7E1D6-0951-44AE-AA7D-B677FFCE0A81}"/>
              </a:ext>
            </a:extLst>
          </p:cNvPr>
          <p:cNvSpPr/>
          <p:nvPr/>
        </p:nvSpPr>
        <p:spPr>
          <a:xfrm>
            <a:off x="217266" y="4928254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B0C703A-8019-442A-A714-FDE8EEBE894A}"/>
              </a:ext>
            </a:extLst>
          </p:cNvPr>
          <p:cNvSpPr/>
          <p:nvPr/>
        </p:nvSpPr>
        <p:spPr>
          <a:xfrm>
            <a:off x="5780701" y="6224959"/>
            <a:ext cx="630598" cy="630598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94108674-D5A4-4314-869F-09ECA91657D7}"/>
              </a:ext>
            </a:extLst>
          </p:cNvPr>
          <p:cNvSpPr/>
          <p:nvPr/>
        </p:nvSpPr>
        <p:spPr>
          <a:xfrm>
            <a:off x="95947" y="2070124"/>
            <a:ext cx="282605" cy="282605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8E156FEE-7F6C-402B-BC8C-AB043B7F7900}"/>
              </a:ext>
            </a:extLst>
          </p:cNvPr>
          <p:cNvSpPr/>
          <p:nvPr/>
        </p:nvSpPr>
        <p:spPr>
          <a:xfrm>
            <a:off x="6079801" y="0"/>
            <a:ext cx="282605" cy="282605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921887D-85F3-4A34-80D0-7C8EB6C9952B}"/>
              </a:ext>
            </a:extLst>
          </p:cNvPr>
          <p:cNvSpPr/>
          <p:nvPr/>
        </p:nvSpPr>
        <p:spPr>
          <a:xfrm>
            <a:off x="5329469" y="216942"/>
            <a:ext cx="426617" cy="42661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23F7A8A-BAB6-48C1-9E7C-04346E36D3A0}"/>
              </a:ext>
            </a:extLst>
          </p:cNvPr>
          <p:cNvSpPr/>
          <p:nvPr/>
        </p:nvSpPr>
        <p:spPr>
          <a:xfrm>
            <a:off x="1159867" y="1481594"/>
            <a:ext cx="560734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4000" b="1" dirty="0">
                <a:solidFill>
                  <a:srgbClr val="3FC1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ОВЕЧЬЕ МОЛОКО-ЦЕННЫЙ РЕСУРС!</a:t>
            </a:r>
          </a:p>
        </p:txBody>
      </p:sp>
      <p:sp>
        <p:nvSpPr>
          <p:cNvPr id="31" name="Скругленный прямоугольник 15">
            <a:extLst>
              <a:ext uri="{FF2B5EF4-FFF2-40B4-BE49-F238E27FC236}">
                <a16:creationId xmlns:a16="http://schemas.microsoft.com/office/drawing/2014/main" id="{29DDDA40-18F9-49A8-93EF-5A94046F428F}"/>
              </a:ext>
            </a:extLst>
          </p:cNvPr>
          <p:cNvSpPr/>
          <p:nvPr/>
        </p:nvSpPr>
        <p:spPr>
          <a:xfrm>
            <a:off x="3799833" y="3574245"/>
            <a:ext cx="2914842" cy="5687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dirty="0">
                <a:solidFill>
                  <a:srgbClr val="A000FF"/>
                </a:solidFill>
                <a:latin typeface="Montserrat" panose="00000500000000000000" pitchFamily="2" charset="-52"/>
              </a:rPr>
              <a:t>овцеводческие предприятия с поголовьем </a:t>
            </a:r>
          </a:p>
          <a:p>
            <a:pPr algn="r"/>
            <a:r>
              <a:rPr lang="ru-RU" sz="2000" dirty="0">
                <a:solidFill>
                  <a:srgbClr val="A000FF"/>
                </a:solidFill>
                <a:latin typeface="Montserrat" panose="00000500000000000000" pitchFamily="2" charset="-52"/>
              </a:rPr>
              <a:t>от 100 до 850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1F3841D-0FD3-4923-91FE-BE61DE479D2F}"/>
              </a:ext>
            </a:extLst>
          </p:cNvPr>
          <p:cNvCxnSpPr>
            <a:cxnSpLocks/>
          </p:cNvCxnSpPr>
          <p:nvPr/>
        </p:nvCxnSpPr>
        <p:spPr>
          <a:xfrm>
            <a:off x="0" y="2784604"/>
            <a:ext cx="6837532" cy="0"/>
          </a:xfrm>
          <a:prstGeom prst="line">
            <a:avLst/>
          </a:prstGeom>
          <a:ln w="19050">
            <a:solidFill>
              <a:srgbClr val="A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Рисунок 38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B6305F99-93DF-4B5B-8943-0C76BAA5A1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3686308" flipH="1">
            <a:off x="2494838" y="2662910"/>
            <a:ext cx="889524" cy="1269949"/>
          </a:xfrm>
          <a:prstGeom prst="rect">
            <a:avLst/>
          </a:prstGeom>
        </p:spPr>
      </p:pic>
      <p:pic>
        <p:nvPicPr>
          <p:cNvPr id="46" name="Рисунок 45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869F228F-7033-4870-8752-E38FE7E557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1333505" flipH="1">
            <a:off x="2896520" y="3277482"/>
            <a:ext cx="889524" cy="1269949"/>
          </a:xfrm>
          <a:prstGeom prst="rect">
            <a:avLst/>
          </a:prstGeom>
        </p:spPr>
      </p:pic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46B9D175-D507-4CA7-93B7-3BA2031C56C5}"/>
              </a:ext>
            </a:extLst>
          </p:cNvPr>
          <p:cNvSpPr/>
          <p:nvPr/>
        </p:nvSpPr>
        <p:spPr>
          <a:xfrm>
            <a:off x="1030875" y="4623825"/>
            <a:ext cx="2503804" cy="845908"/>
          </a:xfrm>
          <a:prstGeom prst="roundRect">
            <a:avLst/>
          </a:prstGeom>
          <a:solidFill>
            <a:srgbClr val="5550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6AC2193-1FDF-489E-B67C-C463496437CE}"/>
              </a:ext>
            </a:extLst>
          </p:cNvPr>
          <p:cNvSpPr txBox="1"/>
          <p:nvPr/>
        </p:nvSpPr>
        <p:spPr>
          <a:xfrm>
            <a:off x="869803" y="4608402"/>
            <a:ext cx="2815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Недостаток качественного семенного материала</a:t>
            </a:r>
          </a:p>
        </p:txBody>
      </p:sp>
      <p:pic>
        <p:nvPicPr>
          <p:cNvPr id="50" name="Рисунок 49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9C6F055A-5E3D-494A-83FC-92F22E6E31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1692534">
            <a:off x="3854436" y="3496358"/>
            <a:ext cx="730115" cy="1596822"/>
          </a:xfrm>
          <a:prstGeom prst="rect">
            <a:avLst/>
          </a:prstGeom>
        </p:spPr>
      </p:pic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03315350-EB77-43C9-A7F0-534937F11BA3}"/>
              </a:ext>
            </a:extLst>
          </p:cNvPr>
          <p:cNvSpPr/>
          <p:nvPr/>
        </p:nvSpPr>
        <p:spPr>
          <a:xfrm>
            <a:off x="3672090" y="5114398"/>
            <a:ext cx="2503804" cy="845908"/>
          </a:xfrm>
          <a:prstGeom prst="roundRect">
            <a:avLst/>
          </a:prstGeom>
          <a:solidFill>
            <a:srgbClr val="5550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365A2E-E368-4EF4-BA98-E33081C102A5}"/>
              </a:ext>
            </a:extLst>
          </p:cNvPr>
          <p:cNvSpPr txBox="1"/>
          <p:nvPr/>
        </p:nvSpPr>
        <p:spPr>
          <a:xfrm>
            <a:off x="3586164" y="5098975"/>
            <a:ext cx="26648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Наличие генетических дефектов</a:t>
            </a:r>
          </a:p>
        </p:txBody>
      </p:sp>
    </p:spTree>
    <p:extLst>
      <p:ext uri="{BB962C8B-B14F-4D97-AF65-F5344CB8AC3E}">
        <p14:creationId xmlns:p14="http://schemas.microsoft.com/office/powerpoint/2010/main" val="242885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/>
      <p:bldP spid="30" grpId="0"/>
      <p:bldP spid="48" grpId="0" animBg="1"/>
      <p:bldP spid="49" grpId="0"/>
      <p:bldP spid="51" grpId="0" animBg="1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6BAEBC3-C271-4B99-B70C-2849916E1112}"/>
              </a:ext>
            </a:extLst>
          </p:cNvPr>
          <p:cNvSpPr/>
          <p:nvPr/>
        </p:nvSpPr>
        <p:spPr>
          <a:xfrm>
            <a:off x="-337874" y="1508150"/>
            <a:ext cx="623007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200" b="1" dirty="0">
                <a:solidFill>
                  <a:srgbClr val="3FC1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ОЦЕНКА МОЛОЧНОЙ ПРОДУКТИВНОСТИ ОВЕЦ ПО ГЕНЕТИЧЕСКИМ И ФЕНОТИПИЧЕСКИМ ПАРАМЕТРАМ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129B68-5A18-3B81-012C-C25A984B2030}"/>
              </a:ext>
            </a:extLst>
          </p:cNvPr>
          <p:cNvGrpSpPr/>
          <p:nvPr/>
        </p:nvGrpSpPr>
        <p:grpSpPr>
          <a:xfrm>
            <a:off x="388942" y="117950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B012A95-8437-927D-5831-80666C9402B1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6319312-ACD7-C239-4E61-9D7F9D7F8B13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E1F7370-91ED-EC56-8710-A90F19FEAAF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1B4EFD-DC90-1177-246A-822FD24FD0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2F2A129-D996-1A81-4023-9CC3E982A725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E9B693E-894C-2650-5781-82AE26DF2CD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0ECFAC5-488C-648B-65DC-73540CF28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C9EE982-8172-5E53-27F1-343FDEC0739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F5863C9-2E5F-2E30-4689-06934F514A5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790EFA3-0CBF-7447-D1BB-2692EA3AE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97AE93-9324-4825-83CD-4DB676E6224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Овал 15">
            <a:extLst>
              <a:ext uri="{FF2B5EF4-FFF2-40B4-BE49-F238E27FC236}">
                <a16:creationId xmlns:a16="http://schemas.microsoft.com/office/drawing/2014/main" id="{175BCEED-7E3A-1C49-2513-20ACE0EA7E36}"/>
              </a:ext>
            </a:extLst>
          </p:cNvPr>
          <p:cNvSpPr/>
          <p:nvPr/>
        </p:nvSpPr>
        <p:spPr>
          <a:xfrm>
            <a:off x="5385048" y="24756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2373BAD-2E5C-E1FA-A58A-8C27D6155815}"/>
              </a:ext>
            </a:extLst>
          </p:cNvPr>
          <p:cNvSpPr/>
          <p:nvPr/>
        </p:nvSpPr>
        <p:spPr>
          <a:xfrm>
            <a:off x="5892205" y="595167"/>
            <a:ext cx="378411" cy="37841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167D6EB-BEA8-349E-930E-3F927927D8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0" y="5789457"/>
            <a:ext cx="1185750" cy="950593"/>
          </a:xfrm>
          <a:prstGeom prst="rect">
            <a:avLst/>
          </a:prstGeom>
        </p:spPr>
      </p:pic>
      <p:sp>
        <p:nvSpPr>
          <p:cNvPr id="28" name="Скругленный прямоугольник 15">
            <a:extLst>
              <a:ext uri="{FF2B5EF4-FFF2-40B4-BE49-F238E27FC236}">
                <a16:creationId xmlns:a16="http://schemas.microsoft.com/office/drawing/2014/main" id="{BE3185ED-33FA-5557-7F6E-3BE404D91422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Montserrat" panose="00000500000000000000" pitchFamily="2" charset="-52"/>
              </a:rPr>
              <a:t>ГИПОТЕЗА БИЗНЕСА/ПРОДУКТА/СЕРВИСА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258F3B6-771F-5154-A6EB-0B0CB0A48602}"/>
              </a:ext>
            </a:extLst>
          </p:cNvPr>
          <p:cNvCxnSpPr>
            <a:cxnSpLocks/>
          </p:cNvCxnSpPr>
          <p:nvPr/>
        </p:nvCxnSpPr>
        <p:spPr>
          <a:xfrm flipV="1">
            <a:off x="0" y="3992392"/>
            <a:ext cx="5780015" cy="13268"/>
          </a:xfrm>
          <a:prstGeom prst="line">
            <a:avLst/>
          </a:prstGeom>
          <a:ln w="19050">
            <a:solidFill>
              <a:srgbClr val="A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Скругленный прямоугольник 15">
            <a:extLst>
              <a:ext uri="{FF2B5EF4-FFF2-40B4-BE49-F238E27FC236}">
                <a16:creationId xmlns:a16="http://schemas.microsoft.com/office/drawing/2014/main" id="{5C00013E-350C-C4A8-DF27-8F1CE1C95BD7}"/>
              </a:ext>
            </a:extLst>
          </p:cNvPr>
          <p:cNvSpPr/>
          <p:nvPr/>
        </p:nvSpPr>
        <p:spPr>
          <a:xfrm>
            <a:off x="8638626" y="911295"/>
            <a:ext cx="3536186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A000FF"/>
                </a:solidFill>
                <a:latin typeface="Montserrat" panose="00000500000000000000" pitchFamily="2" charset="-52"/>
              </a:rPr>
              <a:t>Определение внешних показателей животных, отбор крови и молока</a:t>
            </a:r>
          </a:p>
        </p:txBody>
      </p:sp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819F9AC2-CC8B-8D6F-30FA-66971F8BF62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624" t="16390" r="9334" b="9312"/>
          <a:stretch/>
        </p:blipFill>
        <p:spPr>
          <a:xfrm>
            <a:off x="5968538" y="990200"/>
            <a:ext cx="2377372" cy="2052899"/>
          </a:xfrm>
          <a:prstGeom prst="roundRect">
            <a:avLst>
              <a:gd name="adj" fmla="val 8594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027" name="Скругленный прямоугольник 15">
            <a:extLst>
              <a:ext uri="{FF2B5EF4-FFF2-40B4-BE49-F238E27FC236}">
                <a16:creationId xmlns:a16="http://schemas.microsoft.com/office/drawing/2014/main" id="{8AE441BC-485A-C939-CD00-EEBDF131C219}"/>
              </a:ext>
            </a:extLst>
          </p:cNvPr>
          <p:cNvSpPr/>
          <p:nvPr/>
        </p:nvSpPr>
        <p:spPr>
          <a:xfrm>
            <a:off x="8353024" y="936818"/>
            <a:ext cx="275528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A000FF"/>
                </a:solidFill>
                <a:latin typeface="Montserrat" panose="00000500000000000000" pitchFamily="2" charset="-52"/>
              </a:rPr>
              <a:t>1</a:t>
            </a:r>
          </a:p>
        </p:txBody>
      </p:sp>
      <p:pic>
        <p:nvPicPr>
          <p:cNvPr id="1037" name="Рисунок 1036">
            <a:extLst>
              <a:ext uri="{FF2B5EF4-FFF2-40B4-BE49-F238E27FC236}">
                <a16:creationId xmlns:a16="http://schemas.microsoft.com/office/drawing/2014/main" id="{223025C9-4E50-7DA1-7885-C04882180D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6431" y="1782353"/>
            <a:ext cx="2686612" cy="2132019"/>
          </a:xfrm>
          <a:prstGeom prst="roundRect">
            <a:avLst>
              <a:gd name="adj" fmla="val 8594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1040" name="Picture 8" descr="Биохимический анализ крови: подготовка, таблица нормальных значений,  расшифровка">
            <a:extLst>
              <a:ext uri="{FF2B5EF4-FFF2-40B4-BE49-F238E27FC236}">
                <a16:creationId xmlns:a16="http://schemas.microsoft.com/office/drawing/2014/main" id="{991FA182-512D-5DE4-0B50-D5C4FDD7E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058" y="4972034"/>
            <a:ext cx="2579985" cy="1719990"/>
          </a:xfrm>
          <a:prstGeom prst="roundRect">
            <a:avLst>
              <a:gd name="adj" fmla="val 8594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043" name="Скругленный прямоугольник 15">
            <a:extLst>
              <a:ext uri="{FF2B5EF4-FFF2-40B4-BE49-F238E27FC236}">
                <a16:creationId xmlns:a16="http://schemas.microsoft.com/office/drawing/2014/main" id="{02E8BB67-A1EF-52D7-F4E6-C99B4A8442D0}"/>
              </a:ext>
            </a:extLst>
          </p:cNvPr>
          <p:cNvSpPr/>
          <p:nvPr/>
        </p:nvSpPr>
        <p:spPr>
          <a:xfrm>
            <a:off x="5564005" y="3134602"/>
            <a:ext cx="2764089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rgbClr val="A000FF"/>
                </a:solidFill>
                <a:latin typeface="Montserrat" panose="00000500000000000000" pitchFamily="2" charset="-52"/>
              </a:rPr>
              <a:t>Исследование молока по качественным и количественным параметрам </a:t>
            </a:r>
          </a:p>
        </p:txBody>
      </p:sp>
      <p:sp>
        <p:nvSpPr>
          <p:cNvPr id="1044" name="Скругленный прямоугольник 15">
            <a:extLst>
              <a:ext uri="{FF2B5EF4-FFF2-40B4-BE49-F238E27FC236}">
                <a16:creationId xmlns:a16="http://schemas.microsoft.com/office/drawing/2014/main" id="{788128B0-0A10-113A-F789-5D404A2EB805}"/>
              </a:ext>
            </a:extLst>
          </p:cNvPr>
          <p:cNvSpPr/>
          <p:nvPr/>
        </p:nvSpPr>
        <p:spPr>
          <a:xfrm>
            <a:off x="8169757" y="3119394"/>
            <a:ext cx="322101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A000FF"/>
                </a:solidFill>
                <a:latin typeface="Montserrat" panose="00000500000000000000" pitchFamily="2" charset="-52"/>
              </a:rPr>
              <a:t>2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36A869-1316-40CD-9DF7-60C0B5130B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04024" y="4210273"/>
            <a:ext cx="2579984" cy="1720829"/>
          </a:xfrm>
          <a:prstGeom prst="roundRect">
            <a:avLst>
              <a:gd name="adj" fmla="val 8594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6" name="Скругленный прямоугольник 15">
            <a:extLst>
              <a:ext uri="{FF2B5EF4-FFF2-40B4-BE49-F238E27FC236}">
                <a16:creationId xmlns:a16="http://schemas.microsoft.com/office/drawing/2014/main" id="{4432E6E6-22D2-439F-97AD-D1AB3F5CC470}"/>
              </a:ext>
            </a:extLst>
          </p:cNvPr>
          <p:cNvSpPr/>
          <p:nvPr/>
        </p:nvSpPr>
        <p:spPr>
          <a:xfrm>
            <a:off x="9250109" y="4083506"/>
            <a:ext cx="2313219" cy="7019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A000FF"/>
                </a:solidFill>
                <a:latin typeface="Montserrat" panose="00000500000000000000" pitchFamily="2" charset="-52"/>
              </a:rPr>
              <a:t>Исследование крови по генетическим параметрам</a:t>
            </a:r>
          </a:p>
        </p:txBody>
      </p:sp>
      <p:sp>
        <p:nvSpPr>
          <p:cNvPr id="37" name="Скругленный прямоугольник 15">
            <a:extLst>
              <a:ext uri="{FF2B5EF4-FFF2-40B4-BE49-F238E27FC236}">
                <a16:creationId xmlns:a16="http://schemas.microsoft.com/office/drawing/2014/main" id="{D9E4229D-B8A4-4F0D-8601-A9B6BD875E6D}"/>
              </a:ext>
            </a:extLst>
          </p:cNvPr>
          <p:cNvSpPr/>
          <p:nvPr/>
        </p:nvSpPr>
        <p:spPr>
          <a:xfrm>
            <a:off x="8895416" y="4007674"/>
            <a:ext cx="275528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A000FF"/>
                </a:solidFill>
                <a:latin typeface="Montserrat" panose="00000500000000000000" pitchFamily="2" charset="-52"/>
              </a:rPr>
              <a:t>3</a:t>
            </a:r>
          </a:p>
        </p:txBody>
      </p:sp>
      <p:sp>
        <p:nvSpPr>
          <p:cNvPr id="38" name="Скругленный прямоугольник 15">
            <a:extLst>
              <a:ext uri="{FF2B5EF4-FFF2-40B4-BE49-F238E27FC236}">
                <a16:creationId xmlns:a16="http://schemas.microsoft.com/office/drawing/2014/main" id="{226EE2B4-E117-4C65-B86B-CF70229506D8}"/>
              </a:ext>
            </a:extLst>
          </p:cNvPr>
          <p:cNvSpPr/>
          <p:nvPr/>
        </p:nvSpPr>
        <p:spPr>
          <a:xfrm>
            <a:off x="5697943" y="5912907"/>
            <a:ext cx="2451194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srgbClr val="A000FF"/>
                </a:solidFill>
                <a:latin typeface="Montserrat" panose="00000500000000000000" pitchFamily="2" charset="-52"/>
              </a:rPr>
              <a:t>Статистическая обработка полученных данных</a:t>
            </a:r>
          </a:p>
        </p:txBody>
      </p:sp>
      <p:sp>
        <p:nvSpPr>
          <p:cNvPr id="39" name="Скругленный прямоугольник 15">
            <a:extLst>
              <a:ext uri="{FF2B5EF4-FFF2-40B4-BE49-F238E27FC236}">
                <a16:creationId xmlns:a16="http://schemas.microsoft.com/office/drawing/2014/main" id="{425A076F-ACEF-46CC-AAE4-237D7C64ABDD}"/>
              </a:ext>
            </a:extLst>
          </p:cNvPr>
          <p:cNvSpPr/>
          <p:nvPr/>
        </p:nvSpPr>
        <p:spPr>
          <a:xfrm>
            <a:off x="7988086" y="5832029"/>
            <a:ext cx="322101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A000FF"/>
                </a:solidFill>
                <a:latin typeface="Montserrat" panose="00000500000000000000" pitchFamily="2" charset="-52"/>
              </a:rPr>
              <a:t>4</a:t>
            </a:r>
          </a:p>
        </p:txBody>
      </p:sp>
      <p:sp>
        <p:nvSpPr>
          <p:cNvPr id="40" name="Скругленный прямоугольник 15">
            <a:extLst>
              <a:ext uri="{FF2B5EF4-FFF2-40B4-BE49-F238E27FC236}">
                <a16:creationId xmlns:a16="http://schemas.microsoft.com/office/drawing/2014/main" id="{82C7DE05-335E-4711-A3B3-955092C4B878}"/>
              </a:ext>
            </a:extLst>
          </p:cNvPr>
          <p:cNvSpPr/>
          <p:nvPr/>
        </p:nvSpPr>
        <p:spPr>
          <a:xfrm>
            <a:off x="412393" y="4577002"/>
            <a:ext cx="2502256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A000FF"/>
                </a:solidFill>
                <a:latin typeface="Montserrat" panose="00000500000000000000" pitchFamily="2" charset="-52"/>
              </a:rPr>
              <a:t>Индивидуальная стратегическая разработка селекционного плана для хозяйства</a:t>
            </a:r>
          </a:p>
        </p:txBody>
      </p:sp>
      <p:sp>
        <p:nvSpPr>
          <p:cNvPr id="41" name="Скругленный прямоугольник 15">
            <a:extLst>
              <a:ext uri="{FF2B5EF4-FFF2-40B4-BE49-F238E27FC236}">
                <a16:creationId xmlns:a16="http://schemas.microsoft.com/office/drawing/2014/main" id="{ADE0E583-C904-4381-AE2E-1F2B68D3AFE8}"/>
              </a:ext>
            </a:extLst>
          </p:cNvPr>
          <p:cNvSpPr/>
          <p:nvPr/>
        </p:nvSpPr>
        <p:spPr>
          <a:xfrm>
            <a:off x="73186" y="4536505"/>
            <a:ext cx="322101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A000FF"/>
                </a:solidFill>
                <a:latin typeface="Montserrat" panose="00000500000000000000" pitchFamily="2" charset="-52"/>
              </a:rPr>
              <a:t>5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315A197-B604-45DE-91B3-9B25541E1F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41422" y="4203074"/>
            <a:ext cx="2451194" cy="2451194"/>
          </a:xfrm>
          <a:prstGeom prst="roundRect">
            <a:avLst>
              <a:gd name="adj" fmla="val 8594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4" name="Овал 43">
            <a:extLst>
              <a:ext uri="{FF2B5EF4-FFF2-40B4-BE49-F238E27FC236}">
                <a16:creationId xmlns:a16="http://schemas.microsoft.com/office/drawing/2014/main" id="{39FA499E-D7C1-462C-B019-2492D33C0403}"/>
              </a:ext>
            </a:extLst>
          </p:cNvPr>
          <p:cNvSpPr/>
          <p:nvPr/>
        </p:nvSpPr>
        <p:spPr>
          <a:xfrm>
            <a:off x="216093" y="3265319"/>
            <a:ext cx="426617" cy="426617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FB9F9105-3576-4080-8C89-4FEAB35876A7}"/>
              </a:ext>
            </a:extLst>
          </p:cNvPr>
          <p:cNvSpPr/>
          <p:nvPr/>
        </p:nvSpPr>
        <p:spPr>
          <a:xfrm>
            <a:off x="1603562" y="6153452"/>
            <a:ext cx="630598" cy="630598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0DDE29A5-4616-4265-9DE2-6E95AE60B543}"/>
              </a:ext>
            </a:extLst>
          </p:cNvPr>
          <p:cNvSpPr/>
          <p:nvPr/>
        </p:nvSpPr>
        <p:spPr>
          <a:xfrm>
            <a:off x="837971" y="3511695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A54CCC4D-AD4A-4762-8739-B4B24F208FAD}"/>
              </a:ext>
            </a:extLst>
          </p:cNvPr>
          <p:cNvSpPr/>
          <p:nvPr/>
        </p:nvSpPr>
        <p:spPr>
          <a:xfrm>
            <a:off x="2231530" y="5962368"/>
            <a:ext cx="253578" cy="253578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1239B059-E525-43F9-87FA-869F4C820BC7}"/>
              </a:ext>
            </a:extLst>
          </p:cNvPr>
          <p:cNvSpPr/>
          <p:nvPr/>
        </p:nvSpPr>
        <p:spPr>
          <a:xfrm>
            <a:off x="5394628" y="57823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6F80F6D3-8502-4315-B8BE-A73A952A3BF9}"/>
              </a:ext>
            </a:extLst>
          </p:cNvPr>
          <p:cNvSpPr/>
          <p:nvPr/>
        </p:nvSpPr>
        <p:spPr>
          <a:xfrm>
            <a:off x="5901785" y="628234"/>
            <a:ext cx="378411" cy="37841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6C1402D8-B4F8-4B59-8904-91EB7CF9524D}"/>
              </a:ext>
            </a:extLst>
          </p:cNvPr>
          <p:cNvSpPr/>
          <p:nvPr/>
        </p:nvSpPr>
        <p:spPr>
          <a:xfrm>
            <a:off x="225673" y="3298386"/>
            <a:ext cx="426617" cy="426617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657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24" grpId="0"/>
      <p:bldP spid="1027" grpId="0"/>
      <p:bldP spid="1043" grpId="0"/>
      <p:bldP spid="1044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D7687DDA-0EE3-C40F-614D-284FB7C4C9C0}"/>
              </a:ext>
            </a:extLst>
          </p:cNvPr>
          <p:cNvSpPr/>
          <p:nvPr/>
        </p:nvSpPr>
        <p:spPr>
          <a:xfrm>
            <a:off x="6180382" y="1719900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FB10C72-415D-1527-3288-4DB2AB7BB82A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9BDCF35-ECB8-62F4-C3BF-CEBACE939FA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9F016BF-C8A1-1099-6A53-AB241D5E8D9B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FBCB98AB-140A-75BE-8854-4FDE308B5CA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DB4B856A-DCE5-1C14-784A-9F7D968D66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C7D2670-C725-A7A8-E40E-8B0B910BAF8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32E32500-68C7-6005-F549-66DE1C67606D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BCC9C19D-593E-AD02-08E1-141F9011B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9BF9FC07-5FAD-C6D7-1C02-712CD8F2D265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E9817DFA-BF39-0587-D3B5-CB7FF9043169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8BA5F5C-BE54-142E-0A27-DED2E4F149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592D12E-89AD-1A49-7652-9558CCAF3665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ACEFF76A-A75D-EC37-FE58-E2FA7C7A3AF9}"/>
              </a:ext>
            </a:extLst>
          </p:cNvPr>
          <p:cNvSpPr/>
          <p:nvPr/>
        </p:nvSpPr>
        <p:spPr>
          <a:xfrm>
            <a:off x="9195285" y="1603473"/>
            <a:ext cx="2728797" cy="31958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овцеводческие предприятия с поголовьем </a:t>
            </a:r>
          </a:p>
          <a:p>
            <a:pPr algn="ctr"/>
            <a:r>
              <a:rPr lang="ru-RU" dirty="0"/>
              <a:t>от 100 до 850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700D6F74-AFAB-592B-6254-FFB1C3C010FC}"/>
              </a:ext>
            </a:extLst>
          </p:cNvPr>
          <p:cNvSpPr/>
          <p:nvPr/>
        </p:nvSpPr>
        <p:spPr>
          <a:xfrm>
            <a:off x="241305" y="1719900"/>
            <a:ext cx="2297994" cy="31958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70F0BDB6-46A6-C61D-202A-A429D0BD048B}"/>
              </a:ext>
            </a:extLst>
          </p:cNvPr>
          <p:cNvSpPr/>
          <p:nvPr/>
        </p:nvSpPr>
        <p:spPr>
          <a:xfrm>
            <a:off x="3165477" y="1749254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4499C7A4-835C-1DC7-4093-A1111A8D3E7B}"/>
              </a:ext>
            </a:extLst>
          </p:cNvPr>
          <p:cNvSpPr/>
          <p:nvPr/>
        </p:nvSpPr>
        <p:spPr>
          <a:xfrm>
            <a:off x="3185246" y="3494652"/>
            <a:ext cx="2562862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2B41EF47-2B19-5F80-3FA9-D2D224D83E3C}"/>
              </a:ext>
            </a:extLst>
          </p:cNvPr>
          <p:cNvSpPr/>
          <p:nvPr/>
        </p:nvSpPr>
        <p:spPr>
          <a:xfrm>
            <a:off x="6227812" y="3494651"/>
            <a:ext cx="2562863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4D806680-DFBF-4034-EAA1-7EB4F18947E7}"/>
              </a:ext>
            </a:extLst>
          </p:cNvPr>
          <p:cNvSpPr/>
          <p:nvPr/>
        </p:nvSpPr>
        <p:spPr>
          <a:xfrm>
            <a:off x="455552" y="5198026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407643A5-2048-5860-7D6E-A1AAD8181B8A}"/>
              </a:ext>
            </a:extLst>
          </p:cNvPr>
          <p:cNvSpPr/>
          <p:nvPr/>
        </p:nvSpPr>
        <p:spPr>
          <a:xfrm>
            <a:off x="4370285" y="5198026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C3828EC5-12C0-1FA0-A43C-2976F821FFF3}"/>
              </a:ext>
            </a:extLst>
          </p:cNvPr>
          <p:cNvSpPr/>
          <p:nvPr/>
        </p:nvSpPr>
        <p:spPr>
          <a:xfrm>
            <a:off x="8306761" y="5142707"/>
            <a:ext cx="3451430" cy="14003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Скругленный прямоугольник 15">
            <a:extLst>
              <a:ext uri="{FF2B5EF4-FFF2-40B4-BE49-F238E27FC236}">
                <a16:creationId xmlns:a16="http://schemas.microsoft.com/office/drawing/2014/main" id="{F99C3311-5E7F-4A40-8A5E-424FC67B1967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Montserrat" panose="00000500000000000000" pitchFamily="2" charset="-52"/>
              </a:rPr>
              <a:t>БИЗНЕС-МОДЕЛЬ 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1941249-E64B-E207-A19A-D14DB5FE6E23}"/>
              </a:ext>
            </a:extLst>
          </p:cNvPr>
          <p:cNvSpPr/>
          <p:nvPr/>
        </p:nvSpPr>
        <p:spPr>
          <a:xfrm>
            <a:off x="241305" y="1586544"/>
            <a:ext cx="2297994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КЛЮЧЕВЫЕ ПАРТНЕРЫ</a:t>
            </a:r>
          </a:p>
        </p:txBody>
      </p:sp>
      <p:sp>
        <p:nvSpPr>
          <p:cNvPr id="63" name="Скругленный прямоугольник 15">
            <a:extLst>
              <a:ext uri="{FF2B5EF4-FFF2-40B4-BE49-F238E27FC236}">
                <a16:creationId xmlns:a16="http://schemas.microsoft.com/office/drawing/2014/main" id="{7D1A0573-B89A-4B4A-B357-2FEF30A9A856}"/>
              </a:ext>
            </a:extLst>
          </p:cNvPr>
          <p:cNvSpPr/>
          <p:nvPr/>
        </p:nvSpPr>
        <p:spPr>
          <a:xfrm>
            <a:off x="3165477" y="1541498"/>
            <a:ext cx="2562863" cy="35680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КЛЮЧЕВАЯ ДЕЯТЕЛЬНОСТЬ</a:t>
            </a:r>
          </a:p>
        </p:txBody>
      </p:sp>
      <p:sp>
        <p:nvSpPr>
          <p:cNvPr id="64" name="Скругленный прямоугольник 15">
            <a:extLst>
              <a:ext uri="{FF2B5EF4-FFF2-40B4-BE49-F238E27FC236}">
                <a16:creationId xmlns:a16="http://schemas.microsoft.com/office/drawing/2014/main" id="{C4094CCA-DB90-4284-99B4-4080AB7BE069}"/>
              </a:ext>
            </a:extLst>
          </p:cNvPr>
          <p:cNvSpPr/>
          <p:nvPr/>
        </p:nvSpPr>
        <p:spPr>
          <a:xfrm>
            <a:off x="4392028" y="5015276"/>
            <a:ext cx="3429684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ПОТРИБИТЕЛЬСКИЕ СЕГМЕНТЫ</a:t>
            </a:r>
          </a:p>
        </p:txBody>
      </p:sp>
      <p:sp>
        <p:nvSpPr>
          <p:cNvPr id="65" name="Скругленный прямоугольник 15">
            <a:extLst>
              <a:ext uri="{FF2B5EF4-FFF2-40B4-BE49-F238E27FC236}">
                <a16:creationId xmlns:a16="http://schemas.microsoft.com/office/drawing/2014/main" id="{057079AD-3797-43B8-951E-F6BCEFB57628}"/>
              </a:ext>
            </a:extLst>
          </p:cNvPr>
          <p:cNvSpPr/>
          <p:nvPr/>
        </p:nvSpPr>
        <p:spPr>
          <a:xfrm>
            <a:off x="6180382" y="1569162"/>
            <a:ext cx="2562862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ОТНОШЕНИЯ С КЛИЕНТАМИ</a:t>
            </a:r>
          </a:p>
        </p:txBody>
      </p:sp>
      <p:sp>
        <p:nvSpPr>
          <p:cNvPr id="66" name="Скругленный прямоугольник 15">
            <a:extLst>
              <a:ext uri="{FF2B5EF4-FFF2-40B4-BE49-F238E27FC236}">
                <a16:creationId xmlns:a16="http://schemas.microsoft.com/office/drawing/2014/main" id="{7D9ECF45-B5A8-483F-9BCC-73EF0A717F2B}"/>
              </a:ext>
            </a:extLst>
          </p:cNvPr>
          <p:cNvSpPr/>
          <p:nvPr/>
        </p:nvSpPr>
        <p:spPr>
          <a:xfrm>
            <a:off x="3165477" y="3357393"/>
            <a:ext cx="2607064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КЛЮЧЕВЫЕ РЕСУРСЫ</a:t>
            </a:r>
          </a:p>
        </p:txBody>
      </p:sp>
      <p:sp>
        <p:nvSpPr>
          <p:cNvPr id="67" name="Скругленный прямоугольник 15">
            <a:extLst>
              <a:ext uri="{FF2B5EF4-FFF2-40B4-BE49-F238E27FC236}">
                <a16:creationId xmlns:a16="http://schemas.microsoft.com/office/drawing/2014/main" id="{E4A68D72-788B-48F7-BE94-4E1509DF0C21}"/>
              </a:ext>
            </a:extLst>
          </p:cNvPr>
          <p:cNvSpPr/>
          <p:nvPr/>
        </p:nvSpPr>
        <p:spPr>
          <a:xfrm>
            <a:off x="6200148" y="3299176"/>
            <a:ext cx="2614959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КАНАЛЫ СБЫТА</a:t>
            </a:r>
          </a:p>
        </p:txBody>
      </p:sp>
      <p:sp>
        <p:nvSpPr>
          <p:cNvPr id="68" name="Скругленный прямоугольник 15">
            <a:extLst>
              <a:ext uri="{FF2B5EF4-FFF2-40B4-BE49-F238E27FC236}">
                <a16:creationId xmlns:a16="http://schemas.microsoft.com/office/drawing/2014/main" id="{02DB8AFD-F3DD-4610-886E-3F3E376A9684}"/>
              </a:ext>
            </a:extLst>
          </p:cNvPr>
          <p:cNvSpPr/>
          <p:nvPr/>
        </p:nvSpPr>
        <p:spPr>
          <a:xfrm>
            <a:off x="8306760" y="5017934"/>
            <a:ext cx="3473173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ЦЕННОСТНЫЕ ПРЕДЛОЖЕНИЯ</a:t>
            </a:r>
          </a:p>
        </p:txBody>
      </p:sp>
      <p:sp>
        <p:nvSpPr>
          <p:cNvPr id="69" name="Скругленный прямоугольник 15">
            <a:extLst>
              <a:ext uri="{FF2B5EF4-FFF2-40B4-BE49-F238E27FC236}">
                <a16:creationId xmlns:a16="http://schemas.microsoft.com/office/drawing/2014/main" id="{CF3F102C-C03A-47DD-BC99-2C73CEBD0AB0}"/>
              </a:ext>
            </a:extLst>
          </p:cNvPr>
          <p:cNvSpPr/>
          <p:nvPr/>
        </p:nvSpPr>
        <p:spPr>
          <a:xfrm>
            <a:off x="9195285" y="1569162"/>
            <a:ext cx="2708693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ПОТОКИ ДОХОДОВ</a:t>
            </a:r>
          </a:p>
        </p:txBody>
      </p:sp>
      <p:sp>
        <p:nvSpPr>
          <p:cNvPr id="70" name="Скругленный прямоугольник 15">
            <a:extLst>
              <a:ext uri="{FF2B5EF4-FFF2-40B4-BE49-F238E27FC236}">
                <a16:creationId xmlns:a16="http://schemas.microsoft.com/office/drawing/2014/main" id="{AF67B625-E15C-4F0F-BB32-9CD694082B00}"/>
              </a:ext>
            </a:extLst>
          </p:cNvPr>
          <p:cNvSpPr/>
          <p:nvPr/>
        </p:nvSpPr>
        <p:spPr>
          <a:xfrm>
            <a:off x="433809" y="5007751"/>
            <a:ext cx="3473173" cy="360183"/>
          </a:xfrm>
          <a:prstGeom prst="roundRect">
            <a:avLst/>
          </a:prstGeom>
          <a:solidFill>
            <a:srgbClr val="956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СТРУКТУРА ИЗДЕРЖЕК</a:t>
            </a:r>
          </a:p>
        </p:txBody>
      </p:sp>
      <p:sp>
        <p:nvSpPr>
          <p:cNvPr id="71" name="Скругленный прямоугольник 15">
            <a:extLst>
              <a:ext uri="{FF2B5EF4-FFF2-40B4-BE49-F238E27FC236}">
                <a16:creationId xmlns:a16="http://schemas.microsoft.com/office/drawing/2014/main" id="{EBB8A8EC-4AF0-41BB-8F60-D2FFAA3FCDB9}"/>
              </a:ext>
            </a:extLst>
          </p:cNvPr>
          <p:cNvSpPr/>
          <p:nvPr/>
        </p:nvSpPr>
        <p:spPr>
          <a:xfrm>
            <a:off x="241306" y="3126406"/>
            <a:ext cx="2317762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ВНИИОК-филиал ФГБНУ «Северо-Кавказский ФНАЦ»</a:t>
            </a:r>
          </a:p>
          <a:p>
            <a:pPr marL="285750" indent="-28575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ФГБОУ ВО «</a:t>
            </a:r>
            <a:r>
              <a:rPr lang="ru-RU" sz="1050" dirty="0" err="1">
                <a:solidFill>
                  <a:srgbClr val="A000FF"/>
                </a:solidFill>
                <a:latin typeface="Montserrat" panose="00000500000000000000" pitchFamily="2" charset="-52"/>
              </a:rPr>
              <a:t>СтГАУ</a:t>
            </a: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»</a:t>
            </a:r>
          </a:p>
          <a:p>
            <a:pPr marL="285750" indent="-28575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Овцеводческие комплексы и сыроварни Республики Крым</a:t>
            </a:r>
          </a:p>
          <a:p>
            <a:pPr marL="285750" indent="-285750">
              <a:lnSpc>
                <a:spcPct val="113000"/>
              </a:lnSpc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Овцеводческие комплексы и сыроварни Республики Дагестан</a:t>
            </a:r>
            <a:b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</a:b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73" name="Скругленный прямоугольник 15">
            <a:extLst>
              <a:ext uri="{FF2B5EF4-FFF2-40B4-BE49-F238E27FC236}">
                <a16:creationId xmlns:a16="http://schemas.microsoft.com/office/drawing/2014/main" id="{6DA7D19F-FE26-4EE1-8024-1D6580E0740F}"/>
              </a:ext>
            </a:extLst>
          </p:cNvPr>
          <p:cNvSpPr/>
          <p:nvPr/>
        </p:nvSpPr>
        <p:spPr>
          <a:xfrm>
            <a:off x="3165477" y="3839639"/>
            <a:ext cx="2562863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Коммуникационная сеть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Аренда оборудования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Проведение исследований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Расходные материалы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Команда проекта</a:t>
            </a:r>
          </a:p>
        </p:txBody>
      </p:sp>
      <p:sp>
        <p:nvSpPr>
          <p:cNvPr id="74" name="Скругленный прямоугольник 15">
            <a:extLst>
              <a:ext uri="{FF2B5EF4-FFF2-40B4-BE49-F238E27FC236}">
                <a16:creationId xmlns:a16="http://schemas.microsoft.com/office/drawing/2014/main" id="{C2482310-2017-4CA4-B574-78A0AB0150FE}"/>
              </a:ext>
            </a:extLst>
          </p:cNvPr>
          <p:cNvSpPr/>
          <p:nvPr/>
        </p:nvSpPr>
        <p:spPr>
          <a:xfrm>
            <a:off x="4370284" y="5504658"/>
            <a:ext cx="3451427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Сельхозтоваропроизводители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Частные фермерские хозяйства с поголовьем  100-850 гол.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 err="1">
                <a:solidFill>
                  <a:srgbClr val="A000FF"/>
                </a:solidFill>
                <a:latin typeface="Montserrat" panose="00000500000000000000" pitchFamily="2" charset="-52"/>
              </a:rPr>
              <a:t>Генофондные</a:t>
            </a: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 хозяйства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Племенные репродукторы</a:t>
            </a:r>
          </a:p>
        </p:txBody>
      </p:sp>
      <p:sp>
        <p:nvSpPr>
          <p:cNvPr id="75" name="Скругленный прямоугольник 15">
            <a:extLst>
              <a:ext uri="{FF2B5EF4-FFF2-40B4-BE49-F238E27FC236}">
                <a16:creationId xmlns:a16="http://schemas.microsoft.com/office/drawing/2014/main" id="{694A214A-7C26-424B-8EAB-C9D302291FCF}"/>
              </a:ext>
            </a:extLst>
          </p:cNvPr>
          <p:cNvSpPr/>
          <p:nvPr/>
        </p:nvSpPr>
        <p:spPr>
          <a:xfrm>
            <a:off x="6180380" y="2320413"/>
            <a:ext cx="2562862" cy="6517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Ярмарки;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Выставки;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Семинары;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Вебинары;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Социальные сети;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Электронная рассылка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76" name="Скругленный прямоугольник 15">
            <a:extLst>
              <a:ext uri="{FF2B5EF4-FFF2-40B4-BE49-F238E27FC236}">
                <a16:creationId xmlns:a16="http://schemas.microsoft.com/office/drawing/2014/main" id="{C9D63602-6299-4EE0-86D8-25C3EC770654}"/>
              </a:ext>
            </a:extLst>
          </p:cNvPr>
          <p:cNvSpPr/>
          <p:nvPr/>
        </p:nvSpPr>
        <p:spPr>
          <a:xfrm>
            <a:off x="6227812" y="4023976"/>
            <a:ext cx="2562863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Интернет-продажи через сайт компании;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Личные визиты к потенциальным клиентам;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Продажи через телефонные звонки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77" name="Скругленный прямоугольник 15">
            <a:extLst>
              <a:ext uri="{FF2B5EF4-FFF2-40B4-BE49-F238E27FC236}">
                <a16:creationId xmlns:a16="http://schemas.microsoft.com/office/drawing/2014/main" id="{BC0FC1A3-46B4-447D-AB3E-48F7B2BD64F8}"/>
              </a:ext>
            </a:extLst>
          </p:cNvPr>
          <p:cNvSpPr/>
          <p:nvPr/>
        </p:nvSpPr>
        <p:spPr>
          <a:xfrm>
            <a:off x="8306757" y="5596723"/>
            <a:ext cx="3473172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Планируемая себестоимость - 2 тыс. рублей за исследование 1 головы. Конечная цена будет примерно составлять 3 тыс. рублей за 1 голову.</a:t>
            </a:r>
          </a:p>
          <a:p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Тренинги и обучающие программы ~ 15 тыс.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79" name="Скругленный прямоугольник 15">
            <a:extLst>
              <a:ext uri="{FF2B5EF4-FFF2-40B4-BE49-F238E27FC236}">
                <a16:creationId xmlns:a16="http://schemas.microsoft.com/office/drawing/2014/main" id="{30258500-7E32-4C8D-B304-A29612B9C8E8}"/>
              </a:ext>
            </a:extLst>
          </p:cNvPr>
          <p:cNvSpPr/>
          <p:nvPr/>
        </p:nvSpPr>
        <p:spPr>
          <a:xfrm>
            <a:off x="3185246" y="2178730"/>
            <a:ext cx="2562862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Предоставление услуг по составлению селекционного плана для клиента, основанного на данных поголовья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80" name="Скругленный прямоугольник 15">
            <a:extLst>
              <a:ext uri="{FF2B5EF4-FFF2-40B4-BE49-F238E27FC236}">
                <a16:creationId xmlns:a16="http://schemas.microsoft.com/office/drawing/2014/main" id="{BC840936-328B-44A8-B923-B2779890A480}"/>
              </a:ext>
            </a:extLst>
          </p:cNvPr>
          <p:cNvSpPr/>
          <p:nvPr/>
        </p:nvSpPr>
        <p:spPr>
          <a:xfrm>
            <a:off x="1002486" y="5509215"/>
            <a:ext cx="2398299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81" name="Скругленный прямоугольник 15">
            <a:extLst>
              <a:ext uri="{FF2B5EF4-FFF2-40B4-BE49-F238E27FC236}">
                <a16:creationId xmlns:a16="http://schemas.microsoft.com/office/drawing/2014/main" id="{6238EE57-1B2F-42CC-8597-DDAF3622B555}"/>
              </a:ext>
            </a:extLst>
          </p:cNvPr>
          <p:cNvSpPr/>
          <p:nvPr/>
        </p:nvSpPr>
        <p:spPr>
          <a:xfrm>
            <a:off x="455553" y="5672060"/>
            <a:ext cx="3451430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Постоянные издержки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Аренда и амортизация;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Административные расходы;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Маркетинг и реклама;</a:t>
            </a:r>
          </a:p>
          <a:p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Переменные издержки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Материалы;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Заработная плата</a:t>
            </a:r>
            <a:endParaRPr lang="ru-RU" sz="1050" b="1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dirty="0">
              <a:solidFill>
                <a:srgbClr val="A000FF"/>
              </a:solidFill>
              <a:latin typeface="Montserrat" panose="00000500000000000000" pitchFamily="2" charset="-52"/>
            </a:endParaRPr>
          </a:p>
        </p:txBody>
      </p:sp>
      <p:sp>
        <p:nvSpPr>
          <p:cNvPr id="43" name="Скругленный прямоугольник 15">
            <a:extLst>
              <a:ext uri="{FF2B5EF4-FFF2-40B4-BE49-F238E27FC236}">
                <a16:creationId xmlns:a16="http://schemas.microsoft.com/office/drawing/2014/main" id="{03230A42-043D-4383-84BA-FFE8C869ADB9}"/>
              </a:ext>
            </a:extLst>
          </p:cNvPr>
          <p:cNvSpPr/>
          <p:nvPr/>
        </p:nvSpPr>
        <p:spPr>
          <a:xfrm>
            <a:off x="9195282" y="2788301"/>
            <a:ext cx="2728797" cy="871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Продажа услуги - 3000 рублей за одну голову, вариация стоимости зависит от поголовья и будет составлять около 90 – 300 тыс. руб.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A000FF"/>
                </a:solidFill>
                <a:latin typeface="Montserrat" panose="00000500000000000000" pitchFamily="2" charset="-52"/>
              </a:rPr>
              <a:t>Доходы от проведения тренингов и обучающих программ для фермеров и специалистов в области животноводства, примерная стоимость 15 тыс. руб.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84F4CDFB-CC34-4EEB-9639-608B38B8408A}"/>
              </a:ext>
            </a:extLst>
          </p:cNvPr>
          <p:cNvSpPr/>
          <p:nvPr/>
        </p:nvSpPr>
        <p:spPr>
          <a:xfrm>
            <a:off x="11779933" y="6375716"/>
            <a:ext cx="630598" cy="630598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25CE6F84-2D64-41D5-85CB-2938E4BFB834}"/>
              </a:ext>
            </a:extLst>
          </p:cNvPr>
          <p:cNvSpPr/>
          <p:nvPr/>
        </p:nvSpPr>
        <p:spPr>
          <a:xfrm>
            <a:off x="2841962" y="3786202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A328141D-269F-4AA7-9FA6-B3D7798BDD2A}"/>
              </a:ext>
            </a:extLst>
          </p:cNvPr>
          <p:cNvSpPr/>
          <p:nvPr/>
        </p:nvSpPr>
        <p:spPr>
          <a:xfrm>
            <a:off x="11878915" y="5980800"/>
            <a:ext cx="253578" cy="253578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03200BA-EF6F-4AA7-AE13-D6CEEA70C821}"/>
              </a:ext>
            </a:extLst>
          </p:cNvPr>
          <p:cNvSpPr/>
          <p:nvPr/>
        </p:nvSpPr>
        <p:spPr>
          <a:xfrm>
            <a:off x="5842421" y="457574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A7E76155-71DC-45C1-9C4B-C9FA79A43598}"/>
              </a:ext>
            </a:extLst>
          </p:cNvPr>
          <p:cNvSpPr/>
          <p:nvPr/>
        </p:nvSpPr>
        <p:spPr>
          <a:xfrm>
            <a:off x="6267681" y="53839"/>
            <a:ext cx="378411" cy="37841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615D4EB7-A36E-4EED-B790-8E8F65F86F45}"/>
              </a:ext>
            </a:extLst>
          </p:cNvPr>
          <p:cNvSpPr/>
          <p:nvPr/>
        </p:nvSpPr>
        <p:spPr>
          <a:xfrm>
            <a:off x="5604384" y="421764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9142F1-D1AC-4F72-90DE-0AF38BAA156A}"/>
              </a:ext>
            </a:extLst>
          </p:cNvPr>
          <p:cNvSpPr/>
          <p:nvPr/>
        </p:nvSpPr>
        <p:spPr>
          <a:xfrm>
            <a:off x="2659613" y="4264396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3C6278CD-DB8C-46BF-A2A5-A8855D259F90}"/>
              </a:ext>
            </a:extLst>
          </p:cNvPr>
          <p:cNvSpPr/>
          <p:nvPr/>
        </p:nvSpPr>
        <p:spPr>
          <a:xfrm>
            <a:off x="7577631" y="1106806"/>
            <a:ext cx="283463" cy="283463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05EB59F2-661A-4662-B5B5-8771DD87DCA8}"/>
              </a:ext>
            </a:extLst>
          </p:cNvPr>
          <p:cNvSpPr/>
          <p:nvPr/>
        </p:nvSpPr>
        <p:spPr>
          <a:xfrm>
            <a:off x="6829753" y="923766"/>
            <a:ext cx="147769" cy="14776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564FAF9-0705-4CA2-B5A4-6FD57740D464}"/>
              </a:ext>
            </a:extLst>
          </p:cNvPr>
          <p:cNvSpPr/>
          <p:nvPr/>
        </p:nvSpPr>
        <p:spPr>
          <a:xfrm>
            <a:off x="5850200" y="454122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3BB1B266-81F1-4050-B0D3-D8D917C17BF8}"/>
              </a:ext>
            </a:extLst>
          </p:cNvPr>
          <p:cNvSpPr/>
          <p:nvPr/>
        </p:nvSpPr>
        <p:spPr>
          <a:xfrm>
            <a:off x="6275460" y="50387"/>
            <a:ext cx="378411" cy="37841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F12BF079-8FB1-4134-86D1-A49058399CFD}"/>
              </a:ext>
            </a:extLst>
          </p:cNvPr>
          <p:cNvSpPr/>
          <p:nvPr/>
        </p:nvSpPr>
        <p:spPr>
          <a:xfrm>
            <a:off x="5612163" y="418312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15D5374E-ABB3-40E1-985A-123841BA95ED}"/>
              </a:ext>
            </a:extLst>
          </p:cNvPr>
          <p:cNvSpPr/>
          <p:nvPr/>
        </p:nvSpPr>
        <p:spPr>
          <a:xfrm>
            <a:off x="6837532" y="920314"/>
            <a:ext cx="147769" cy="14776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467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3" grpId="0"/>
      <p:bldP spid="74" grpId="0"/>
      <p:bldP spid="75" grpId="0"/>
      <p:bldP spid="76" grpId="0"/>
      <p:bldP spid="77" grpId="0"/>
      <p:bldP spid="79" grpId="0"/>
      <p:bldP spid="81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верхние углы 17">
            <a:extLst>
              <a:ext uri="{FF2B5EF4-FFF2-40B4-BE49-F238E27FC236}">
                <a16:creationId xmlns:a16="http://schemas.microsoft.com/office/drawing/2014/main" id="{5C820EAF-9103-4636-984C-678070C5BE70}"/>
              </a:ext>
            </a:extLst>
          </p:cNvPr>
          <p:cNvSpPr/>
          <p:nvPr/>
        </p:nvSpPr>
        <p:spPr>
          <a:xfrm>
            <a:off x="9137025" y="1606222"/>
            <a:ext cx="2868405" cy="5255703"/>
          </a:xfrm>
          <a:prstGeom prst="round2Same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верхние углы 27">
            <a:extLst>
              <a:ext uri="{FF2B5EF4-FFF2-40B4-BE49-F238E27FC236}">
                <a16:creationId xmlns:a16="http://schemas.microsoft.com/office/drawing/2014/main" id="{1E020A7B-3DBE-4B60-AAB0-F68036EADD76}"/>
              </a:ext>
            </a:extLst>
          </p:cNvPr>
          <p:cNvSpPr/>
          <p:nvPr/>
        </p:nvSpPr>
        <p:spPr>
          <a:xfrm>
            <a:off x="9958237" y="3581961"/>
            <a:ext cx="2043064" cy="3289413"/>
          </a:xfrm>
          <a:prstGeom prst="round2SameRect">
            <a:avLst/>
          </a:prstGeom>
          <a:solidFill>
            <a:srgbClr val="5550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: скругленные верхние углы 28">
            <a:extLst>
              <a:ext uri="{FF2B5EF4-FFF2-40B4-BE49-F238E27FC236}">
                <a16:creationId xmlns:a16="http://schemas.microsoft.com/office/drawing/2014/main" id="{90986D92-ED16-472A-9B20-07FCA295AF51}"/>
              </a:ext>
            </a:extLst>
          </p:cNvPr>
          <p:cNvSpPr/>
          <p:nvPr/>
        </p:nvSpPr>
        <p:spPr>
          <a:xfrm>
            <a:off x="10682627" y="4957399"/>
            <a:ext cx="1318674" cy="1913975"/>
          </a:xfrm>
          <a:prstGeom prst="round2Same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3DBE108-F2A2-56FC-F827-4A99B0A21024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2A42AC7A-F1AE-AE6A-2876-E3562A795BE4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AFF7A2F-8B6E-7ECC-6F0F-F3ABBB257704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EF16CAB9-DA9B-DC69-CDD2-13201201344C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899D2CE-F389-48DA-7CCB-FF740B1962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263E4E0-6524-BB9C-FD96-2EAEF12633AD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1AF5AA8E-967A-D628-C895-967E5E432BA2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FE7D1AD0-E061-5794-59F4-40A51D49D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23B8384E-A2F3-DD75-B270-817760C0AD5D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3EB4F179-B050-AAA9-C23D-84EDD80C8110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7E388DA2-0601-5114-6F56-289F7DA69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6DED85F-A944-8DA5-24C0-4271B76807A5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23" name="Google Shape;525;p38">
            <a:extLst>
              <a:ext uri="{FF2B5EF4-FFF2-40B4-BE49-F238E27FC236}">
                <a16:creationId xmlns:a16="http://schemas.microsoft.com/office/drawing/2014/main" id="{401CEEA9-82A6-A3C4-AE28-A5FCFE2E711F}"/>
              </a:ext>
            </a:extLst>
          </p:cNvPr>
          <p:cNvSpPr/>
          <p:nvPr/>
        </p:nvSpPr>
        <p:spPr bwMode="auto">
          <a:xfrm>
            <a:off x="9659311" y="2420549"/>
            <a:ext cx="204306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TAM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96,750,000  руб.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endParaRPr sz="1600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" name="Скругленный прямоугольник 15">
            <a:extLst>
              <a:ext uri="{FF2B5EF4-FFF2-40B4-BE49-F238E27FC236}">
                <a16:creationId xmlns:a16="http://schemas.microsoft.com/office/drawing/2014/main" id="{F9C586C7-6EA5-4D65-8011-F47983E5D171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Montserrat" panose="00000500000000000000" pitchFamily="2" charset="-52"/>
              </a:rPr>
              <a:t>РЫНОК И КОНКУРЕНТЫ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3615E50-3A9F-4F59-B1E7-E977FF237248}"/>
              </a:ext>
            </a:extLst>
          </p:cNvPr>
          <p:cNvSpPr/>
          <p:nvPr/>
        </p:nvSpPr>
        <p:spPr>
          <a:xfrm>
            <a:off x="975098" y="909815"/>
            <a:ext cx="737709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600" b="1" dirty="0">
                <a:solidFill>
                  <a:srgbClr val="3FC1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МОЛОЧНЫЕ ОВЦЕВОДЧЕСКИЕ ПРЕДПРИЯТИЯ. ПОЧЕМУ МЫ ПОЛЕЗНЕЕ?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2AF1D11F-EBF0-43C1-9FA5-D39B5A2A2AA9}"/>
              </a:ext>
            </a:extLst>
          </p:cNvPr>
          <p:cNvCxnSpPr>
            <a:cxnSpLocks/>
          </p:cNvCxnSpPr>
          <p:nvPr/>
        </p:nvCxnSpPr>
        <p:spPr>
          <a:xfrm flipV="1">
            <a:off x="0" y="3199192"/>
            <a:ext cx="8253922" cy="18947"/>
          </a:xfrm>
          <a:prstGeom prst="line">
            <a:avLst/>
          </a:prstGeom>
          <a:ln w="19050">
            <a:solidFill>
              <a:srgbClr val="A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>
            <a:extLst>
              <a:ext uri="{FF2B5EF4-FFF2-40B4-BE49-F238E27FC236}">
                <a16:creationId xmlns:a16="http://schemas.microsoft.com/office/drawing/2014/main" id="{2B065AF1-E30E-49FC-BCC0-4836EFBCD85F}"/>
              </a:ext>
            </a:extLst>
          </p:cNvPr>
          <p:cNvSpPr/>
          <p:nvPr/>
        </p:nvSpPr>
        <p:spPr>
          <a:xfrm>
            <a:off x="116153" y="6450506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CAEEDA2A-79C8-41A8-B462-6AB5FB9F5BA0}"/>
              </a:ext>
            </a:extLst>
          </p:cNvPr>
          <p:cNvSpPr/>
          <p:nvPr/>
        </p:nvSpPr>
        <p:spPr>
          <a:xfrm>
            <a:off x="353234" y="6092897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1C308406-AF65-4A8E-857E-B45BCE13D69C}"/>
              </a:ext>
            </a:extLst>
          </p:cNvPr>
          <p:cNvSpPr/>
          <p:nvPr/>
        </p:nvSpPr>
        <p:spPr>
          <a:xfrm>
            <a:off x="991183" y="1822439"/>
            <a:ext cx="283463" cy="283463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5C256073-A869-4AA4-A92F-37FBDE22E9B5}"/>
              </a:ext>
            </a:extLst>
          </p:cNvPr>
          <p:cNvSpPr/>
          <p:nvPr/>
        </p:nvSpPr>
        <p:spPr>
          <a:xfrm>
            <a:off x="116153" y="1470774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21C35E55-3DCB-4E0F-999B-94104DD3597C}"/>
              </a:ext>
            </a:extLst>
          </p:cNvPr>
          <p:cNvSpPr/>
          <p:nvPr/>
        </p:nvSpPr>
        <p:spPr>
          <a:xfrm>
            <a:off x="8569873" y="1322476"/>
            <a:ext cx="378411" cy="37841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73AB7167-2B98-4CF7-984B-1BAFAE17871F}"/>
              </a:ext>
            </a:extLst>
          </p:cNvPr>
          <p:cNvSpPr/>
          <p:nvPr/>
        </p:nvSpPr>
        <p:spPr>
          <a:xfrm>
            <a:off x="225579" y="2207240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Google Shape;525;p38">
            <a:extLst>
              <a:ext uri="{FF2B5EF4-FFF2-40B4-BE49-F238E27FC236}">
                <a16:creationId xmlns:a16="http://schemas.microsoft.com/office/drawing/2014/main" id="{A5FE37B4-7CB0-4FC1-ABC4-122D96D385E3}"/>
              </a:ext>
            </a:extLst>
          </p:cNvPr>
          <p:cNvSpPr/>
          <p:nvPr/>
        </p:nvSpPr>
        <p:spPr bwMode="auto">
          <a:xfrm>
            <a:off x="10011116" y="4156457"/>
            <a:ext cx="204306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SAM</a:t>
            </a:r>
            <a:endParaRPr lang="ru" sz="1400" b="1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  <a:p>
            <a:pPr lvl="0" algn="ctr">
              <a:buClr>
                <a:srgbClr val="000000"/>
              </a:buClr>
              <a:buSzPts val="2703"/>
            </a:pPr>
            <a:r>
              <a:rPr lang="ru" sz="1400" b="1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40,950,000  </a:t>
            </a:r>
            <a:r>
              <a:rPr lang="ru" sz="14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руб.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endParaRPr sz="1400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2" name="Google Shape;525;p38">
            <a:extLst>
              <a:ext uri="{FF2B5EF4-FFF2-40B4-BE49-F238E27FC236}">
                <a16:creationId xmlns:a16="http://schemas.microsoft.com/office/drawing/2014/main" id="{B7F38B37-28A3-4DC6-BB07-3CF02D2C7207}"/>
              </a:ext>
            </a:extLst>
          </p:cNvPr>
          <p:cNvSpPr/>
          <p:nvPr/>
        </p:nvSpPr>
        <p:spPr bwMode="auto">
          <a:xfrm>
            <a:off x="10682628" y="5298502"/>
            <a:ext cx="131867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SOM</a:t>
            </a:r>
            <a:endParaRPr lang="ru" sz="1200" b="1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200" b="1" i="0" u="none" strike="noStrike" cap="none" dirty="0">
                <a:solidFill>
                  <a:schemeClr val="bg1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8,662,500  руб.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endParaRPr sz="1200" i="0" u="none" strike="noStrike" cap="none" dirty="0">
              <a:solidFill>
                <a:schemeClr val="bg1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3" name="Google Shape;525;p38">
            <a:extLst>
              <a:ext uri="{FF2B5EF4-FFF2-40B4-BE49-F238E27FC236}">
                <a16:creationId xmlns:a16="http://schemas.microsoft.com/office/drawing/2014/main" id="{F56363FE-48B4-4651-9996-36CEE31D9E06}"/>
              </a:ext>
            </a:extLst>
          </p:cNvPr>
          <p:cNvSpPr/>
          <p:nvPr/>
        </p:nvSpPr>
        <p:spPr bwMode="auto">
          <a:xfrm>
            <a:off x="9549695" y="1012263"/>
            <a:ext cx="204306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en-US" sz="3600" b="1" dirty="0">
                <a:solidFill>
                  <a:srgbClr val="A000FF"/>
                </a:solidFill>
                <a:latin typeface="Montserrat" panose="00000500000000000000" pitchFamily="2" charset="-52"/>
                <a:ea typeface="Raleway SemiBold"/>
                <a:cs typeface="Raleway SemiBold"/>
                <a:sym typeface="Raleway SemiBold"/>
              </a:rPr>
              <a:t>B2B</a:t>
            </a:r>
            <a:endParaRPr lang="ru" sz="3600" b="1" i="0" u="none" strike="noStrike" cap="none" dirty="0">
              <a:solidFill>
                <a:srgbClr val="A000FF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endParaRPr sz="3600" i="0" u="none" strike="noStrike" cap="none" dirty="0">
              <a:solidFill>
                <a:srgbClr val="A000FF"/>
              </a:solidFill>
              <a:latin typeface="Montserrat" panose="000005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239A9A6D-27A5-447E-9813-EB7E624552BD}"/>
              </a:ext>
            </a:extLst>
          </p:cNvPr>
          <p:cNvSpPr/>
          <p:nvPr/>
        </p:nvSpPr>
        <p:spPr>
          <a:xfrm>
            <a:off x="784834" y="3429003"/>
            <a:ext cx="1975997" cy="913356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B64EE6BC-EBB5-4DBC-A940-F0D40669A546}"/>
              </a:ext>
            </a:extLst>
          </p:cNvPr>
          <p:cNvSpPr/>
          <p:nvPr/>
        </p:nvSpPr>
        <p:spPr>
          <a:xfrm>
            <a:off x="3565278" y="3443452"/>
            <a:ext cx="1975997" cy="913356"/>
          </a:xfrm>
          <a:prstGeom prst="roundRect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42D29634-09A4-49E4-A2FD-35FB00686D2F}"/>
              </a:ext>
            </a:extLst>
          </p:cNvPr>
          <p:cNvSpPr/>
          <p:nvPr/>
        </p:nvSpPr>
        <p:spPr>
          <a:xfrm>
            <a:off x="6345722" y="3443452"/>
            <a:ext cx="1975997" cy="913356"/>
          </a:xfrm>
          <a:prstGeom prst="roundRect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67718E-CC8B-4E7E-B786-B81BB56E17F1}"/>
              </a:ext>
            </a:extLst>
          </p:cNvPr>
          <p:cNvSpPr txBox="1"/>
          <p:nvPr/>
        </p:nvSpPr>
        <p:spPr>
          <a:xfrm>
            <a:off x="693628" y="4356808"/>
            <a:ext cx="219405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5550FD"/>
                </a:solidFill>
                <a:latin typeface="Montserrat" panose="00000500000000000000" pitchFamily="2" charset="-52"/>
              </a:rPr>
              <a:t>Комплексное сопровождение предприятий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1EA835D-B2F2-4219-BA61-20680C8FBBD5}"/>
              </a:ext>
            </a:extLst>
          </p:cNvPr>
          <p:cNvSpPr txBox="1"/>
          <p:nvPr/>
        </p:nvSpPr>
        <p:spPr>
          <a:xfrm>
            <a:off x="3565278" y="4425556"/>
            <a:ext cx="4748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5550FD"/>
                </a:solidFill>
                <a:latin typeface="Montserrat" panose="00000500000000000000" pitchFamily="2" charset="-52"/>
              </a:rPr>
              <a:t>Предоставление услуг только по генетическим исследованиям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44FF91C-ED16-4F2B-84A2-559A7578DCBA}"/>
              </a:ext>
            </a:extLst>
          </p:cNvPr>
          <p:cNvSpPr txBox="1"/>
          <p:nvPr/>
        </p:nvSpPr>
        <p:spPr>
          <a:xfrm>
            <a:off x="1031553" y="3562515"/>
            <a:ext cx="15046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НАШ ПРОДУКТ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428057-7D79-4CC0-A75E-24C4EA654856}"/>
              </a:ext>
            </a:extLst>
          </p:cNvPr>
          <p:cNvSpPr txBox="1"/>
          <p:nvPr/>
        </p:nvSpPr>
        <p:spPr>
          <a:xfrm>
            <a:off x="3582043" y="3576964"/>
            <a:ext cx="1959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АО «АГРОПЛЕМ»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A03DD2D-FC71-4051-979E-A640C3FDEE9A}"/>
              </a:ext>
            </a:extLst>
          </p:cNvPr>
          <p:cNvSpPr txBox="1"/>
          <p:nvPr/>
        </p:nvSpPr>
        <p:spPr>
          <a:xfrm>
            <a:off x="6354104" y="3562514"/>
            <a:ext cx="1959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ООО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«МОЙ ГЕН"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F895D60-623E-48E4-BB25-3959EFD8450C}"/>
              </a:ext>
            </a:extLst>
          </p:cNvPr>
          <p:cNvSpPr txBox="1"/>
          <p:nvPr/>
        </p:nvSpPr>
        <p:spPr>
          <a:xfrm>
            <a:off x="3582043" y="5183274"/>
            <a:ext cx="4749262" cy="306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550FD"/>
                </a:solidFill>
                <a:latin typeface="Montserrat" panose="00000500000000000000" pitchFamily="2" charset="-52"/>
              </a:rPr>
              <a:t>Работают в основном с КРС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B718CA-572B-45B1-A1B8-39EF60F8E67D}"/>
              </a:ext>
            </a:extLst>
          </p:cNvPr>
          <p:cNvSpPr txBox="1"/>
          <p:nvPr/>
        </p:nvSpPr>
        <p:spPr>
          <a:xfrm>
            <a:off x="689140" y="5557810"/>
            <a:ext cx="209568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550FD"/>
                </a:solidFill>
                <a:latin typeface="Montserrat" panose="00000500000000000000" pitchFamily="2" charset="-52"/>
              </a:rPr>
              <a:t>Индивидуальная работа с хозяйствами в зависимости от результатов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7860AC0-5A8A-4D4C-A23A-3F4697553D8B}"/>
              </a:ext>
            </a:extLst>
          </p:cNvPr>
          <p:cNvSpPr txBox="1"/>
          <p:nvPr/>
        </p:nvSpPr>
        <p:spPr>
          <a:xfrm>
            <a:off x="685010" y="5069947"/>
            <a:ext cx="2369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550FD"/>
                </a:solidFill>
                <a:latin typeface="Montserrat" panose="00000500000000000000" pitchFamily="2" charset="-52"/>
              </a:rPr>
              <a:t>Целенаправленная работа с овцами 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CDCC8E4-D295-4AB4-A638-37E0C56F542D}"/>
              </a:ext>
            </a:extLst>
          </p:cNvPr>
          <p:cNvSpPr txBox="1"/>
          <p:nvPr/>
        </p:nvSpPr>
        <p:spPr>
          <a:xfrm>
            <a:off x="3582043" y="5908755"/>
            <a:ext cx="47492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550FD"/>
                </a:solidFill>
                <a:latin typeface="Montserrat" panose="00000500000000000000" pitchFamily="2" charset="-52"/>
              </a:rPr>
              <a:t>Ограниченная интерпретация результатов </a:t>
            </a:r>
          </a:p>
        </p:txBody>
      </p: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71F03932-C047-4D39-86BA-A16093512894}"/>
              </a:ext>
            </a:extLst>
          </p:cNvPr>
          <p:cNvCxnSpPr>
            <a:cxnSpLocks/>
          </p:cNvCxnSpPr>
          <p:nvPr/>
        </p:nvCxnSpPr>
        <p:spPr>
          <a:xfrm flipV="1">
            <a:off x="0" y="5033892"/>
            <a:ext cx="8313336" cy="19084"/>
          </a:xfrm>
          <a:prstGeom prst="line">
            <a:avLst/>
          </a:prstGeom>
          <a:ln w="19050">
            <a:solidFill>
              <a:srgbClr val="A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8741ECF2-3E39-4C12-BFF7-8C1C1FD2D798}"/>
              </a:ext>
            </a:extLst>
          </p:cNvPr>
          <p:cNvCxnSpPr>
            <a:cxnSpLocks/>
          </p:cNvCxnSpPr>
          <p:nvPr/>
        </p:nvCxnSpPr>
        <p:spPr>
          <a:xfrm flipV="1">
            <a:off x="0" y="5548268"/>
            <a:ext cx="8313336" cy="19084"/>
          </a:xfrm>
          <a:prstGeom prst="line">
            <a:avLst/>
          </a:prstGeom>
          <a:ln w="19050">
            <a:solidFill>
              <a:srgbClr val="A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>
            <a:extLst>
              <a:ext uri="{FF2B5EF4-FFF2-40B4-BE49-F238E27FC236}">
                <a16:creationId xmlns:a16="http://schemas.microsoft.com/office/drawing/2014/main" id="{539FE4CB-3A30-42C4-9433-2DE3DE739D5D}"/>
              </a:ext>
            </a:extLst>
          </p:cNvPr>
          <p:cNvSpPr/>
          <p:nvPr/>
        </p:nvSpPr>
        <p:spPr>
          <a:xfrm>
            <a:off x="8841629" y="1964170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BC0760B3-F267-41D5-8ADF-1EA0779A0D15}"/>
              </a:ext>
            </a:extLst>
          </p:cNvPr>
          <p:cNvSpPr/>
          <p:nvPr/>
        </p:nvSpPr>
        <p:spPr>
          <a:xfrm>
            <a:off x="8390432" y="2338420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D6F51BBF-B9ED-4EB9-AA08-66927B8D6614}"/>
              </a:ext>
            </a:extLst>
          </p:cNvPr>
          <p:cNvSpPr/>
          <p:nvPr/>
        </p:nvSpPr>
        <p:spPr>
          <a:xfrm>
            <a:off x="8646457" y="6337885"/>
            <a:ext cx="225241" cy="225241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67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 animBg="1"/>
      <p:bldP spid="29" grpId="0" animBg="1"/>
      <p:bldP spid="23" grpId="0"/>
      <p:bldP spid="30" grpId="0"/>
      <p:bldP spid="41" grpId="0"/>
      <p:bldP spid="42" grpId="0"/>
      <p:bldP spid="43" grpId="0"/>
      <p:bldP spid="46" grpId="0" animBg="1"/>
      <p:bldP spid="51" grpId="0" animBg="1"/>
      <p:bldP spid="52" grpId="0" animBg="1"/>
      <p:bldP spid="54" grpId="0"/>
      <p:bldP spid="55" grpId="0"/>
      <p:bldP spid="56" grpId="0"/>
      <p:bldP spid="57" grpId="0"/>
      <p:bldP spid="59" grpId="0"/>
      <p:bldP spid="68" grpId="0"/>
      <p:bldP spid="69" grpId="0"/>
      <p:bldP spid="70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DD338DAB-4D7C-D7C7-B39D-D6CC15A6147D}"/>
              </a:ext>
            </a:extLst>
          </p:cNvPr>
          <p:cNvSpPr/>
          <p:nvPr/>
        </p:nvSpPr>
        <p:spPr>
          <a:xfrm>
            <a:off x="881705" y="1896353"/>
            <a:ext cx="5125261" cy="181340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5550FD"/>
                </a:solidFill>
                <a:latin typeface="Montserrat" panose="00000500000000000000" pitchFamily="2" charset="-52"/>
                <a:ea typeface="Jost"/>
              </a:rPr>
              <a:t>Основной планируемый метод коммерциализации – прямые продажи услуг. Выбор обоснован рядом преимуществ:</a:t>
            </a:r>
            <a:endParaRPr lang="ru-RU" dirty="0">
              <a:solidFill>
                <a:srgbClr val="5550FD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56694AA-B923-419F-3513-91DB86297F93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A3422C7-2E17-B3DA-AEE2-1F6EC1210E5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824211A-34CA-6231-6C86-2D9B9AFA0CB1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B115BD2-B155-D918-5D37-DC3964AB8190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5A86E262-CCF6-1404-A5A9-E1FD90CC32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0051426-83FF-DBFF-4BF1-CC42189B2FCE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5B18DD5A-6FC6-4F58-53E0-3B5B922A999B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3A8727FE-FDB5-1388-028C-D4AEFED477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9B2E1FA-21CE-6A06-AB85-91953C50C044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452EEC42-82BF-8E9B-8DDD-4825019E49AE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5DA3E93F-2F71-B74E-88CC-7732D63D1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3AD8CA5-87F7-34EF-51BD-4D2DE3529DB3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sp>
        <p:nvSpPr>
          <p:cNvPr id="33" name="Текст 2">
            <a:extLst>
              <a:ext uri="{FF2B5EF4-FFF2-40B4-BE49-F238E27FC236}">
                <a16:creationId xmlns:a16="http://schemas.microsoft.com/office/drawing/2014/main" id="{68CCABA1-E53F-5B0E-64BA-9BBD06D1EF9B}"/>
              </a:ext>
            </a:extLst>
          </p:cNvPr>
          <p:cNvSpPr txBox="1"/>
          <p:nvPr/>
        </p:nvSpPr>
        <p:spPr bwMode="auto">
          <a:xfrm>
            <a:off x="7141366" y="2221156"/>
            <a:ext cx="2667052" cy="578877"/>
          </a:xfrm>
          <a:prstGeom prst="roundRect">
            <a:avLst/>
          </a:prstGeom>
          <a:noFill/>
          <a:ln w="6350">
            <a:solidFill>
              <a:srgbClr val="A000FF"/>
            </a:solidFill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rgbClr val="A000FF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Прямое продвижение в интернете</a:t>
            </a:r>
            <a:endParaRPr lang="en-US" sz="1400" dirty="0">
              <a:solidFill>
                <a:srgbClr val="A000FF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C2658CAD-AC4B-2539-17D7-B462A1C81272}"/>
              </a:ext>
            </a:extLst>
          </p:cNvPr>
          <p:cNvSpPr txBox="1"/>
          <p:nvPr/>
        </p:nvSpPr>
        <p:spPr bwMode="auto">
          <a:xfrm>
            <a:off x="9213266" y="5030727"/>
            <a:ext cx="2380534" cy="340514"/>
          </a:xfrm>
          <a:prstGeom prst="roundRect">
            <a:avLst/>
          </a:prstGeom>
          <a:noFill/>
          <a:ln w="9525">
            <a:solidFill>
              <a:srgbClr val="7700C0"/>
            </a:solidFill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rgbClr val="7700C0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Передовые технологии</a:t>
            </a:r>
            <a:endParaRPr lang="en-US" sz="1400" dirty="0">
              <a:solidFill>
                <a:srgbClr val="7700C0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D9B1D0F9-2FCF-C41E-AC5A-1A7DCF575C28}"/>
              </a:ext>
            </a:extLst>
          </p:cNvPr>
          <p:cNvSpPr txBox="1"/>
          <p:nvPr/>
        </p:nvSpPr>
        <p:spPr bwMode="auto">
          <a:xfrm>
            <a:off x="8502057" y="3469874"/>
            <a:ext cx="3259438" cy="578877"/>
          </a:xfrm>
          <a:prstGeom prst="roundRect">
            <a:avLst/>
          </a:prstGeom>
          <a:noFill/>
          <a:ln w="9525">
            <a:solidFill>
              <a:srgbClr val="A000FF"/>
            </a:solidFill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rgbClr val="A000FF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Обучающие программы и консультации</a:t>
            </a:r>
            <a:endParaRPr lang="en-US" sz="1400" dirty="0">
              <a:solidFill>
                <a:srgbClr val="A000FF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EC3300E7-AF96-5C0C-5993-4F123BCA5C74}"/>
              </a:ext>
            </a:extLst>
          </p:cNvPr>
          <p:cNvSpPr txBox="1"/>
          <p:nvPr/>
        </p:nvSpPr>
        <p:spPr bwMode="auto">
          <a:xfrm>
            <a:off x="7693380" y="2845515"/>
            <a:ext cx="3069870" cy="578877"/>
          </a:xfrm>
          <a:prstGeom prst="roundRect">
            <a:avLst/>
          </a:prstGeom>
          <a:noFill/>
          <a:ln w="9525">
            <a:solidFill>
              <a:srgbClr val="A000FF"/>
            </a:solidFill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rgbClr val="A000FF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Отраслевые выставки и конференции</a:t>
            </a:r>
            <a:endParaRPr lang="en-US" sz="1400" dirty="0">
              <a:solidFill>
                <a:srgbClr val="A000FF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BF30113F-3E28-5102-B154-AAF5030CBA16}"/>
              </a:ext>
            </a:extLst>
          </p:cNvPr>
          <p:cNvSpPr txBox="1"/>
          <p:nvPr/>
        </p:nvSpPr>
        <p:spPr bwMode="auto">
          <a:xfrm>
            <a:off x="8474892" y="5490547"/>
            <a:ext cx="2139671" cy="340514"/>
          </a:xfrm>
          <a:prstGeom prst="roundRect">
            <a:avLst/>
          </a:prstGeom>
          <a:noFill/>
          <a:ln w="9525">
            <a:solidFill>
              <a:srgbClr val="7700C0"/>
            </a:solidFill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rgbClr val="7700C0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Нишевый рынок</a:t>
            </a:r>
            <a:endParaRPr lang="en-US" sz="1400" dirty="0">
              <a:solidFill>
                <a:srgbClr val="7700C0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77436E90-6661-34D3-FBB2-7C3455BFCF42}"/>
              </a:ext>
            </a:extLst>
          </p:cNvPr>
          <p:cNvSpPr txBox="1"/>
          <p:nvPr/>
        </p:nvSpPr>
        <p:spPr bwMode="auto">
          <a:xfrm>
            <a:off x="7141366" y="5950367"/>
            <a:ext cx="3088796" cy="340514"/>
          </a:xfrm>
          <a:prstGeom prst="roundRect">
            <a:avLst/>
          </a:prstGeom>
          <a:noFill/>
          <a:ln w="9525">
            <a:solidFill>
              <a:srgbClr val="7700C0"/>
            </a:solidFill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rgbClr val="7700C0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Уникальность продукта</a:t>
            </a:r>
            <a:endParaRPr lang="en-US" sz="1400" dirty="0">
              <a:solidFill>
                <a:srgbClr val="7700C0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A2CE19C-118E-2FA8-AC99-FE82D1AF60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40" name="Скругленный прямоугольник 15">
            <a:extLst>
              <a:ext uri="{FF2B5EF4-FFF2-40B4-BE49-F238E27FC236}">
                <a16:creationId xmlns:a16="http://schemas.microsoft.com/office/drawing/2014/main" id="{D7A12808-2D91-41AD-A613-C391C4E4263D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КОММЕРЦИАЛИЗАЦИЯ</a:t>
            </a:r>
          </a:p>
        </p:txBody>
      </p:sp>
      <p:sp>
        <p:nvSpPr>
          <p:cNvPr id="42" name="Скругленный прямоугольник 15">
            <a:extLst>
              <a:ext uri="{FF2B5EF4-FFF2-40B4-BE49-F238E27FC236}">
                <a16:creationId xmlns:a16="http://schemas.microsoft.com/office/drawing/2014/main" id="{7FD34E3B-1440-4F9A-A74B-1CCCB372EA0D}"/>
              </a:ext>
            </a:extLst>
          </p:cNvPr>
          <p:cNvSpPr/>
          <p:nvPr/>
        </p:nvSpPr>
        <p:spPr>
          <a:xfrm>
            <a:off x="881705" y="1605200"/>
            <a:ext cx="5125261" cy="491351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ПРЯМЫЕ ПРОДАЖИ</a:t>
            </a:r>
          </a:p>
        </p:txBody>
      </p:sp>
      <p:sp>
        <p:nvSpPr>
          <p:cNvPr id="56" name="Текст 2">
            <a:extLst>
              <a:ext uri="{FF2B5EF4-FFF2-40B4-BE49-F238E27FC236}">
                <a16:creationId xmlns:a16="http://schemas.microsoft.com/office/drawing/2014/main" id="{7EC22452-2ED9-4500-AE38-E0C997072564}"/>
              </a:ext>
            </a:extLst>
          </p:cNvPr>
          <p:cNvSpPr txBox="1"/>
          <p:nvPr/>
        </p:nvSpPr>
        <p:spPr bwMode="auto">
          <a:xfrm>
            <a:off x="1609895" y="3860216"/>
            <a:ext cx="2537412" cy="374566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Сбор данных</a:t>
            </a:r>
            <a:endParaRPr lang="en-US" dirty="0">
              <a:solidFill>
                <a:schemeClr val="bg1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57" name="Текст 2">
            <a:extLst>
              <a:ext uri="{FF2B5EF4-FFF2-40B4-BE49-F238E27FC236}">
                <a16:creationId xmlns:a16="http://schemas.microsoft.com/office/drawing/2014/main" id="{F0C99B19-FF6A-450A-BA96-BC094D204E13}"/>
              </a:ext>
            </a:extLst>
          </p:cNvPr>
          <p:cNvSpPr txBox="1"/>
          <p:nvPr/>
        </p:nvSpPr>
        <p:spPr bwMode="auto">
          <a:xfrm>
            <a:off x="3438570" y="4366726"/>
            <a:ext cx="2679214" cy="646981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Высокая маржа прибыли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58" name="Текст 2">
            <a:extLst>
              <a:ext uri="{FF2B5EF4-FFF2-40B4-BE49-F238E27FC236}">
                <a16:creationId xmlns:a16="http://schemas.microsoft.com/office/drawing/2014/main" id="{4666B904-F395-457D-8503-1AE4EE5F7668}"/>
              </a:ext>
            </a:extLst>
          </p:cNvPr>
          <p:cNvSpPr txBox="1"/>
          <p:nvPr/>
        </p:nvSpPr>
        <p:spPr bwMode="auto">
          <a:xfrm>
            <a:off x="1634452" y="5205745"/>
            <a:ext cx="3088796" cy="646981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Персонализированные предложения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3D447D1D-8E2F-481A-A44F-06725B607E11}"/>
              </a:ext>
            </a:extLst>
          </p:cNvPr>
          <p:cNvSpPr txBox="1"/>
          <p:nvPr/>
        </p:nvSpPr>
        <p:spPr bwMode="auto">
          <a:xfrm>
            <a:off x="3379324" y="5992010"/>
            <a:ext cx="2801496" cy="374566"/>
          </a:xfrm>
          <a:prstGeom prst="roundRect">
            <a:avLst/>
          </a:prstGeom>
          <a:solidFill>
            <a:srgbClr val="5550FD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Обратная связь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pic>
        <p:nvPicPr>
          <p:cNvPr id="3" name="Рисунок 2" descr="Флажок со сплошной заливкой">
            <a:extLst>
              <a:ext uri="{FF2B5EF4-FFF2-40B4-BE49-F238E27FC236}">
                <a16:creationId xmlns:a16="http://schemas.microsoft.com/office/drawing/2014/main" id="{DA76B14E-B48C-4504-8432-3133E29077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480" y="3688569"/>
            <a:ext cx="645657" cy="645657"/>
          </a:xfrm>
          <a:prstGeom prst="rect">
            <a:avLst/>
          </a:prstGeom>
        </p:spPr>
      </p:pic>
      <p:pic>
        <p:nvPicPr>
          <p:cNvPr id="60" name="Рисунок 59" descr="Флажок со сплошной заливкой">
            <a:extLst>
              <a:ext uri="{FF2B5EF4-FFF2-40B4-BE49-F238E27FC236}">
                <a16:creationId xmlns:a16="http://schemas.microsoft.com/office/drawing/2014/main" id="{F0C2D16C-8AD5-4D91-B0F5-CADBBA80DC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21431" y="4303521"/>
            <a:ext cx="645657" cy="645657"/>
          </a:xfrm>
          <a:prstGeom prst="rect">
            <a:avLst/>
          </a:prstGeom>
        </p:spPr>
      </p:pic>
      <p:pic>
        <p:nvPicPr>
          <p:cNvPr id="61" name="Рисунок 60" descr="Флажок со сплошной заливкой">
            <a:extLst>
              <a:ext uri="{FF2B5EF4-FFF2-40B4-BE49-F238E27FC236}">
                <a16:creationId xmlns:a16="http://schemas.microsoft.com/office/drawing/2014/main" id="{86EAF63E-A4BC-44C2-B7A6-9845620E4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7875" y="5187549"/>
            <a:ext cx="645657" cy="645657"/>
          </a:xfrm>
          <a:prstGeom prst="rect">
            <a:avLst/>
          </a:prstGeom>
        </p:spPr>
      </p:pic>
      <p:pic>
        <p:nvPicPr>
          <p:cNvPr id="62" name="Рисунок 61" descr="Флажок со сплошной заливкой">
            <a:extLst>
              <a:ext uri="{FF2B5EF4-FFF2-40B4-BE49-F238E27FC236}">
                <a16:creationId xmlns:a16="http://schemas.microsoft.com/office/drawing/2014/main" id="{F635B8DD-31F9-4BEC-8068-4B6D8499DE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1991" y="5852726"/>
            <a:ext cx="645657" cy="645657"/>
          </a:xfrm>
          <a:prstGeom prst="rect">
            <a:avLst/>
          </a:prstGeom>
        </p:spPr>
      </p:pic>
      <p:sp>
        <p:nvSpPr>
          <p:cNvPr id="63" name="Овал 62">
            <a:extLst>
              <a:ext uri="{FF2B5EF4-FFF2-40B4-BE49-F238E27FC236}">
                <a16:creationId xmlns:a16="http://schemas.microsoft.com/office/drawing/2014/main" id="{ED796479-C0B4-41DD-9E9A-A76C96D68DD8}"/>
              </a:ext>
            </a:extLst>
          </p:cNvPr>
          <p:cNvSpPr/>
          <p:nvPr/>
        </p:nvSpPr>
        <p:spPr>
          <a:xfrm>
            <a:off x="104502" y="5067596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CD1310A1-35AE-4965-94CF-7FCFF16F1456}"/>
              </a:ext>
            </a:extLst>
          </p:cNvPr>
          <p:cNvSpPr/>
          <p:nvPr/>
        </p:nvSpPr>
        <p:spPr>
          <a:xfrm>
            <a:off x="341583" y="4709987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FD945CA8-1A9F-4EB4-9ADF-6B4976CECEDB}"/>
              </a:ext>
            </a:extLst>
          </p:cNvPr>
          <p:cNvSpPr/>
          <p:nvPr/>
        </p:nvSpPr>
        <p:spPr>
          <a:xfrm>
            <a:off x="554892" y="1187341"/>
            <a:ext cx="283463" cy="283463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27F2D5DF-B656-4DE1-965D-62ADE9CF84BE}"/>
              </a:ext>
            </a:extLst>
          </p:cNvPr>
          <p:cNvSpPr/>
          <p:nvPr/>
        </p:nvSpPr>
        <p:spPr>
          <a:xfrm>
            <a:off x="47735" y="1536825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BB2E36EF-828F-4171-9D8D-4C411CCC3C16}"/>
              </a:ext>
            </a:extLst>
          </p:cNvPr>
          <p:cNvSpPr/>
          <p:nvPr/>
        </p:nvSpPr>
        <p:spPr>
          <a:xfrm>
            <a:off x="6590734" y="817236"/>
            <a:ext cx="378411" cy="37841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E4180869-5AF7-4054-86AC-8F166626022E}"/>
              </a:ext>
            </a:extLst>
          </p:cNvPr>
          <p:cNvSpPr/>
          <p:nvPr/>
        </p:nvSpPr>
        <p:spPr>
          <a:xfrm>
            <a:off x="181994" y="1078448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5DF488AA-666A-4B6E-BC65-15F227CEBF34}"/>
              </a:ext>
            </a:extLst>
          </p:cNvPr>
          <p:cNvSpPr/>
          <p:nvPr/>
        </p:nvSpPr>
        <p:spPr>
          <a:xfrm>
            <a:off x="7141366" y="824203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621DC834-1701-4839-A5B1-722B4AEDFE38}"/>
              </a:ext>
            </a:extLst>
          </p:cNvPr>
          <p:cNvSpPr/>
          <p:nvPr/>
        </p:nvSpPr>
        <p:spPr>
          <a:xfrm>
            <a:off x="1154431" y="6244804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88974BA1-F599-4201-898F-A15BF0A8382F}"/>
              </a:ext>
            </a:extLst>
          </p:cNvPr>
          <p:cNvSpPr/>
          <p:nvPr/>
        </p:nvSpPr>
        <p:spPr>
          <a:xfrm>
            <a:off x="5733883" y="207566"/>
            <a:ext cx="673051" cy="673051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0606F9FD-6C0D-4C76-BDC1-8AEFCCDCCC8A}"/>
              </a:ext>
            </a:extLst>
          </p:cNvPr>
          <p:cNvSpPr/>
          <p:nvPr/>
        </p:nvSpPr>
        <p:spPr>
          <a:xfrm>
            <a:off x="6333779" y="2800033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A276525E-0C23-42C1-945A-555C02A9D088}"/>
              </a:ext>
            </a:extLst>
          </p:cNvPr>
          <p:cNvSpPr/>
          <p:nvPr/>
        </p:nvSpPr>
        <p:spPr>
          <a:xfrm>
            <a:off x="6158484" y="3258248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Скругленный прямоугольник 15">
            <a:extLst>
              <a:ext uri="{FF2B5EF4-FFF2-40B4-BE49-F238E27FC236}">
                <a16:creationId xmlns:a16="http://schemas.microsoft.com/office/drawing/2014/main" id="{41520E69-F0BC-4DCD-A6EB-4B324F9A5F09}"/>
              </a:ext>
            </a:extLst>
          </p:cNvPr>
          <p:cNvSpPr/>
          <p:nvPr/>
        </p:nvSpPr>
        <p:spPr>
          <a:xfrm>
            <a:off x="7141366" y="1600387"/>
            <a:ext cx="4486309" cy="491351"/>
          </a:xfrm>
          <a:prstGeom prst="roundRect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МЕТОДЫ ПРОДВИЖЕНИЯ</a:t>
            </a:r>
          </a:p>
        </p:txBody>
      </p:sp>
      <p:sp>
        <p:nvSpPr>
          <p:cNvPr id="75" name="Скругленный прямоугольник 15">
            <a:extLst>
              <a:ext uri="{FF2B5EF4-FFF2-40B4-BE49-F238E27FC236}">
                <a16:creationId xmlns:a16="http://schemas.microsoft.com/office/drawing/2014/main" id="{C62C1336-7748-4547-B53C-6AAAF901D91F}"/>
              </a:ext>
            </a:extLst>
          </p:cNvPr>
          <p:cNvSpPr/>
          <p:nvPr/>
        </p:nvSpPr>
        <p:spPr>
          <a:xfrm>
            <a:off x="7141366" y="4330630"/>
            <a:ext cx="4486309" cy="592666"/>
          </a:xfrm>
          <a:prstGeom prst="roundRect">
            <a:avLst/>
          </a:prstGeom>
          <a:solidFill>
            <a:srgbClr val="770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ОСОБЕННОСТИ КОММЕРЦИАЛИЗАЦИИ</a:t>
            </a:r>
          </a:p>
        </p:txBody>
      </p:sp>
      <p:pic>
        <p:nvPicPr>
          <p:cNvPr id="18" name="Рисунок 17" descr="Расширение бизнеса со сплошной заливкой">
            <a:extLst>
              <a:ext uri="{FF2B5EF4-FFF2-40B4-BE49-F238E27FC236}">
                <a16:creationId xmlns:a16="http://schemas.microsoft.com/office/drawing/2014/main" id="{BE2B9DFA-5230-48E7-9A59-37DBAA8DC5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80559" y="1974869"/>
            <a:ext cx="854776" cy="914400"/>
          </a:xfrm>
          <a:prstGeom prst="rect">
            <a:avLst/>
          </a:prstGeom>
        </p:spPr>
      </p:pic>
      <p:pic>
        <p:nvPicPr>
          <p:cNvPr id="22" name="Рисунок 21" descr="Деньги со сплошной заливкой">
            <a:extLst>
              <a:ext uri="{FF2B5EF4-FFF2-40B4-BE49-F238E27FC236}">
                <a16:creationId xmlns:a16="http://schemas.microsoft.com/office/drawing/2014/main" id="{E8B52706-54D1-42B7-B3D1-443967DB8A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54675" y="4847035"/>
            <a:ext cx="798946" cy="798946"/>
          </a:xfrm>
          <a:prstGeom prst="rect">
            <a:avLst/>
          </a:prstGeom>
        </p:spPr>
      </p:pic>
      <p:sp>
        <p:nvSpPr>
          <p:cNvPr id="47" name="Овал 46">
            <a:extLst>
              <a:ext uri="{FF2B5EF4-FFF2-40B4-BE49-F238E27FC236}">
                <a16:creationId xmlns:a16="http://schemas.microsoft.com/office/drawing/2014/main" id="{A6E050E3-DA10-4B82-B2B1-6ED7ADDB799C}"/>
              </a:ext>
            </a:extLst>
          </p:cNvPr>
          <p:cNvSpPr/>
          <p:nvPr/>
        </p:nvSpPr>
        <p:spPr>
          <a:xfrm>
            <a:off x="11725883" y="3047159"/>
            <a:ext cx="213309" cy="209083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52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2" grpId="0" animBg="1"/>
      <p:bldP spid="56" grpId="0" animBg="1"/>
      <p:bldP spid="57" grpId="0" animBg="1"/>
      <p:bldP spid="58" grpId="0" animBg="1"/>
      <p:bldP spid="59" grpId="0" animBg="1"/>
      <p:bldP spid="74" grpId="0" animBg="1"/>
      <p:bldP spid="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375CC22C-32C9-FFD2-5E1E-C3015DEFF59D}"/>
              </a:ext>
            </a:extLst>
          </p:cNvPr>
          <p:cNvSpPr/>
          <p:nvPr/>
        </p:nvSpPr>
        <p:spPr>
          <a:xfrm>
            <a:off x="481267" y="3429000"/>
            <a:ext cx="5614733" cy="291027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782947D-F22D-6BD1-DEBA-D1121531A20B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79BC2D9-ED77-9F82-A6BC-182EF11AABED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0A9DE528-E76A-37BD-5753-6D7881253264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397D13A3-68E6-BD6E-A78C-F5363E5FC2EF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BF445D8-707B-ACBD-D4BB-3ACA5BD311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8B03E7C-E840-DC11-57A1-5A062B119E18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B4E06EAF-66F7-8E69-8C2E-6333A7DEA93A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9B271CE3-3BF4-C918-A922-BCDF1361BA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571CA58-0D41-E3AB-E079-BBFDD1CA388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5141147D-1E46-80D4-CE28-F9E88F748383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E875BA89-258A-BAA2-5489-130633E98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436957-703E-E823-2400-81B9749C62C3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graphicFrame>
        <p:nvGraphicFramePr>
          <p:cNvPr id="18" name="Google Shape;312;p14">
            <a:extLst>
              <a:ext uri="{FF2B5EF4-FFF2-40B4-BE49-F238E27FC236}">
                <a16:creationId xmlns:a16="http://schemas.microsoft.com/office/drawing/2014/main" id="{BC60AA7D-25DB-7FAF-5AD6-F7825BDF5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234743"/>
              </p:ext>
            </p:extLst>
          </p:nvPr>
        </p:nvGraphicFramePr>
        <p:xfrm>
          <a:off x="6610630" y="913335"/>
          <a:ext cx="5276850" cy="57081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8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73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Статьи расходов</a:t>
                      </a:r>
                      <a:endParaRPr lang="ru-RU" sz="1400" dirty="0">
                        <a:solidFill>
                          <a:srgbClr val="7030A0"/>
                        </a:solidFill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6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Jost SemiBold" pitchFamily="2" charset="-52"/>
                          <a:ea typeface="Jost SemiBold" pitchFamily="2" charset="-52"/>
                        </a:rPr>
                        <a:t>Сумма (тыс. руб.)</a:t>
                      </a:r>
                      <a:endParaRPr lang="ru-RU" sz="1400" dirty="0">
                        <a:solidFill>
                          <a:srgbClr val="7030A0"/>
                        </a:solidFill>
                        <a:latin typeface="Jost SemiBold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6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Оборудование, в том числе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55</a:t>
                      </a:r>
                      <a:endParaRPr lang="ru-RU"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-Ноутбук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55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590108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Затраты на расходные материалы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115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513953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Фонд оплаты труда, в том числе: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717</a:t>
                      </a:r>
                      <a:endParaRPr lang="ru-RU"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- Заработная сотрудников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616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- Отчисления работодателя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101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Прочие расходы, в том числе: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359</a:t>
                      </a:r>
                      <a:endParaRPr lang="ru-RU"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- Расходы на услуги (работы) третьих лиц</a:t>
                      </a: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163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71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- Бухгалтерское обслуживание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36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71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-Аренда лабораторного оборудования 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" pitchFamily="2" charset="-52"/>
                        </a:rPr>
                        <a:t>150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5555278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-Регистрация РИД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10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Итого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1236</a:t>
                      </a:r>
                      <a:endParaRPr lang="ru-RU"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За счет средств Фонда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1000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7525080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Собственные средства</a:t>
                      </a:r>
                      <a:endParaRPr sz="1400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  <a:ea typeface="Jost SemiBold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  <a:ea typeface="Jost SemiBold" pitchFamily="2" charset="-52"/>
                        </a:rPr>
                        <a:t>236</a:t>
                      </a:r>
                    </a:p>
                  </a:txBody>
                  <a:tcPr marL="68390" marR="683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06677586"/>
                  </a:ext>
                </a:extLst>
              </a:tr>
            </a:tbl>
          </a:graphicData>
        </a:graphic>
      </p:graphicFrame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3134B439-F81D-7167-DB29-2BD5D5F7A254}"/>
              </a:ext>
            </a:extLst>
          </p:cNvPr>
          <p:cNvSpPr/>
          <p:nvPr/>
        </p:nvSpPr>
        <p:spPr>
          <a:xfrm>
            <a:off x="460081" y="1766764"/>
            <a:ext cx="2878205" cy="14134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15">
            <a:extLst>
              <a:ext uri="{FF2B5EF4-FFF2-40B4-BE49-F238E27FC236}">
                <a16:creationId xmlns:a16="http://schemas.microsoft.com/office/drawing/2014/main" id="{6CFEE6D9-F745-4C24-B503-D2DE80CB6ABC}"/>
              </a:ext>
            </a:extLst>
          </p:cNvPr>
          <p:cNvSpPr/>
          <p:nvPr/>
        </p:nvSpPr>
        <p:spPr>
          <a:xfrm>
            <a:off x="6555057" y="193361"/>
            <a:ext cx="5387995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СМЕТА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88284724-AF3B-42C2-B290-1A71B4CA2342}"/>
              </a:ext>
            </a:extLst>
          </p:cNvPr>
          <p:cNvSpPr txBox="1"/>
          <p:nvPr/>
        </p:nvSpPr>
        <p:spPr bwMode="auto">
          <a:xfrm>
            <a:off x="481268" y="1645122"/>
            <a:ext cx="2868988" cy="374566"/>
          </a:xfrm>
          <a:prstGeom prst="roundRect">
            <a:avLst/>
          </a:prstGeom>
          <a:solidFill>
            <a:srgbClr val="3FC1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Команда проекта</a:t>
            </a:r>
            <a:endParaRPr lang="en-US" dirty="0">
              <a:solidFill>
                <a:schemeClr val="bg1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2CEAFF86-B212-449C-AAC0-9792E05BC532}"/>
              </a:ext>
            </a:extLst>
          </p:cNvPr>
          <p:cNvSpPr txBox="1"/>
          <p:nvPr/>
        </p:nvSpPr>
        <p:spPr bwMode="auto">
          <a:xfrm>
            <a:off x="491859" y="3300285"/>
            <a:ext cx="5604141" cy="374566"/>
          </a:xfrm>
          <a:prstGeom prst="roundRect">
            <a:avLst/>
          </a:prstGeom>
          <a:solidFill>
            <a:srgbClr val="3FC1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  <a:ea typeface="Jost Medium" pitchFamily="2" charset="-52"/>
                <a:cs typeface="Gilroy-Light"/>
              </a:rPr>
              <a:t>Оборудование</a:t>
            </a:r>
            <a:endParaRPr lang="en-US" dirty="0">
              <a:solidFill>
                <a:schemeClr val="bg1"/>
              </a:solidFill>
              <a:latin typeface="Montserrat" panose="00000500000000000000" pitchFamily="2" charset="-52"/>
              <a:ea typeface="Jost Medium" pitchFamily="2" charset="-52"/>
              <a:cs typeface="Gilroy-Ligh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08C7C8-36AD-4367-B529-218522BFB89E}"/>
              </a:ext>
            </a:extLst>
          </p:cNvPr>
          <p:cNvSpPr txBox="1"/>
          <p:nvPr/>
        </p:nvSpPr>
        <p:spPr>
          <a:xfrm>
            <a:off x="469299" y="2054921"/>
            <a:ext cx="2868987" cy="110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Зоотехник-селекционер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Инженер-генетик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Научный консультант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Бухгалтер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2B665A-6E6A-41F0-BA16-8E470A100A6A}"/>
              </a:ext>
            </a:extLst>
          </p:cNvPr>
          <p:cNvSpPr txBox="1"/>
          <p:nvPr/>
        </p:nvSpPr>
        <p:spPr>
          <a:xfrm>
            <a:off x="613205" y="3674851"/>
            <a:ext cx="5493387" cy="3950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Инфракрасный анализатор молока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Montserrat" panose="00000500000000000000" pitchFamily="2" charset="-52"/>
              </a:rPr>
              <a:t>pH-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метр для молока и молочной продукции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Весы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Центрифуга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Термостаты и </a:t>
            </a:r>
            <a:r>
              <a:rPr lang="ru-RU" sz="14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термоциклеры</a:t>
            </a: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ПЦР-амплификатор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Электрофорезная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 установка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Спектрофотометр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Лабораторные холодильники и морозильники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Ноутбук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lnSpc>
                <a:spcPct val="120000"/>
              </a:lnSpc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lnSpc>
                <a:spcPct val="120000"/>
              </a:lnSpc>
            </a:pPr>
            <a:endParaRPr lang="ru-RU" sz="14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47" name="Скругленный прямоугольник 15">
            <a:extLst>
              <a:ext uri="{FF2B5EF4-FFF2-40B4-BE49-F238E27FC236}">
                <a16:creationId xmlns:a16="http://schemas.microsoft.com/office/drawing/2014/main" id="{F105B97F-0DC8-4576-A124-66E502552B1C}"/>
              </a:ext>
            </a:extLst>
          </p:cNvPr>
          <p:cNvSpPr/>
          <p:nvPr/>
        </p:nvSpPr>
        <p:spPr>
          <a:xfrm>
            <a:off x="6555057" y="913334"/>
            <a:ext cx="3675960" cy="519903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Статьи расходов</a:t>
            </a:r>
          </a:p>
        </p:txBody>
      </p:sp>
      <p:sp>
        <p:nvSpPr>
          <p:cNvPr id="48" name="Скругленный прямоугольник 15">
            <a:extLst>
              <a:ext uri="{FF2B5EF4-FFF2-40B4-BE49-F238E27FC236}">
                <a16:creationId xmlns:a16="http://schemas.microsoft.com/office/drawing/2014/main" id="{AF868B58-D15F-4F64-82DB-DBEB53D1EBC6}"/>
              </a:ext>
            </a:extLst>
          </p:cNvPr>
          <p:cNvSpPr/>
          <p:nvPr/>
        </p:nvSpPr>
        <p:spPr>
          <a:xfrm>
            <a:off x="10170966" y="913333"/>
            <a:ext cx="1772087" cy="519903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Сумма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(тыс. руб.)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7B21588-0FD0-442E-983A-792681113647}"/>
              </a:ext>
            </a:extLst>
          </p:cNvPr>
          <p:cNvCxnSpPr>
            <a:cxnSpLocks/>
          </p:cNvCxnSpPr>
          <p:nvPr/>
        </p:nvCxnSpPr>
        <p:spPr>
          <a:xfrm>
            <a:off x="10206252" y="913333"/>
            <a:ext cx="0" cy="666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>
            <a:extLst>
              <a:ext uri="{FF2B5EF4-FFF2-40B4-BE49-F238E27FC236}">
                <a16:creationId xmlns:a16="http://schemas.microsoft.com/office/drawing/2014/main" id="{637380EA-D50F-42D4-BF11-AF352D86CD41}"/>
              </a:ext>
            </a:extLst>
          </p:cNvPr>
          <p:cNvSpPr/>
          <p:nvPr/>
        </p:nvSpPr>
        <p:spPr>
          <a:xfrm>
            <a:off x="192178" y="638016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F0958151-2A7D-4FC6-9F95-ABF21B18BD4B}"/>
              </a:ext>
            </a:extLst>
          </p:cNvPr>
          <p:cNvSpPr/>
          <p:nvPr/>
        </p:nvSpPr>
        <p:spPr>
          <a:xfrm>
            <a:off x="357628" y="1039537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CEDCF0F6-9EC1-4205-8BD4-618DE95744DA}"/>
              </a:ext>
            </a:extLst>
          </p:cNvPr>
          <p:cNvSpPr/>
          <p:nvPr/>
        </p:nvSpPr>
        <p:spPr>
          <a:xfrm>
            <a:off x="5899080" y="626184"/>
            <a:ext cx="283463" cy="283463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B81A0E17-1EB1-48AB-8E57-40DCD87E8B6F}"/>
              </a:ext>
            </a:extLst>
          </p:cNvPr>
          <p:cNvSpPr/>
          <p:nvPr/>
        </p:nvSpPr>
        <p:spPr>
          <a:xfrm>
            <a:off x="5391923" y="975668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CC7CD721-E297-4411-BAF7-65F8C887A553}"/>
              </a:ext>
            </a:extLst>
          </p:cNvPr>
          <p:cNvSpPr/>
          <p:nvPr/>
        </p:nvSpPr>
        <p:spPr>
          <a:xfrm>
            <a:off x="5526182" y="517291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00A2AF44-9286-4413-927D-60BB341902F0}"/>
              </a:ext>
            </a:extLst>
          </p:cNvPr>
          <p:cNvSpPr/>
          <p:nvPr/>
        </p:nvSpPr>
        <p:spPr>
          <a:xfrm>
            <a:off x="3598380" y="2608021"/>
            <a:ext cx="241135" cy="241135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E36F886D-CDDD-40DE-8384-B835FD521FE3}"/>
              </a:ext>
            </a:extLst>
          </p:cNvPr>
          <p:cNvSpPr/>
          <p:nvPr/>
        </p:nvSpPr>
        <p:spPr>
          <a:xfrm>
            <a:off x="4064179" y="1834092"/>
            <a:ext cx="773929" cy="77392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832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8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E3A1914-CA38-CE88-EAE8-E3A0E607216F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F85C3376-4DA8-E9C0-BC50-B82F7E23C929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11E42F1C-0DA5-8C9C-CD02-3460D2E323D6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04ED8AFD-1AD0-0CBD-FD34-B3DA38D49883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9F7BF1A-36D5-4D0B-E152-A10BF6B3F8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5E94920-35AC-B968-422A-C2B4D6DC669C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047E6405-FFAF-3C82-96EB-FCDD283ED22D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1652BAB4-7AEB-E895-42F7-098A8E977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9715BEA6-A083-3D4A-1844-CD480915AE7E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F90AD6D7-0524-6868-BBE8-BC2798F23EBF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4211670E-DA3A-12DA-B28E-D156DB852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24FB480-2358-9779-9DD5-9AB97F63A629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33ED6A24-0A15-D041-AB88-61EE49DDB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954547"/>
              </p:ext>
            </p:extLst>
          </p:nvPr>
        </p:nvGraphicFramePr>
        <p:xfrm>
          <a:off x="1216333" y="4418581"/>
          <a:ext cx="9103323" cy="17526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417267">
                  <a:extLst>
                    <a:ext uri="{9D8B030D-6E8A-4147-A177-3AD203B41FA5}">
                      <a16:colId xmlns:a16="http://schemas.microsoft.com/office/drawing/2014/main" val="3647138931"/>
                    </a:ext>
                  </a:extLst>
                </a:gridCol>
                <a:gridCol w="1715060">
                  <a:extLst>
                    <a:ext uri="{9D8B030D-6E8A-4147-A177-3AD203B41FA5}">
                      <a16:colId xmlns:a16="http://schemas.microsoft.com/office/drawing/2014/main" val="1212102583"/>
                    </a:ext>
                  </a:extLst>
                </a:gridCol>
                <a:gridCol w="1822251">
                  <a:extLst>
                    <a:ext uri="{9D8B030D-6E8A-4147-A177-3AD203B41FA5}">
                      <a16:colId xmlns:a16="http://schemas.microsoft.com/office/drawing/2014/main" val="2439748131"/>
                    </a:ext>
                  </a:extLst>
                </a:gridCol>
                <a:gridCol w="1540875">
                  <a:extLst>
                    <a:ext uri="{9D8B030D-6E8A-4147-A177-3AD203B41FA5}">
                      <a16:colId xmlns:a16="http://schemas.microsoft.com/office/drawing/2014/main" val="566114844"/>
                    </a:ext>
                  </a:extLst>
                </a:gridCol>
                <a:gridCol w="1607870">
                  <a:extLst>
                    <a:ext uri="{9D8B030D-6E8A-4147-A177-3AD203B41FA5}">
                      <a16:colId xmlns:a16="http://schemas.microsoft.com/office/drawing/2014/main" val="336580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МЕСЯЦ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2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322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Конверсия клиентов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0,35%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+0,35%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+0,35%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+0,35%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476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Средний чек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112 500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112 500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112 500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112 500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4444770"/>
                  </a:ext>
                </a:extLst>
              </a:tr>
              <a:tr h="19848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7030A0"/>
                          </a:solidFill>
                        </a:rPr>
                        <a:t>Количество продаж в месяц</a:t>
                      </a:r>
                      <a:endParaRPr lang="ru-RU" dirty="0">
                        <a:solidFill>
                          <a:srgbClr val="7030A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7030A0"/>
                          </a:solidFill>
                          <a:latin typeface="Montserrat" panose="00000500000000000000" pitchFamily="2" charset="-52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2996906"/>
                  </a:ext>
                </a:extLst>
              </a:tr>
            </a:tbl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4863143-61E8-C2CB-08F9-9FEAC85272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20" name="Скругленный прямоугольник 15">
            <a:extLst>
              <a:ext uri="{FF2B5EF4-FFF2-40B4-BE49-F238E27FC236}">
                <a16:creationId xmlns:a16="http://schemas.microsoft.com/office/drawing/2014/main" id="{4B78AE79-5353-4736-8B80-4147236808CF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ФИНАНСОВАЯ МОДЕЛЬ</a:t>
            </a:r>
          </a:p>
        </p:txBody>
      </p:sp>
      <p:sp>
        <p:nvSpPr>
          <p:cNvPr id="21" name="Скругленный прямоугольник 15">
            <a:extLst>
              <a:ext uri="{FF2B5EF4-FFF2-40B4-BE49-F238E27FC236}">
                <a16:creationId xmlns:a16="http://schemas.microsoft.com/office/drawing/2014/main" id="{12810C43-36C7-4D24-85C6-3CEE4C2BCE78}"/>
              </a:ext>
            </a:extLst>
          </p:cNvPr>
          <p:cNvSpPr/>
          <p:nvPr/>
        </p:nvSpPr>
        <p:spPr>
          <a:xfrm>
            <a:off x="1216333" y="4381842"/>
            <a:ext cx="2397724" cy="411481"/>
          </a:xfrm>
          <a:prstGeom prst="round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МЕСЯЦ</a:t>
            </a:r>
          </a:p>
        </p:txBody>
      </p:sp>
      <p:sp>
        <p:nvSpPr>
          <p:cNvPr id="22" name="Скругленный прямоугольник 15">
            <a:extLst>
              <a:ext uri="{FF2B5EF4-FFF2-40B4-BE49-F238E27FC236}">
                <a16:creationId xmlns:a16="http://schemas.microsoft.com/office/drawing/2014/main" id="{F19C810F-48C7-4F18-A4A0-E2D1AE296325}"/>
              </a:ext>
            </a:extLst>
          </p:cNvPr>
          <p:cNvSpPr/>
          <p:nvPr/>
        </p:nvSpPr>
        <p:spPr>
          <a:xfrm>
            <a:off x="3614057" y="4383212"/>
            <a:ext cx="1735183" cy="411480"/>
          </a:xfrm>
          <a:prstGeom prst="round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3" name="Скругленный прямоугольник 15">
            <a:extLst>
              <a:ext uri="{FF2B5EF4-FFF2-40B4-BE49-F238E27FC236}">
                <a16:creationId xmlns:a16="http://schemas.microsoft.com/office/drawing/2014/main" id="{995780DC-2B65-4DA6-A777-4EB8D70CD33E}"/>
              </a:ext>
            </a:extLst>
          </p:cNvPr>
          <p:cNvSpPr/>
          <p:nvPr/>
        </p:nvSpPr>
        <p:spPr>
          <a:xfrm>
            <a:off x="5349240" y="4387618"/>
            <a:ext cx="1821180" cy="412101"/>
          </a:xfrm>
          <a:prstGeom prst="round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24" name="Скругленный прямоугольник 15">
            <a:extLst>
              <a:ext uri="{FF2B5EF4-FFF2-40B4-BE49-F238E27FC236}">
                <a16:creationId xmlns:a16="http://schemas.microsoft.com/office/drawing/2014/main" id="{E0284CDA-7857-4C7B-BF4B-29DBE6970EAF}"/>
              </a:ext>
            </a:extLst>
          </p:cNvPr>
          <p:cNvSpPr/>
          <p:nvPr/>
        </p:nvSpPr>
        <p:spPr>
          <a:xfrm>
            <a:off x="7170420" y="4383212"/>
            <a:ext cx="1539240" cy="412101"/>
          </a:xfrm>
          <a:prstGeom prst="round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5" name="Скругленный прямоугольник 15">
            <a:extLst>
              <a:ext uri="{FF2B5EF4-FFF2-40B4-BE49-F238E27FC236}">
                <a16:creationId xmlns:a16="http://schemas.microsoft.com/office/drawing/2014/main" id="{8CC856EF-ED7F-4774-BBDB-346EDFA62C59}"/>
              </a:ext>
            </a:extLst>
          </p:cNvPr>
          <p:cNvSpPr/>
          <p:nvPr/>
        </p:nvSpPr>
        <p:spPr>
          <a:xfrm>
            <a:off x="8709659" y="4383211"/>
            <a:ext cx="1637665" cy="412101"/>
          </a:xfrm>
          <a:prstGeom prst="round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D218EF-7F3D-4392-8DED-581A3ACD86D7}"/>
              </a:ext>
            </a:extLst>
          </p:cNvPr>
          <p:cNvSpPr txBox="1"/>
          <p:nvPr/>
        </p:nvSpPr>
        <p:spPr>
          <a:xfrm>
            <a:off x="1419132" y="1496148"/>
            <a:ext cx="10772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Montserrat" panose="00000500000000000000" pitchFamily="2" charset="-52"/>
              </a:rPr>
              <a:t>Средний чек будет зависеть от количества овец, которые будут исследованы в каждом предприятии.</a:t>
            </a:r>
          </a:p>
          <a:p>
            <a:endParaRPr lang="ru-RU" sz="2400" b="1" dirty="0">
              <a:solidFill>
                <a:srgbClr val="7030A0"/>
              </a:solidFill>
              <a:latin typeface="Montserrat" panose="00000500000000000000" pitchFamily="2" charset="-52"/>
            </a:endParaRPr>
          </a:p>
        </p:txBody>
      </p:sp>
      <p:pic>
        <p:nvPicPr>
          <p:cNvPr id="16" name="Рисунок 15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D0BA7DBF-4F40-4A5E-BEA6-D2C75E7A61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8438" y="1451508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76B7B96-6D96-4730-AE0C-26CB8AA01144}"/>
              </a:ext>
            </a:extLst>
          </p:cNvPr>
          <p:cNvSpPr txBox="1"/>
          <p:nvPr/>
        </p:nvSpPr>
        <p:spPr>
          <a:xfrm>
            <a:off x="1419132" y="2524034"/>
            <a:ext cx="8900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7030A0"/>
                </a:solidFill>
                <a:latin typeface="Montserrat" panose="00000500000000000000" pitchFamily="2" charset="-52"/>
              </a:rPr>
              <a:t>Количество оказываемых услуг – 1 раз за месяц</a:t>
            </a:r>
          </a:p>
          <a:p>
            <a:endParaRPr lang="ru-RU" sz="1800" dirty="0">
              <a:solidFill>
                <a:srgbClr val="7030A0"/>
              </a:solidFill>
              <a:latin typeface="Montserrat" panose="00000500000000000000" pitchFamily="2" charset="-52"/>
            </a:endParaRPr>
          </a:p>
          <a:p>
            <a:r>
              <a:rPr lang="ru-RU" sz="1800" dirty="0">
                <a:solidFill>
                  <a:srgbClr val="7030A0"/>
                </a:solidFill>
                <a:latin typeface="Montserrat" panose="00000500000000000000" pitchFamily="2" charset="-52"/>
              </a:rPr>
              <a:t>При обращении за услугой хозяйства со средним поголовьем 550 голов выручка компании за год составит 1 350 000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73D0E6D6-1F54-426C-9D99-9BCF76F61040}"/>
              </a:ext>
            </a:extLst>
          </p:cNvPr>
          <p:cNvSpPr/>
          <p:nvPr/>
        </p:nvSpPr>
        <p:spPr>
          <a:xfrm>
            <a:off x="192178" y="638016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F6870F0-B379-4F6D-BF2B-7C70FA5FF19F}"/>
              </a:ext>
            </a:extLst>
          </p:cNvPr>
          <p:cNvSpPr/>
          <p:nvPr/>
        </p:nvSpPr>
        <p:spPr>
          <a:xfrm>
            <a:off x="357628" y="1039537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014491D4-5BB2-472A-9A0F-9E007C8FEF08}"/>
              </a:ext>
            </a:extLst>
          </p:cNvPr>
          <p:cNvSpPr/>
          <p:nvPr/>
        </p:nvSpPr>
        <p:spPr>
          <a:xfrm>
            <a:off x="10947544" y="4240110"/>
            <a:ext cx="283463" cy="283463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12927EA7-CE0E-4196-A6BA-42CD954BADC2}"/>
              </a:ext>
            </a:extLst>
          </p:cNvPr>
          <p:cNvSpPr/>
          <p:nvPr/>
        </p:nvSpPr>
        <p:spPr>
          <a:xfrm>
            <a:off x="419401" y="2303482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4DB98626-ACB7-413F-86A3-4136DB41ABCF}"/>
              </a:ext>
            </a:extLst>
          </p:cNvPr>
          <p:cNvSpPr/>
          <p:nvPr/>
        </p:nvSpPr>
        <p:spPr>
          <a:xfrm>
            <a:off x="192178" y="3124198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6ED84CBA-C1EF-41A3-8D48-CD56DBEE3ED4}"/>
              </a:ext>
            </a:extLst>
          </p:cNvPr>
          <p:cNvSpPr/>
          <p:nvPr/>
        </p:nvSpPr>
        <p:spPr>
          <a:xfrm>
            <a:off x="11123666" y="2786518"/>
            <a:ext cx="420634" cy="420634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84623AEF-0CC0-4B8E-9D6F-7129F790725C}"/>
              </a:ext>
            </a:extLst>
          </p:cNvPr>
          <p:cNvSpPr/>
          <p:nvPr/>
        </p:nvSpPr>
        <p:spPr>
          <a:xfrm>
            <a:off x="11400436" y="3337398"/>
            <a:ext cx="773929" cy="77392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696921E8-DDB0-4FC9-8A30-7CC1D8F912D9}"/>
              </a:ext>
            </a:extLst>
          </p:cNvPr>
          <p:cNvSpPr/>
          <p:nvPr/>
        </p:nvSpPr>
        <p:spPr>
          <a:xfrm>
            <a:off x="330738" y="5025190"/>
            <a:ext cx="595820" cy="584016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4604F1E9-DAEE-484D-AD9A-5C74A028D2C3}"/>
              </a:ext>
            </a:extLst>
          </p:cNvPr>
          <p:cNvSpPr/>
          <p:nvPr/>
        </p:nvSpPr>
        <p:spPr>
          <a:xfrm>
            <a:off x="757164" y="3201582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DBB2BFB-2021-4A76-B3F7-6A7094041783}"/>
              </a:ext>
            </a:extLst>
          </p:cNvPr>
          <p:cNvSpPr/>
          <p:nvPr/>
        </p:nvSpPr>
        <p:spPr>
          <a:xfrm>
            <a:off x="5331596" y="308680"/>
            <a:ext cx="497954" cy="497954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69561FF7-0ABB-461D-908F-A4B2EEF686B8}"/>
              </a:ext>
            </a:extLst>
          </p:cNvPr>
          <p:cNvSpPr/>
          <p:nvPr/>
        </p:nvSpPr>
        <p:spPr>
          <a:xfrm>
            <a:off x="6362452" y="190352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DE055A03-703F-41D0-BA6F-D2E76D8DD7F6}"/>
              </a:ext>
            </a:extLst>
          </p:cNvPr>
          <p:cNvSpPr/>
          <p:nvPr/>
        </p:nvSpPr>
        <p:spPr>
          <a:xfrm>
            <a:off x="5983846" y="762643"/>
            <a:ext cx="354793" cy="354793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73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C1871C5-169E-CFD2-3AB1-2BDB2DB98ACE}"/>
              </a:ext>
            </a:extLst>
          </p:cNvPr>
          <p:cNvGrpSpPr/>
          <p:nvPr/>
        </p:nvGrpSpPr>
        <p:grpSpPr>
          <a:xfrm>
            <a:off x="855006" y="87864"/>
            <a:ext cx="4557938" cy="1400383"/>
            <a:chOff x="2266835" y="1415120"/>
            <a:chExt cx="3549654" cy="1090597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DB929D9-6D41-3DCB-CE4D-938FC0B372CD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0915D6A-D136-CD5E-E44F-536620C6ED2F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4CF23194-6E97-A4AA-2EDE-BD1A3E32750B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BB45815-6D03-9EAB-B053-990690B249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0630DBB-A096-1247-3AB7-204DECAC4330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2169CA82-AC5A-1E33-EAA6-FB251B0DED05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A3F6D2C9-A0AE-7B1A-80CF-9AA85FD8F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0E7FEEB9-627D-EE92-0EBD-43890779455A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FFACFA54-B242-9603-827F-394A838872F2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5571CD2-D7C1-1B02-E221-3957CF1CA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463C58B-AC35-5D17-0510-433D438C5D12}"/>
                </a:ext>
              </a:extLst>
            </p:cNvPr>
            <p:cNvSpPr/>
            <p:nvPr/>
          </p:nvSpPr>
          <p:spPr>
            <a:xfrm>
              <a:off x="2764050" y="1415120"/>
              <a:ext cx="3052439" cy="10905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8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2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 </a:t>
              </a:r>
              <a:r>
                <a:rPr lang="ru-RU" sz="125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25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762F12-DF72-146B-7408-380856A190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442" y="5736030"/>
            <a:ext cx="1185750" cy="950593"/>
          </a:xfrm>
          <a:prstGeom prst="rect">
            <a:avLst/>
          </a:prstGeom>
        </p:spPr>
      </p:pic>
      <p:sp>
        <p:nvSpPr>
          <p:cNvPr id="18" name="Скругленный прямоугольник 15">
            <a:extLst>
              <a:ext uri="{FF2B5EF4-FFF2-40B4-BE49-F238E27FC236}">
                <a16:creationId xmlns:a16="http://schemas.microsoft.com/office/drawing/2014/main" id="{200276BB-3572-4E49-A509-8FEBC833C351}"/>
              </a:ext>
            </a:extLst>
          </p:cNvPr>
          <p:cNvSpPr/>
          <p:nvPr/>
        </p:nvSpPr>
        <p:spPr>
          <a:xfrm>
            <a:off x="6837532" y="202469"/>
            <a:ext cx="5216648" cy="568732"/>
          </a:xfrm>
          <a:prstGeom prst="roundRect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ИТОГИ АКСЕЛЕРАТОРА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29D789C-3AE8-4FB5-97CC-A4B33AD853C3}"/>
              </a:ext>
            </a:extLst>
          </p:cNvPr>
          <p:cNvSpPr/>
          <p:nvPr/>
        </p:nvSpPr>
        <p:spPr>
          <a:xfrm>
            <a:off x="2078176" y="1133183"/>
            <a:ext cx="52166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600" b="1" dirty="0">
                <a:solidFill>
                  <a:srgbClr val="3FC1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ТРЕКЕР. </a:t>
            </a:r>
          </a:p>
          <a:p>
            <a:pPr algn="r"/>
            <a:r>
              <a:rPr lang="ru-RU" sz="3600" b="1" dirty="0">
                <a:solidFill>
                  <a:srgbClr val="3FC1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10 ВСТРЕЧ ДЛЯ ПРЕОБРАЗОВАНИЯ</a:t>
            </a:r>
          </a:p>
        </p:txBody>
      </p:sp>
      <p:sp>
        <p:nvSpPr>
          <p:cNvPr id="16" name="Капля 15">
            <a:extLst>
              <a:ext uri="{FF2B5EF4-FFF2-40B4-BE49-F238E27FC236}">
                <a16:creationId xmlns:a16="http://schemas.microsoft.com/office/drawing/2014/main" id="{7F088067-2407-4FD2-A7F4-32701FD7F173}"/>
              </a:ext>
            </a:extLst>
          </p:cNvPr>
          <p:cNvSpPr/>
          <p:nvPr/>
        </p:nvSpPr>
        <p:spPr>
          <a:xfrm>
            <a:off x="993104" y="4966803"/>
            <a:ext cx="1758410" cy="1758410"/>
          </a:xfrm>
          <a:prstGeom prst="teardrop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Капля 19">
            <a:extLst>
              <a:ext uri="{FF2B5EF4-FFF2-40B4-BE49-F238E27FC236}">
                <a16:creationId xmlns:a16="http://schemas.microsoft.com/office/drawing/2014/main" id="{C09D0C17-216E-41A8-A39A-23C2C0C568FE}"/>
              </a:ext>
            </a:extLst>
          </p:cNvPr>
          <p:cNvSpPr/>
          <p:nvPr/>
        </p:nvSpPr>
        <p:spPr>
          <a:xfrm rot="5400000">
            <a:off x="991747" y="3217219"/>
            <a:ext cx="1759767" cy="1759767"/>
          </a:xfrm>
          <a:prstGeom prst="teardrop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Капля 20">
            <a:extLst>
              <a:ext uri="{FF2B5EF4-FFF2-40B4-BE49-F238E27FC236}">
                <a16:creationId xmlns:a16="http://schemas.microsoft.com/office/drawing/2014/main" id="{8A19596D-2E75-49A8-A4C5-1CE3AB3D6600}"/>
              </a:ext>
            </a:extLst>
          </p:cNvPr>
          <p:cNvSpPr/>
          <p:nvPr/>
        </p:nvSpPr>
        <p:spPr>
          <a:xfrm rot="10800000">
            <a:off x="2751514" y="3218578"/>
            <a:ext cx="1758408" cy="1758408"/>
          </a:xfrm>
          <a:prstGeom prst="teardrop">
            <a:avLst/>
          </a:prstGeom>
          <a:solidFill>
            <a:srgbClr val="770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Капля 21">
            <a:extLst>
              <a:ext uri="{FF2B5EF4-FFF2-40B4-BE49-F238E27FC236}">
                <a16:creationId xmlns:a16="http://schemas.microsoft.com/office/drawing/2014/main" id="{71F52DC8-BF7E-4DAD-BEF4-792F5CCB1BE8}"/>
              </a:ext>
            </a:extLst>
          </p:cNvPr>
          <p:cNvSpPr/>
          <p:nvPr/>
        </p:nvSpPr>
        <p:spPr>
          <a:xfrm>
            <a:off x="2738391" y="4976986"/>
            <a:ext cx="1758409" cy="1758409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Капля 23">
            <a:extLst>
              <a:ext uri="{FF2B5EF4-FFF2-40B4-BE49-F238E27FC236}">
                <a16:creationId xmlns:a16="http://schemas.microsoft.com/office/drawing/2014/main" id="{C1944132-D4AA-44A5-B6E2-5084F3ACB5D1}"/>
              </a:ext>
            </a:extLst>
          </p:cNvPr>
          <p:cNvSpPr/>
          <p:nvPr/>
        </p:nvSpPr>
        <p:spPr>
          <a:xfrm rot="16200000">
            <a:off x="4487281" y="4976986"/>
            <a:ext cx="1758409" cy="1758409"/>
          </a:xfrm>
          <a:prstGeom prst="teardrop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Капля 28">
            <a:extLst>
              <a:ext uri="{FF2B5EF4-FFF2-40B4-BE49-F238E27FC236}">
                <a16:creationId xmlns:a16="http://schemas.microsoft.com/office/drawing/2014/main" id="{47660D5B-A4C0-4E37-8E6F-C9E7FDC83E04}"/>
              </a:ext>
            </a:extLst>
          </p:cNvPr>
          <p:cNvSpPr/>
          <p:nvPr/>
        </p:nvSpPr>
        <p:spPr>
          <a:xfrm rot="10800000">
            <a:off x="4490884" y="3218577"/>
            <a:ext cx="1758409" cy="1758409"/>
          </a:xfrm>
          <a:prstGeom prst="teardrop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Капля 33">
            <a:extLst>
              <a:ext uri="{FF2B5EF4-FFF2-40B4-BE49-F238E27FC236}">
                <a16:creationId xmlns:a16="http://schemas.microsoft.com/office/drawing/2014/main" id="{11041455-204A-4DFC-8E7D-36F0F08B9580}"/>
              </a:ext>
            </a:extLst>
          </p:cNvPr>
          <p:cNvSpPr/>
          <p:nvPr/>
        </p:nvSpPr>
        <p:spPr>
          <a:xfrm rot="5400000">
            <a:off x="6245689" y="3218562"/>
            <a:ext cx="1758409" cy="1758409"/>
          </a:xfrm>
          <a:prstGeom prst="teardrop">
            <a:avLst/>
          </a:prstGeom>
          <a:solidFill>
            <a:srgbClr val="7D9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апля 34">
            <a:extLst>
              <a:ext uri="{FF2B5EF4-FFF2-40B4-BE49-F238E27FC236}">
                <a16:creationId xmlns:a16="http://schemas.microsoft.com/office/drawing/2014/main" id="{E181CF63-A73C-4A88-B80B-49CBB462C55D}"/>
              </a:ext>
            </a:extLst>
          </p:cNvPr>
          <p:cNvSpPr/>
          <p:nvPr/>
        </p:nvSpPr>
        <p:spPr>
          <a:xfrm rot="10800000">
            <a:off x="8000495" y="3217219"/>
            <a:ext cx="1758409" cy="1758409"/>
          </a:xfrm>
          <a:prstGeom prst="teardrop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Капля 36">
            <a:extLst>
              <a:ext uri="{FF2B5EF4-FFF2-40B4-BE49-F238E27FC236}">
                <a16:creationId xmlns:a16="http://schemas.microsoft.com/office/drawing/2014/main" id="{4772620B-1883-42DB-AA2A-32993FD0359E}"/>
              </a:ext>
            </a:extLst>
          </p:cNvPr>
          <p:cNvSpPr/>
          <p:nvPr/>
        </p:nvSpPr>
        <p:spPr>
          <a:xfrm>
            <a:off x="6249291" y="4976986"/>
            <a:ext cx="1758409" cy="1758409"/>
          </a:xfrm>
          <a:prstGeom prst="teardrop">
            <a:avLst/>
          </a:prstGeom>
          <a:solidFill>
            <a:srgbClr val="3A6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399FAA-845C-4C8D-925A-B669583DAAFA}"/>
              </a:ext>
            </a:extLst>
          </p:cNvPr>
          <p:cNvSpPr txBox="1"/>
          <p:nvPr/>
        </p:nvSpPr>
        <p:spPr>
          <a:xfrm rot="2700000">
            <a:off x="1188808" y="3767758"/>
            <a:ext cx="1528566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Целевая аудитория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DE3F53-27D5-4DD0-9A2B-CE4C4A46D52C}"/>
              </a:ext>
            </a:extLst>
          </p:cNvPr>
          <p:cNvSpPr txBox="1"/>
          <p:nvPr/>
        </p:nvSpPr>
        <p:spPr>
          <a:xfrm rot="18900000">
            <a:off x="2753940" y="3779302"/>
            <a:ext cx="1601938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Решение проблемы</a:t>
            </a:r>
          </a:p>
        </p:txBody>
      </p:sp>
      <p:sp>
        <p:nvSpPr>
          <p:cNvPr id="47" name="Скругленный прямоугольник 15">
            <a:extLst>
              <a:ext uri="{FF2B5EF4-FFF2-40B4-BE49-F238E27FC236}">
                <a16:creationId xmlns:a16="http://schemas.microsoft.com/office/drawing/2014/main" id="{EAC8B6B5-EEB4-4B6F-AF7B-9760FF87D88A}"/>
              </a:ext>
            </a:extLst>
          </p:cNvPr>
          <p:cNvSpPr/>
          <p:nvPr/>
        </p:nvSpPr>
        <p:spPr>
          <a:xfrm>
            <a:off x="7370200" y="1213518"/>
            <a:ext cx="3635850" cy="491351"/>
          </a:xfrm>
          <a:prstGeom prst="roundRect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Конкретизировали целевую аудиторию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74438F65-A1FA-49AC-B18A-85F5C7401E6B}"/>
              </a:ext>
            </a:extLst>
          </p:cNvPr>
          <p:cNvCxnSpPr>
            <a:cxnSpLocks/>
          </p:cNvCxnSpPr>
          <p:nvPr/>
        </p:nvCxnSpPr>
        <p:spPr>
          <a:xfrm flipV="1">
            <a:off x="0" y="2837275"/>
            <a:ext cx="7182465" cy="16487"/>
          </a:xfrm>
          <a:prstGeom prst="line">
            <a:avLst/>
          </a:prstGeom>
          <a:ln w="19050">
            <a:solidFill>
              <a:srgbClr val="A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F5544F9-E344-4D4A-B890-E311E69CF3C6}"/>
              </a:ext>
            </a:extLst>
          </p:cNvPr>
          <p:cNvSpPr txBox="1"/>
          <p:nvPr/>
        </p:nvSpPr>
        <p:spPr>
          <a:xfrm rot="19168931">
            <a:off x="1088702" y="5481917"/>
            <a:ext cx="1601938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Проблемное интервью</a:t>
            </a:r>
          </a:p>
        </p:txBody>
      </p:sp>
      <p:sp>
        <p:nvSpPr>
          <p:cNvPr id="52" name="Блок-схема: узел 51">
            <a:extLst>
              <a:ext uri="{FF2B5EF4-FFF2-40B4-BE49-F238E27FC236}">
                <a16:creationId xmlns:a16="http://schemas.microsoft.com/office/drawing/2014/main" id="{D48E3347-FB15-4AA2-A8C5-A30471AAA93D}"/>
              </a:ext>
            </a:extLst>
          </p:cNvPr>
          <p:cNvSpPr/>
          <p:nvPr/>
        </p:nvSpPr>
        <p:spPr>
          <a:xfrm>
            <a:off x="7994580" y="4975628"/>
            <a:ext cx="1754807" cy="1768586"/>
          </a:xfrm>
          <a:prstGeom prst="flowChartConnector">
            <a:avLst/>
          </a:prstGeom>
          <a:solidFill>
            <a:srgbClr val="004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8CC0E84-567C-4483-9263-4C0EFD9EC996}"/>
              </a:ext>
            </a:extLst>
          </p:cNvPr>
          <p:cNvSpPr txBox="1"/>
          <p:nvPr/>
        </p:nvSpPr>
        <p:spPr>
          <a:xfrm rot="18900000">
            <a:off x="4164430" y="3956996"/>
            <a:ext cx="2370035" cy="58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400" b="1" dirty="0">
                <a:solidFill>
                  <a:schemeClr val="bg1"/>
                </a:solidFill>
                <a:latin typeface="Montserrat" panose="00000500000000000000" pitchFamily="2" charset="-52"/>
              </a:rPr>
              <a:t>Потребительские сегменты</a:t>
            </a:r>
          </a:p>
        </p:txBody>
      </p:sp>
      <p:sp>
        <p:nvSpPr>
          <p:cNvPr id="59" name="Скругленный прямоугольник 15">
            <a:extLst>
              <a:ext uri="{FF2B5EF4-FFF2-40B4-BE49-F238E27FC236}">
                <a16:creationId xmlns:a16="http://schemas.microsoft.com/office/drawing/2014/main" id="{290AD6DD-D80E-48AA-9577-5E255E94134D}"/>
              </a:ext>
            </a:extLst>
          </p:cNvPr>
          <p:cNvSpPr/>
          <p:nvPr/>
        </p:nvSpPr>
        <p:spPr>
          <a:xfrm>
            <a:off x="7879544" y="1801183"/>
            <a:ext cx="3635850" cy="626014"/>
          </a:xfrm>
          <a:prstGeom prst="roundRect">
            <a:avLst/>
          </a:prstGeom>
          <a:solidFill>
            <a:srgbClr val="3FC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Выявили главные преимущества продукта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891663-EDD7-4832-8DC6-4AC7CAC29D11}"/>
              </a:ext>
            </a:extLst>
          </p:cNvPr>
          <p:cNvSpPr txBox="1"/>
          <p:nvPr/>
        </p:nvSpPr>
        <p:spPr>
          <a:xfrm rot="18900000">
            <a:off x="7797619" y="3793900"/>
            <a:ext cx="1887945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Каналы продвижения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A063A33-13C0-41B0-B1D5-D4C85A500C0A}"/>
              </a:ext>
            </a:extLst>
          </p:cNvPr>
          <p:cNvSpPr txBox="1"/>
          <p:nvPr/>
        </p:nvSpPr>
        <p:spPr>
          <a:xfrm rot="19168931">
            <a:off x="6290394" y="5480461"/>
            <a:ext cx="1713041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Презентация продукта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2EEAB7A-57A4-4583-A568-661749F2FF83}"/>
              </a:ext>
            </a:extLst>
          </p:cNvPr>
          <p:cNvSpPr txBox="1"/>
          <p:nvPr/>
        </p:nvSpPr>
        <p:spPr>
          <a:xfrm>
            <a:off x="8019644" y="5515982"/>
            <a:ext cx="1713041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Итоговый проект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086018B-9B11-4E0B-B820-ECBDA93B4DC6}"/>
              </a:ext>
            </a:extLst>
          </p:cNvPr>
          <p:cNvSpPr txBox="1"/>
          <p:nvPr/>
        </p:nvSpPr>
        <p:spPr>
          <a:xfrm rot="18900000">
            <a:off x="2727159" y="5602701"/>
            <a:ext cx="1924645" cy="36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Преимущества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1F6D07F-F4FC-49FF-BA82-8AD5047FDECE}"/>
              </a:ext>
            </a:extLst>
          </p:cNvPr>
          <p:cNvSpPr txBox="1"/>
          <p:nvPr/>
        </p:nvSpPr>
        <p:spPr>
          <a:xfrm rot="2700000">
            <a:off x="4483733" y="5393167"/>
            <a:ext cx="1601938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Главные конкуренты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7812EF8-662E-4313-8221-3E523B0AC2A6}"/>
              </a:ext>
            </a:extLst>
          </p:cNvPr>
          <p:cNvSpPr txBox="1"/>
          <p:nvPr/>
        </p:nvSpPr>
        <p:spPr>
          <a:xfrm rot="2700000">
            <a:off x="6442833" y="3882847"/>
            <a:ext cx="1601938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Каналы сбыта</a:t>
            </a:r>
          </a:p>
        </p:txBody>
      </p:sp>
      <p:sp>
        <p:nvSpPr>
          <p:cNvPr id="67" name="Скругленный прямоугольник 15">
            <a:extLst>
              <a:ext uri="{FF2B5EF4-FFF2-40B4-BE49-F238E27FC236}">
                <a16:creationId xmlns:a16="http://schemas.microsoft.com/office/drawing/2014/main" id="{7CDDD068-FEAE-4879-8284-388286BD1794}"/>
              </a:ext>
            </a:extLst>
          </p:cNvPr>
          <p:cNvSpPr/>
          <p:nvPr/>
        </p:nvSpPr>
        <p:spPr>
          <a:xfrm>
            <a:off x="8418330" y="2523511"/>
            <a:ext cx="3635850" cy="626014"/>
          </a:xfrm>
          <a:prstGeom prst="roundRect">
            <a:avLst/>
          </a:prstGeom>
          <a:solidFill>
            <a:srgbClr val="7D9C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Определили особенности Коммерциализации</a:t>
            </a: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4597353F-F34D-4FFA-8AA7-E9CDF647E99F}"/>
              </a:ext>
            </a:extLst>
          </p:cNvPr>
          <p:cNvSpPr/>
          <p:nvPr/>
        </p:nvSpPr>
        <p:spPr>
          <a:xfrm>
            <a:off x="416331" y="1599114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2B129A94-BE4A-46BE-86D6-334EEDC06D81}"/>
              </a:ext>
            </a:extLst>
          </p:cNvPr>
          <p:cNvSpPr/>
          <p:nvPr/>
        </p:nvSpPr>
        <p:spPr>
          <a:xfrm>
            <a:off x="537080" y="2453436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D22D5C37-E46F-4EF4-A70C-F61B15DC83DE}"/>
              </a:ext>
            </a:extLst>
          </p:cNvPr>
          <p:cNvSpPr/>
          <p:nvPr/>
        </p:nvSpPr>
        <p:spPr>
          <a:xfrm>
            <a:off x="-8937" y="3024292"/>
            <a:ext cx="850535" cy="850535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D1CE17D4-C671-4A61-9FF4-875F32D78CA6}"/>
              </a:ext>
            </a:extLst>
          </p:cNvPr>
          <p:cNvSpPr/>
          <p:nvPr/>
        </p:nvSpPr>
        <p:spPr>
          <a:xfrm>
            <a:off x="1314426" y="1906315"/>
            <a:ext cx="673051" cy="673051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8F8CAFAB-3303-413A-9BA7-6C8C8B6573CC}"/>
              </a:ext>
            </a:extLst>
          </p:cNvPr>
          <p:cNvSpPr/>
          <p:nvPr/>
        </p:nvSpPr>
        <p:spPr>
          <a:xfrm>
            <a:off x="11363472" y="3638105"/>
            <a:ext cx="213309" cy="213309"/>
          </a:xfrm>
          <a:prstGeom prst="ellipse">
            <a:avLst/>
          </a:prstGeom>
          <a:solidFill>
            <a:srgbClr val="BD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9023C97A-8107-45B9-BDEA-B5E026AEF7B1}"/>
              </a:ext>
            </a:extLst>
          </p:cNvPr>
          <p:cNvSpPr/>
          <p:nvPr/>
        </p:nvSpPr>
        <p:spPr>
          <a:xfrm>
            <a:off x="597128" y="3960607"/>
            <a:ext cx="277121" cy="271631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0EA80F07-C5C9-4CE6-971C-5E98E2B3D0EF}"/>
              </a:ext>
            </a:extLst>
          </p:cNvPr>
          <p:cNvSpPr/>
          <p:nvPr/>
        </p:nvSpPr>
        <p:spPr>
          <a:xfrm>
            <a:off x="10464844" y="3491180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19363462-F146-45AB-9F83-1097DA71F275}"/>
              </a:ext>
            </a:extLst>
          </p:cNvPr>
          <p:cNvSpPr/>
          <p:nvPr/>
        </p:nvSpPr>
        <p:spPr>
          <a:xfrm>
            <a:off x="11047579" y="4196950"/>
            <a:ext cx="907614" cy="907614"/>
          </a:xfrm>
          <a:prstGeom prst="ellipse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6630E966-C41C-4E1B-97BE-83CC97E8ECEF}"/>
              </a:ext>
            </a:extLst>
          </p:cNvPr>
          <p:cNvSpPr/>
          <p:nvPr/>
        </p:nvSpPr>
        <p:spPr>
          <a:xfrm>
            <a:off x="333520" y="4909063"/>
            <a:ext cx="507157" cy="507157"/>
          </a:xfrm>
          <a:prstGeom prst="ellipse">
            <a:avLst/>
          </a:prstGeom>
          <a:solidFill>
            <a:srgbClr val="A7B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746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6" grpId="0" animBg="1"/>
      <p:bldP spid="20" grpId="0" animBg="1"/>
      <p:bldP spid="21" grpId="0" animBg="1"/>
      <p:bldP spid="22" grpId="0" animBg="1"/>
      <p:bldP spid="24" grpId="0" animBg="1"/>
      <p:bldP spid="29" grpId="0" animBg="1"/>
      <p:bldP spid="34" grpId="0" animBg="1"/>
      <p:bldP spid="35" grpId="0" animBg="1"/>
      <p:bldP spid="37" grpId="0" animBg="1"/>
      <p:bldP spid="45" grpId="0"/>
      <p:bldP spid="46" grpId="0"/>
      <p:bldP spid="47" grpId="1" animBg="1"/>
      <p:bldP spid="51" grpId="0"/>
      <p:bldP spid="52" grpId="0" animBg="1"/>
      <p:bldP spid="58" grpId="0"/>
      <p:bldP spid="59" grpId="0" animBg="1"/>
      <p:bldP spid="60" grpId="0"/>
      <p:bldP spid="62" grpId="0"/>
      <p:bldP spid="63" grpId="0"/>
      <p:bldP spid="64" grpId="0"/>
      <p:bldP spid="65" grpId="0"/>
      <p:bldP spid="66" grpId="0"/>
      <p:bldP spid="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CE83174-9511-E221-17AD-DE9B5C1D922A}"/>
              </a:ext>
            </a:extLst>
          </p:cNvPr>
          <p:cNvGrpSpPr/>
          <p:nvPr/>
        </p:nvGrpSpPr>
        <p:grpSpPr>
          <a:xfrm>
            <a:off x="357484" y="0"/>
            <a:ext cx="4876102" cy="1378229"/>
            <a:chOff x="2266835" y="1437413"/>
            <a:chExt cx="3419875" cy="1039692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71B7A3E-9CC7-095E-D508-C6ED15616C0C}"/>
                </a:ext>
              </a:extLst>
            </p:cNvPr>
            <p:cNvSpPr/>
            <p:nvPr/>
          </p:nvSpPr>
          <p:spPr>
            <a:xfrm>
              <a:off x="2483266" y="1718739"/>
              <a:ext cx="528810" cy="528810"/>
            </a:xfrm>
            <a:prstGeom prst="ellipse">
              <a:avLst/>
            </a:prstGeom>
            <a:noFill/>
            <a:ln>
              <a:solidFill>
                <a:srgbClr val="447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E274D08B-C3FE-C3D6-AFB0-50A41CAD1B2E}"/>
                </a:ext>
              </a:extLst>
            </p:cNvPr>
            <p:cNvGrpSpPr/>
            <p:nvPr/>
          </p:nvGrpSpPr>
          <p:grpSpPr>
            <a:xfrm>
              <a:off x="2266835" y="1737508"/>
              <a:ext cx="363991" cy="383452"/>
              <a:chOff x="2179089" y="1713266"/>
              <a:chExt cx="363991" cy="383452"/>
            </a:xfrm>
          </p:grpSpPr>
          <p:sp>
            <p:nvSpPr>
              <p:cNvPr id="14" name="Скругленный прямоугольник 13">
                <a:extLst>
                  <a:ext uri="{FF2B5EF4-FFF2-40B4-BE49-F238E27FC236}">
                    <a16:creationId xmlns:a16="http://schemas.microsoft.com/office/drawing/2014/main" id="{12D0E346-663A-C4F0-CF5B-92E3651B7E08}"/>
                  </a:ext>
                </a:extLst>
              </p:cNvPr>
              <p:cNvSpPr/>
              <p:nvPr/>
            </p:nvSpPr>
            <p:spPr>
              <a:xfrm rot="18963060">
                <a:off x="2179089" y="1722997"/>
                <a:ext cx="363991" cy="363991"/>
              </a:xfrm>
              <a:prstGeom prst="roundRect">
                <a:avLst/>
              </a:prstGeom>
              <a:solidFill>
                <a:srgbClr val="956D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4821E515-311F-EA04-B987-AA0688DBA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rcRect l="32942" t="-1" r="53009" b="56030"/>
              <a:stretch/>
            </p:blipFill>
            <p:spPr>
              <a:xfrm>
                <a:off x="2285581" y="1713266"/>
                <a:ext cx="151005" cy="383452"/>
              </a:xfrm>
              <a:prstGeom prst="rect">
                <a:avLst/>
              </a:prstGeom>
            </p:spPr>
          </p:pic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F56C1A4-6B87-98E8-D8DD-78CF52225DB7}"/>
                </a:ext>
              </a:extLst>
            </p:cNvPr>
            <p:cNvGrpSpPr/>
            <p:nvPr/>
          </p:nvGrpSpPr>
          <p:grpSpPr>
            <a:xfrm>
              <a:off x="2548232" y="2058470"/>
              <a:ext cx="405474" cy="418635"/>
              <a:chOff x="2548232" y="2058470"/>
              <a:chExt cx="405474" cy="418635"/>
            </a:xfrm>
          </p:grpSpPr>
          <p:sp>
            <p:nvSpPr>
              <p:cNvPr id="12" name="Скругленный прямоугольник 11">
                <a:extLst>
                  <a:ext uri="{FF2B5EF4-FFF2-40B4-BE49-F238E27FC236}">
                    <a16:creationId xmlns:a16="http://schemas.microsoft.com/office/drawing/2014/main" id="{CDD7A6E8-ABAC-18E4-9913-A11DD206D4BE}"/>
                  </a:ext>
                </a:extLst>
              </p:cNvPr>
              <p:cNvSpPr/>
              <p:nvPr/>
            </p:nvSpPr>
            <p:spPr>
              <a:xfrm rot="2773994">
                <a:off x="2565676" y="2058470"/>
                <a:ext cx="363991" cy="363991"/>
              </a:xfrm>
              <a:prstGeom prst="roundRect">
                <a:avLst/>
              </a:prstGeom>
              <a:solidFill>
                <a:srgbClr val="5B4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11B00D0-97ED-088D-3408-5406851B3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48232" y="2071631"/>
                <a:ext cx="405474" cy="405474"/>
              </a:xfrm>
              <a:prstGeom prst="rect">
                <a:avLst/>
              </a:prstGeom>
            </p:spPr>
          </p:pic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B86B1B7-2111-4C9F-7C68-67F9C29B0AAB}"/>
                </a:ext>
              </a:extLst>
            </p:cNvPr>
            <p:cNvGrpSpPr/>
            <p:nvPr/>
          </p:nvGrpSpPr>
          <p:grpSpPr>
            <a:xfrm>
              <a:off x="2867220" y="1750669"/>
              <a:ext cx="364902" cy="371955"/>
              <a:chOff x="2922933" y="1715033"/>
              <a:chExt cx="364902" cy="371955"/>
            </a:xfrm>
          </p:grpSpPr>
          <p:sp>
            <p:nvSpPr>
              <p:cNvPr id="10" name="Скругленный прямоугольник 9">
                <a:extLst>
                  <a:ext uri="{FF2B5EF4-FFF2-40B4-BE49-F238E27FC236}">
                    <a16:creationId xmlns:a16="http://schemas.microsoft.com/office/drawing/2014/main" id="{7A627921-16B4-8DED-DFB5-C80E2C501BAD}"/>
                  </a:ext>
                </a:extLst>
              </p:cNvPr>
              <p:cNvSpPr/>
              <p:nvPr/>
            </p:nvSpPr>
            <p:spPr>
              <a:xfrm rot="2783226">
                <a:off x="2923844" y="1722997"/>
                <a:ext cx="363991" cy="363991"/>
              </a:xfrm>
              <a:prstGeom prst="roundRect">
                <a:avLst/>
              </a:prstGeom>
              <a:solidFill>
                <a:srgbClr val="3FC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DDABA8E3-0083-1749-04A8-89E21AE02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922933" y="1715033"/>
                <a:ext cx="352202" cy="352202"/>
              </a:xfrm>
              <a:prstGeom prst="rect">
                <a:avLst/>
              </a:prstGeom>
            </p:spPr>
          </p:pic>
        </p:grp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A84F4E5-57D1-A215-48B8-91A886DD794C}"/>
                </a:ext>
              </a:extLst>
            </p:cNvPr>
            <p:cNvSpPr/>
            <p:nvPr/>
          </p:nvSpPr>
          <p:spPr>
            <a:xfrm>
              <a:off x="2634271" y="1437413"/>
              <a:ext cx="3052439" cy="9683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</a:t>
              </a:r>
              <a:r>
                <a:rPr lang="ru-RU" sz="4400" b="1" cap="none" spc="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АПК-360</a:t>
              </a:r>
            </a:p>
            <a:p>
              <a:pPr algn="ctr"/>
              <a:r>
                <a:rPr lang="ru-RU" sz="11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   </a:t>
              </a:r>
              <a:r>
                <a:rPr lang="ru-RU" sz="1400" dirty="0">
                  <a:ln w="0"/>
                  <a:gradFill flip="none" rotWithShape="1">
                    <a:gsLst>
                      <a:gs pos="0">
                        <a:srgbClr val="521DFD"/>
                      </a:gs>
                      <a:gs pos="100000">
                        <a:srgbClr val="5778FD"/>
                      </a:gs>
                    </a:gsLst>
                    <a:lin ang="2700000" scaled="1"/>
                    <a:tileRect/>
                  </a:gradFill>
                  <a:latin typeface="Century Gothic" panose="020B0502020202020204" pitchFamily="34" charset="0"/>
                </a:rPr>
                <a:t>Акселерационная программа</a:t>
              </a:r>
              <a:endParaRPr lang="ru-RU" sz="1100" cap="none" spc="0" dirty="0">
                <a:ln w="0"/>
                <a:gradFill flip="none" rotWithShape="1">
                  <a:gsLst>
                    <a:gs pos="0">
                      <a:srgbClr val="521DFD"/>
                    </a:gs>
                    <a:gs pos="100000">
                      <a:srgbClr val="5778FD"/>
                    </a:gs>
                  </a:gsLst>
                  <a:lin ang="27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3F6A6F0-D229-4CD1-8FFA-EEB74D7654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465" y="181824"/>
            <a:ext cx="1223349" cy="122334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5646F3E-945A-446B-998F-E67E6857AA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278" y="131914"/>
            <a:ext cx="1650494" cy="132316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44C026B-E49A-4079-8409-65663DCC6EE7}"/>
              </a:ext>
            </a:extLst>
          </p:cNvPr>
          <p:cNvSpPr/>
          <p:nvPr/>
        </p:nvSpPr>
        <p:spPr>
          <a:xfrm>
            <a:off x="399349" y="2040407"/>
            <a:ext cx="6734176" cy="193899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6000" b="1" dirty="0">
                <a:solidFill>
                  <a:srgbClr val="3FC1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Благодарю за внимание!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BE24803-4FF0-4686-8355-6B12954DDE7C}"/>
              </a:ext>
            </a:extLst>
          </p:cNvPr>
          <p:cNvSpPr/>
          <p:nvPr/>
        </p:nvSpPr>
        <p:spPr>
          <a:xfrm>
            <a:off x="158917" y="3781717"/>
            <a:ext cx="2755733" cy="2755733"/>
          </a:xfrm>
          <a:prstGeom prst="ellipse">
            <a:avLst/>
          </a:prstGeom>
          <a:solidFill>
            <a:srgbClr val="95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80D0F9D0-45D1-4DB6-BB64-1181D341DC2A}"/>
              </a:ext>
            </a:extLst>
          </p:cNvPr>
          <p:cNvSpPr/>
          <p:nvPr/>
        </p:nvSpPr>
        <p:spPr>
          <a:xfrm>
            <a:off x="3108540" y="4583794"/>
            <a:ext cx="3823532" cy="1759368"/>
          </a:xfrm>
          <a:prstGeom prst="roundRect">
            <a:avLst/>
          </a:prstGeom>
          <a:noFill/>
          <a:ln>
            <a:solidFill>
              <a:srgbClr val="A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253CD50-1C00-4848-8496-85DB52AC6A6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t="-420" r="23597" b="39964"/>
          <a:stretch/>
        </p:blipFill>
        <p:spPr>
          <a:xfrm>
            <a:off x="297785" y="3990640"/>
            <a:ext cx="2473990" cy="2512178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0E710FB-93A3-4CD6-9099-73CF9A5220C6}"/>
              </a:ext>
            </a:extLst>
          </p:cNvPr>
          <p:cNvSpPr txBox="1"/>
          <p:nvPr/>
        </p:nvSpPr>
        <p:spPr>
          <a:xfrm>
            <a:off x="3192386" y="4894091"/>
            <a:ext cx="37396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000FF"/>
                </a:solidFill>
                <a:latin typeface="Montserrat" panose="00000500000000000000" pitchFamily="2" charset="-52"/>
                <a:ea typeface="Microsoft JhengHei UI Light" panose="020B0304030504040204" pitchFamily="34" charset="-120"/>
                <a:cs typeface="Courier New" panose="02070309020205020404" pitchFamily="49" charset="0"/>
              </a:rPr>
              <a:t>Степаненко Валерия Александровна</a:t>
            </a:r>
          </a:p>
          <a:p>
            <a:r>
              <a:rPr lang="en-US" sz="2000" dirty="0">
                <a:solidFill>
                  <a:srgbClr val="A000FF"/>
                </a:solidFill>
                <a:latin typeface="Century Gothic" panose="020B0502020202020204" pitchFamily="34" charset="0"/>
              </a:rPr>
              <a:t>stepanenko-lera@mail.ru</a:t>
            </a:r>
            <a:endParaRPr lang="ru-RU" sz="2000" dirty="0">
              <a:solidFill>
                <a:srgbClr val="A000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465DAE-33AF-441F-93C8-83E890FBE5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9909" y="1875626"/>
            <a:ext cx="4850460" cy="4850460"/>
          </a:xfrm>
          <a:prstGeom prst="roundRect">
            <a:avLst>
              <a:gd name="adj" fmla="val 8594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9132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  <p:bldP spid="30" grpId="0" animBg="1"/>
      <p:bldP spid="3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5623</TotalTime>
  <Words>744</Words>
  <Application>Microsoft Office PowerPoint</Application>
  <PresentationFormat>Широкоэкранный</PresentationFormat>
  <Paragraphs>229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Gilroy</vt:lpstr>
      <vt:lpstr>Jost SemiBold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Осипова</dc:creator>
  <cp:lastModifiedBy>Пользователь</cp:lastModifiedBy>
  <cp:revision>87</cp:revision>
  <dcterms:created xsi:type="dcterms:W3CDTF">2024-11-25T08:23:48Z</dcterms:created>
  <dcterms:modified xsi:type="dcterms:W3CDTF">2024-12-13T00:40:05Z</dcterms:modified>
</cp:coreProperties>
</file>