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98" r:id="rId5"/>
    <p:sldId id="299" r:id="rId6"/>
    <p:sldId id="259" r:id="rId7"/>
    <p:sldId id="302" r:id="rId8"/>
    <p:sldId id="294" r:id="rId9"/>
    <p:sldId id="303" r:id="rId10"/>
    <p:sldId id="305" r:id="rId11"/>
    <p:sldId id="304" r:id="rId12"/>
    <p:sldId id="282" r:id="rId13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538"/>
    <a:srgbClr val="605D5C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85" d="100"/>
          <a:sy n="85" d="100"/>
        </p:scale>
        <p:origin x="-691" y="-7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5301" y="1686759"/>
            <a:ext cx="5753344" cy="2254926"/>
          </a:xfrm>
        </p:spPr>
        <p:txBody>
          <a:bodyPr>
            <a:normAutofit/>
          </a:bodyPr>
          <a:lstStyle/>
          <a:p>
            <a:r>
              <a:rPr lang="ru-RU" b="0" dirty="0"/>
              <a:t>Увеличение коррозионной стойкости теплообменного оборудования (воздухоподогревателей)</a:t>
            </a:r>
            <a:endParaRPr lang="ru-RU" i="0" dirty="0">
              <a:effectLst/>
              <a:latin typeface="-apple-system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38703" y="3537668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Увеличиваем </a:t>
            </a:r>
            <a:r>
              <a:rPr lang="ru-RU" sz="2000" dirty="0" smtClean="0"/>
              <a:t>срок службы </a:t>
            </a:r>
            <a:r>
              <a:rPr lang="ru-RU" sz="2000" dirty="0"/>
              <a:t>теплообменного оборудования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33840" y="1512999"/>
            <a:ext cx="5354584" cy="4447540"/>
          </a:xfrm>
        </p:spPr>
        <p:txBody>
          <a:bodyPr anchor="ctr">
            <a:normAutofit fontScale="92500"/>
          </a:bodyPr>
          <a:lstStyle/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200" dirty="0"/>
              <a:t>Пластинчатые теплообменники имеют пластины, изготавливаемые, как правило, из нержавеющей стали. Несмотря на это, воздействие водных сред с повышенным содержанием хлорид-ионов приводит к локальной коррозии нержавеющих сталей. В связи с чем происходит износ оборудования и уменьшается срок его эксплуатации.</a:t>
            </a:r>
            <a:endParaRPr lang="ru-RU" dirty="0"/>
          </a:p>
        </p:txBody>
      </p:sp>
      <p:pic>
        <p:nvPicPr>
          <p:cNvPr id="1026" name="Picture 2" descr="Причины, вызывающие повреждение пластин теплообменника | Теплообменники от  Производителя с Доставкой по Росси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65"/>
          <a:stretch/>
        </p:blipFill>
        <p:spPr bwMode="auto">
          <a:xfrm>
            <a:off x="6995645" y="1198356"/>
            <a:ext cx="3744072" cy="507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675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036" y="134889"/>
            <a:ext cx="11514337" cy="447901"/>
          </a:xfrm>
        </p:spPr>
        <p:txBody>
          <a:bodyPr>
            <a:noAutofit/>
          </a:bodyPr>
          <a:lstStyle/>
          <a:p>
            <a:r>
              <a:rPr lang="ru-RU" dirty="0"/>
              <a:t>Решение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9163A77-8F56-40A5-90C1-FF87278547DA}"/>
              </a:ext>
            </a:extLst>
          </p:cNvPr>
          <p:cNvSpPr/>
          <p:nvPr/>
        </p:nvSpPr>
        <p:spPr>
          <a:xfrm>
            <a:off x="11560306" y="6371100"/>
            <a:ext cx="29206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1500" dirty="0">
                <a:solidFill>
                  <a:srgbClr val="000000">
                    <a:tint val="75000"/>
                  </a:srgbClr>
                </a:solidFill>
              </a:rPr>
              <a:t>4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5DE068F-352B-49BE-B44B-B9DE981AD3F1}"/>
              </a:ext>
            </a:extLst>
          </p:cNvPr>
          <p:cNvSpPr/>
          <p:nvPr/>
        </p:nvSpPr>
        <p:spPr>
          <a:xfrm>
            <a:off x="338036" y="1749646"/>
            <a:ext cx="60000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Наш продукт - технология повышения коррозионной стойкости теплообменных пластин пластинчатых теплообменников путем нанесения стойких металлических покрытий методом вакуумного напыления. </a:t>
            </a:r>
            <a:endParaRPr lang="ru-RU" sz="1800" dirty="0" smtClean="0"/>
          </a:p>
          <a:p>
            <a:endParaRPr lang="ru-RU" sz="1800" dirty="0"/>
          </a:p>
          <a:p>
            <a:r>
              <a:rPr lang="ru-RU" sz="1800" dirty="0" smtClean="0"/>
              <a:t>Покрытие </a:t>
            </a:r>
            <a:r>
              <a:rPr lang="ru-RU" sz="1800" dirty="0"/>
              <a:t>состоит из слоев чистого титана и карбидов титана. </a:t>
            </a:r>
            <a:endParaRPr lang="ru-RU" sz="1800" dirty="0" smtClean="0"/>
          </a:p>
          <a:p>
            <a:endParaRPr lang="ru-RU" sz="1800" dirty="0"/>
          </a:p>
          <a:p>
            <a:r>
              <a:rPr lang="ru-RU" sz="1800" dirty="0" smtClean="0"/>
              <a:t>Многослойное </a:t>
            </a:r>
            <a:r>
              <a:rPr lang="ru-RU" sz="1800" dirty="0"/>
              <a:t>защитное покрытие будет обладать коррозионной стойкостью и стойкостью к механическим повреждениям.</a:t>
            </a:r>
          </a:p>
        </p:txBody>
      </p:sp>
      <p:pic>
        <p:nvPicPr>
          <p:cNvPr id="2050" name="Picture 2" descr="Вакуумные установки и области их применения - Промышленный вакуум и  вакуумное оборуд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526" y="2003607"/>
            <a:ext cx="4329099" cy="324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771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75D9E13-93F4-4A29-AEF7-C878CCDDEAA4}"/>
              </a:ext>
            </a:extLst>
          </p:cNvPr>
          <p:cNvSpPr txBox="1"/>
          <p:nvPr/>
        </p:nvSpPr>
        <p:spPr>
          <a:xfrm>
            <a:off x="1290918" y="2786983"/>
            <a:ext cx="964602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Наш бизнес будет работать в сегменте B2B.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Ключевыми </a:t>
            </a:r>
            <a:r>
              <a:rPr lang="ru-RU" dirty="0"/>
              <a:t>потребителями нашего продукта станут компании, занимающиеся производством теплообменного </a:t>
            </a:r>
            <a:r>
              <a:rPr lang="ru-RU" dirty="0" smtClean="0"/>
              <a:t>оборудования</a:t>
            </a:r>
            <a:endParaRPr lang="ru-RU" b="0" i="0" dirty="0">
              <a:effectLst/>
              <a:latin typeface="-apple-system"/>
            </a:endParaRPr>
          </a:p>
        </p:txBody>
      </p:sp>
      <p:pic>
        <p:nvPicPr>
          <p:cNvPr id="3074" name="Picture 2" descr="Теплообменник Теплотекс АП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16" y="1167732"/>
            <a:ext cx="28575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ООО «Термоблок» — PSAonl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Лого Термоблок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69" r="86176" b="69673"/>
          <a:stretch/>
        </p:blipFill>
        <p:spPr bwMode="auto">
          <a:xfrm>
            <a:off x="4204446" y="4607859"/>
            <a:ext cx="3012141" cy="211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9" descr="ООО НПО 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692" y="1167732"/>
            <a:ext cx="3789287" cy="1452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795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 и экономика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10909" y="1834657"/>
            <a:ext cx="6927620" cy="4044352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ru-RU" dirty="0" smtClean="0"/>
              <a:t>Срок </a:t>
            </a:r>
            <a:r>
              <a:rPr lang="ru-RU" dirty="0"/>
              <a:t>окупаемости </a:t>
            </a:r>
            <a:r>
              <a:rPr lang="ru-RU" dirty="0" smtClean="0"/>
              <a:t>- 2-3 года</a:t>
            </a:r>
          </a:p>
          <a:p>
            <a:pPr marL="0" indent="0"/>
            <a:endParaRPr lang="ru-RU" dirty="0" smtClean="0"/>
          </a:p>
          <a:p>
            <a:r>
              <a:rPr lang="ru-RU" dirty="0" smtClean="0"/>
              <a:t>Модель </a:t>
            </a:r>
            <a:r>
              <a:rPr lang="ru-RU" dirty="0"/>
              <a:t>монетизации – получение патента с </a:t>
            </a:r>
            <a:r>
              <a:rPr lang="ru-RU" dirty="0" smtClean="0"/>
              <a:t>последующей </a:t>
            </a:r>
            <a:r>
              <a:rPr lang="ru-RU" dirty="0"/>
              <a:t>продажей прав на пользование технологией. </a:t>
            </a: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Оценка </a:t>
            </a:r>
            <a:r>
              <a:rPr lang="ru-RU" dirty="0">
                <a:solidFill>
                  <a:srgbClr val="FF0000"/>
                </a:solidFill>
              </a:rPr>
              <a:t>рынка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ru-RU" dirty="0"/>
              <a:t>TAM = </a:t>
            </a:r>
            <a:r>
              <a:rPr lang="ru-RU" dirty="0" smtClean="0"/>
              <a:t>100 </a:t>
            </a:r>
            <a:r>
              <a:rPr lang="ru-RU" dirty="0"/>
              <a:t>трлн. руб.,</a:t>
            </a:r>
          </a:p>
          <a:p>
            <a:r>
              <a:rPr lang="en-US" dirty="0"/>
              <a:t>SAM</a:t>
            </a:r>
            <a:r>
              <a:rPr lang="ru-RU" dirty="0"/>
              <a:t> = </a:t>
            </a:r>
            <a:r>
              <a:rPr lang="ru-RU" dirty="0" smtClean="0"/>
              <a:t>40 </a:t>
            </a:r>
            <a:r>
              <a:rPr lang="ru-RU" dirty="0"/>
              <a:t>млрд. </a:t>
            </a:r>
            <a:r>
              <a:rPr lang="ru-RU" dirty="0" smtClean="0"/>
              <a:t>руб.</a:t>
            </a:r>
            <a:r>
              <a:rPr lang="en-US" dirty="0" smtClean="0"/>
              <a:t>, </a:t>
            </a:r>
            <a:endParaRPr lang="ru-RU" dirty="0"/>
          </a:p>
          <a:p>
            <a:r>
              <a:rPr lang="en-US" dirty="0"/>
              <a:t>SOM </a:t>
            </a:r>
            <a:r>
              <a:rPr lang="ru-RU" dirty="0" smtClean="0"/>
              <a:t>= 7 </a:t>
            </a:r>
            <a:r>
              <a:rPr lang="ru-RU" dirty="0"/>
              <a:t>млрд. руб.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19776" y="6357823"/>
            <a:ext cx="757411" cy="365210"/>
          </a:xfrm>
        </p:spPr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206E5E41-3AB9-44FD-9228-D49590DFDF7D}"/>
              </a:ext>
            </a:extLst>
          </p:cNvPr>
          <p:cNvSpPr/>
          <p:nvPr/>
        </p:nvSpPr>
        <p:spPr>
          <a:xfrm>
            <a:off x="7608162" y="2130641"/>
            <a:ext cx="3822138" cy="374836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C15294CE-9290-4EC5-B846-71B918AD5882}"/>
              </a:ext>
            </a:extLst>
          </p:cNvPr>
          <p:cNvSpPr/>
          <p:nvPr/>
        </p:nvSpPr>
        <p:spPr>
          <a:xfrm>
            <a:off x="8147728" y="2616852"/>
            <a:ext cx="2670866" cy="269006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6A0C7C8F-E380-40EE-AA8F-DA96CB7D2238}"/>
              </a:ext>
            </a:extLst>
          </p:cNvPr>
          <p:cNvSpPr/>
          <p:nvPr/>
        </p:nvSpPr>
        <p:spPr>
          <a:xfrm>
            <a:off x="8655728" y="3199286"/>
            <a:ext cx="1704806" cy="1505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rgbClr val="E635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7 млрд</a:t>
            </a:r>
            <a:r>
              <a:rPr lang="ru-RU" sz="1400" dirty="0"/>
              <a:t>. руб.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BF11ACD-1761-44D2-AAEB-7ABED4ABAD1C}"/>
              </a:ext>
            </a:extLst>
          </p:cNvPr>
          <p:cNvSpPr txBox="1"/>
          <p:nvPr/>
        </p:nvSpPr>
        <p:spPr>
          <a:xfrm>
            <a:off x="8791103" y="2830980"/>
            <a:ext cx="1486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1"/>
                </a:solidFill>
              </a:rPr>
              <a:t>40 </a:t>
            </a:r>
            <a:r>
              <a:rPr lang="ru-RU" sz="1400" dirty="0" err="1" smtClean="0">
                <a:solidFill>
                  <a:schemeClr val="accent1"/>
                </a:solidFill>
              </a:rPr>
              <a:t>млд.руб</a:t>
            </a:r>
            <a:r>
              <a:rPr lang="ru-RU" sz="1400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A93773C-0585-4CD2-8DE7-C7CEC89FB48C}"/>
              </a:ext>
            </a:extLst>
          </p:cNvPr>
          <p:cNvSpPr txBox="1"/>
          <p:nvPr/>
        </p:nvSpPr>
        <p:spPr>
          <a:xfrm>
            <a:off x="8757821" y="2319413"/>
            <a:ext cx="1486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100 </a:t>
            </a:r>
            <a:r>
              <a:rPr lang="ru-RU" sz="1400" dirty="0" err="1"/>
              <a:t>трлн.руб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pic>
        <p:nvPicPr>
          <p:cNvPr id="9" name="Picture 2" descr="Теплообменник Теплотекс АП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16" y="1167732"/>
            <a:ext cx="28575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69" r="86176" b="69673"/>
          <a:stretch/>
        </p:blipFill>
        <p:spPr bwMode="auto">
          <a:xfrm>
            <a:off x="3891616" y="4329954"/>
            <a:ext cx="3012141" cy="211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692" y="1167732"/>
            <a:ext cx="3789287" cy="1452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75D9E13-93F4-4A29-AEF7-C878CCDDEAA4}"/>
              </a:ext>
            </a:extLst>
          </p:cNvPr>
          <p:cNvSpPr txBox="1"/>
          <p:nvPr/>
        </p:nvSpPr>
        <p:spPr>
          <a:xfrm>
            <a:off x="1299882" y="3538035"/>
            <a:ext cx="108027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Проект будет выгодно отличаться стоимостью и техническими </a:t>
            </a:r>
            <a:r>
              <a:rPr lang="ru-RU" sz="2000" dirty="0" smtClean="0"/>
              <a:t>характеристиками</a:t>
            </a:r>
          </a:p>
        </p:txBody>
      </p:sp>
    </p:spTree>
    <p:extLst>
      <p:ext uri="{BB962C8B-B14F-4D97-AF65-F5344CB8AC3E}">
        <p14:creationId xmlns:p14="http://schemas.microsoft.com/office/powerpoint/2010/main" val="1149716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01944" y="1278844"/>
            <a:ext cx="10617832" cy="5293504"/>
          </a:xfrm>
          <a:effectLst>
            <a:reflection stA="0" endPos="0" dist="50800" dir="5400000" sy="-100000" algn="bl" rotWithShape="0"/>
          </a:effectLst>
        </p:spPr>
        <p:txBody>
          <a:bodyPr/>
          <a:lstStyle/>
          <a:p>
            <a:pPr marL="457200" indent="-457200" algn="just">
              <a:lnSpc>
                <a:spcPct val="150000"/>
              </a:lnSpc>
              <a:spcBef>
                <a:spcPts val="0"/>
              </a:spcBef>
              <a:buAutoNum type="arabicParenR"/>
            </a:pPr>
            <a:r>
              <a:rPr lang="ru-RU" dirty="0" smtClean="0"/>
              <a:t>Создана </a:t>
            </a:r>
            <a:r>
              <a:rPr lang="ru-RU" dirty="0"/>
              <a:t>идея</a:t>
            </a:r>
            <a:r>
              <a:rPr lang="ru-RU" dirty="0" smtClean="0"/>
              <a:t>;</a:t>
            </a:r>
          </a:p>
          <a:p>
            <a:pPr marL="457200" indent="-457200" algn="just">
              <a:lnSpc>
                <a:spcPct val="150000"/>
              </a:lnSpc>
              <a:spcBef>
                <a:spcPts val="0"/>
              </a:spcBef>
              <a:buAutoNum type="arabicParenR"/>
            </a:pPr>
            <a:endParaRPr lang="ru-RU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</a:pPr>
            <a:r>
              <a:rPr lang="ru-RU" dirty="0" smtClean="0"/>
              <a:t>2) Просчитаны </a:t>
            </a:r>
            <a:r>
              <a:rPr lang="ru-RU" dirty="0"/>
              <a:t>возможные пути продажи и </a:t>
            </a:r>
            <a:r>
              <a:rPr lang="ru-RU" dirty="0" smtClean="0"/>
              <a:t>реализации технологии</a:t>
            </a:r>
            <a:r>
              <a:rPr lang="ru-RU" dirty="0" smtClean="0"/>
              <a:t>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</a:pPr>
            <a:endParaRPr lang="ru-RU" dirty="0"/>
          </a:p>
          <a:p>
            <a:pPr indent="0"/>
            <a:r>
              <a:rPr lang="ru-RU" dirty="0" smtClean="0"/>
              <a:t>3)  Описана технология </a:t>
            </a:r>
            <a:r>
              <a:rPr lang="ru-RU" sz="2400" dirty="0"/>
              <a:t>повышения коррозионной стойкости теплообменных пластин пластинчатых теплообменников путем нанесения стойких металлических покрытий методом вакуумного напыления. 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</a:pPr>
            <a:endParaRPr lang="ru-RU" dirty="0" smtClean="0"/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 smtClean="0"/>
              <a:t>Уровень </a:t>
            </a:r>
            <a:r>
              <a:rPr lang="ru-RU" dirty="0"/>
              <a:t>готовности по шкале </a:t>
            </a:r>
            <a:r>
              <a:rPr lang="en-US" dirty="0"/>
              <a:t>TRL</a:t>
            </a:r>
            <a:r>
              <a:rPr lang="ru-RU" dirty="0"/>
              <a:t> </a:t>
            </a:r>
            <a:r>
              <a:rPr lang="ru-RU" dirty="0" smtClean="0"/>
              <a:t>1-2.</a:t>
            </a:r>
            <a:endParaRPr lang="ru-RU" dirty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707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B449CB79-06F0-4900-B405-9C3434A59570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3169328" y="5506319"/>
            <a:ext cx="3170273" cy="212759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295A0D38-2E35-4FC5-A654-B23449908C23}"/>
              </a:ext>
            </a:extLst>
          </p:cNvPr>
          <p:cNvCxnSpPr>
            <a:cxnSpLocks/>
            <a:endCxn id="14" idx="2"/>
          </p:cNvCxnSpPr>
          <p:nvPr/>
        </p:nvCxnSpPr>
        <p:spPr>
          <a:xfrm flipH="1" flipV="1">
            <a:off x="2280660" y="3927945"/>
            <a:ext cx="888668" cy="1549577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BD4B7E1B-F798-47EE-9567-9971F46B84B5}"/>
              </a:ext>
            </a:extLst>
          </p:cNvPr>
          <p:cNvCxnSpPr>
            <a:cxnSpLocks/>
            <a:endCxn id="15" idx="3"/>
          </p:cNvCxnSpPr>
          <p:nvPr/>
        </p:nvCxnSpPr>
        <p:spPr>
          <a:xfrm flipH="1" flipV="1">
            <a:off x="7002475" y="1287803"/>
            <a:ext cx="2558775" cy="682527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02776F34-84D4-45E3-8300-D455CD57D112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7122073" y="3363402"/>
            <a:ext cx="1986322" cy="564540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xmlns="" id="{635E5F7A-A423-4BA1-A066-C9F5CE44113A}"/>
              </a:ext>
            </a:extLst>
          </p:cNvPr>
          <p:cNvSpPr/>
          <p:nvPr/>
        </p:nvSpPr>
        <p:spPr>
          <a:xfrm rot="19853934">
            <a:off x="-313096" y="3567108"/>
            <a:ext cx="12669794" cy="721669"/>
          </a:xfrm>
          <a:prstGeom prst="rightArrow">
            <a:avLst>
              <a:gd name="adj1" fmla="val 16169"/>
              <a:gd name="adj2" fmla="val 930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C95A4E31-397E-4C25-9EE9-E69FB763E264}"/>
              </a:ext>
            </a:extLst>
          </p:cNvPr>
          <p:cNvSpPr/>
          <p:nvPr/>
        </p:nvSpPr>
        <p:spPr>
          <a:xfrm>
            <a:off x="609521" y="2798859"/>
            <a:ext cx="3342278" cy="11290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Доработка технологии</a:t>
            </a:r>
          </a:p>
          <a:p>
            <a:pPr algn="ctr"/>
            <a:r>
              <a:rPr lang="ru-RU" dirty="0"/>
              <a:t>2024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E21F782B-110C-4B76-BE50-9DAD896F26FD}"/>
              </a:ext>
            </a:extLst>
          </p:cNvPr>
          <p:cNvSpPr/>
          <p:nvPr/>
        </p:nvSpPr>
        <p:spPr>
          <a:xfrm>
            <a:off x="3018871" y="932085"/>
            <a:ext cx="3983604" cy="7114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Внедрение </a:t>
            </a:r>
            <a:r>
              <a:rPr lang="ru-RU" dirty="0" smtClean="0"/>
              <a:t>в производство</a:t>
            </a:r>
            <a:endParaRPr lang="ru-RU" dirty="0"/>
          </a:p>
          <a:p>
            <a:pPr algn="ctr"/>
            <a:r>
              <a:rPr lang="ru-RU" dirty="0"/>
              <a:t>2026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5C2A555D-5269-4D26-8A34-BA2F2EB8601A}"/>
              </a:ext>
            </a:extLst>
          </p:cNvPr>
          <p:cNvSpPr/>
          <p:nvPr/>
        </p:nvSpPr>
        <p:spPr>
          <a:xfrm>
            <a:off x="4164919" y="5719078"/>
            <a:ext cx="4349363" cy="8213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Получение патента</a:t>
            </a:r>
            <a:endParaRPr lang="ru-RU" dirty="0"/>
          </a:p>
          <a:p>
            <a:pPr algn="ctr"/>
            <a:r>
              <a:rPr lang="ru-RU" dirty="0" smtClean="0"/>
              <a:t>2025</a:t>
            </a:r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CC50B914-2555-41E2-B4FC-9A4C95A6337F}"/>
              </a:ext>
            </a:extLst>
          </p:cNvPr>
          <p:cNvSpPr/>
          <p:nvPr/>
        </p:nvSpPr>
        <p:spPr>
          <a:xfrm>
            <a:off x="6339602" y="3927942"/>
            <a:ext cx="5537586" cy="10467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Промышленные испытания </a:t>
            </a:r>
            <a:r>
              <a:rPr lang="ru-RU" dirty="0" smtClean="0"/>
              <a:t>2025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5633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602372" y="2260884"/>
            <a:ext cx="3827928" cy="223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Участники команды:</a:t>
            </a:r>
          </a:p>
          <a:p>
            <a:pPr marL="457200" indent="-457200">
              <a:buAutoNum type="arabicParenR"/>
            </a:pPr>
            <a:r>
              <a:rPr lang="ru-RU" dirty="0" smtClean="0"/>
              <a:t>Е</a:t>
            </a:r>
            <a:r>
              <a:rPr lang="ru-RU" sz="2400" dirty="0" smtClean="0"/>
              <a:t>растов</a:t>
            </a:r>
            <a:r>
              <a:rPr lang="ru-RU" dirty="0" smtClean="0"/>
              <a:t> Савелий</a:t>
            </a:r>
          </a:p>
          <a:p>
            <a:pPr marL="457200" indent="-457200">
              <a:buAutoNum type="arabicParenR"/>
            </a:pPr>
            <a:r>
              <a:rPr lang="ru-RU" dirty="0" smtClean="0"/>
              <a:t>Соловьев </a:t>
            </a:r>
            <a:r>
              <a:rPr lang="ru-RU" dirty="0" smtClean="0"/>
              <a:t>Антон</a:t>
            </a:r>
          </a:p>
          <a:p>
            <a:pPr marL="457200" indent="-457200">
              <a:buAutoNum type="arabicParenR"/>
            </a:pPr>
            <a:r>
              <a:rPr lang="ru-RU" dirty="0" smtClean="0"/>
              <a:t>Голубев Роман</a:t>
            </a:r>
          </a:p>
          <a:p>
            <a:pPr marL="457200" indent="-457200">
              <a:buAutoNum type="arabicParenR"/>
            </a:pPr>
            <a:r>
              <a:rPr lang="ru-RU" dirty="0" err="1" smtClean="0"/>
              <a:t>Карзин</a:t>
            </a:r>
            <a:r>
              <a:rPr lang="ru-RU" dirty="0" smtClean="0"/>
              <a:t> Илья</a:t>
            </a:r>
          </a:p>
          <a:p>
            <a:pPr marL="457200" indent="-457200">
              <a:buAutoNum type="arabicParenR"/>
            </a:pPr>
            <a:r>
              <a:rPr lang="ru-RU" dirty="0" smtClean="0"/>
              <a:t>Попов Глеб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14400" y="1588531"/>
            <a:ext cx="408790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Трекер</a:t>
            </a:r>
            <a:r>
              <a:rPr lang="ru-RU" dirty="0" smtClean="0"/>
              <a:t> команды:</a:t>
            </a:r>
          </a:p>
          <a:p>
            <a:r>
              <a:rPr lang="ru-RU" dirty="0" smtClean="0"/>
              <a:t>Табунова Юлия Викторовна</a:t>
            </a:r>
            <a:endParaRPr lang="ru-RU" dirty="0"/>
          </a:p>
        </p:txBody>
      </p:sp>
      <p:sp>
        <p:nvSpPr>
          <p:cNvPr id="7" name="AutoShape 2" descr="Друзья делают пять. команда больших людей делает дай пять вместе, группа  счастливых друзей, неформальное приветствие, концепция вектора мотивации  команды. | Премиум векто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Что такое команда? | Команды и лидеры | Дз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50" y="2994937"/>
            <a:ext cx="590550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4c612441-9502-4d03-96ef-459065c861af"/>
    <ds:schemaRef ds:uri="http://purl.org/dc/elements/1.1/"/>
    <ds:schemaRef ds:uri="http://purl.org/dc/dcmitype/"/>
    <ds:schemaRef ds:uri="2b9d9955-93fb-4bd4-bcdb-8e7ddc259c20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2927</TotalTime>
  <Words>279</Words>
  <Application>Microsoft Office PowerPoint</Application>
  <PresentationFormat>Произвольный</PresentationFormat>
  <Paragraphs>61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Презентация</vt:lpstr>
      <vt:lpstr>Увеличение коррозионной стойкости теплообменного оборудования (воздухоподогревателей)</vt:lpstr>
      <vt:lpstr>Актуальность проекта и проблема клиента</vt:lpstr>
      <vt:lpstr>Решение</vt:lpstr>
      <vt:lpstr>Целевая аудитория</vt:lpstr>
      <vt:lpstr>Рынок и экономика</vt:lpstr>
      <vt:lpstr>Конкуренты</vt:lpstr>
      <vt:lpstr>Текущие результаты команды</vt:lpstr>
      <vt:lpstr>План развития стартап-проекта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Yulia Semenova</cp:lastModifiedBy>
  <cp:revision>355</cp:revision>
  <dcterms:created xsi:type="dcterms:W3CDTF">2022-04-04T12:37:27Z</dcterms:created>
  <dcterms:modified xsi:type="dcterms:W3CDTF">2023-12-01T11:38:12Z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