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embeddedFontLst>
    <p:embeddedFont>
      <p:font typeface="Maven Pro" panose="020B0604020202020204" charset="0"/>
      <p:regular r:id="rId14"/>
      <p:bold r:id="rId15"/>
    </p:embeddedFont>
    <p:embeddedFont>
      <p:font typeface="Nunito" pitchFamily="2" charset="-52"/>
      <p:regular r:id="rId16"/>
      <p:bold r:id="rId17"/>
      <p:italic r:id="rId18"/>
      <p:boldItalic r:id="rId19"/>
    </p:embeddedFont>
    <p:embeddedFont>
      <p:font typeface="Nunito Black" pitchFamily="2" charset="-52"/>
      <p:bold r:id="rId20"/>
      <p:boldItalic r:id="rId21"/>
    </p:embeddedFont>
    <p:embeddedFont>
      <p:font typeface="Nunito Light" pitchFamily="2" charset="-52"/>
      <p:regular r:id="rId22"/>
      <p:bold r:id="rId23"/>
      <p:italic r:id="rId24"/>
      <p:boldItalic r:id="rId25"/>
    </p:embeddedFont>
    <p:embeddedFont>
      <p:font typeface="Nunito SemiBold" pitchFamily="2" charset="-52"/>
      <p:regular r:id="rId26"/>
      <p:bold r:id="rId27"/>
      <p:italic r:id="rId28"/>
      <p:boldItalic r:id="rId29"/>
    </p:embeddedFont>
    <p:embeddedFont>
      <p:font typeface="Rubik" panose="020B0604020202020204" charset="-79"/>
      <p:regular r:id="rId30"/>
      <p:bold r:id="rId31"/>
      <p:italic r:id="rId32"/>
      <p:boldItalic r:id="rId33"/>
    </p:embeddedFont>
    <p:embeddedFont>
      <p:font typeface="Rubik Light" panose="020B0604020202020204" charset="-79"/>
      <p:regular r:id="rId34"/>
      <p:bold r:id="rId35"/>
      <p:italic r:id="rId36"/>
      <p:boldItalic r:id="rId37"/>
    </p:embeddedFont>
    <p:embeddedFont>
      <p:font typeface="Rubik SemiBold" panose="020B0604020202020204" charset="-79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563095-67CA-440D-8619-AECFDC41089A}">
  <a:tblStyle styleId="{12563095-67CA-440D-8619-AECFDC4108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20" Type="http://schemas.openxmlformats.org/officeDocument/2006/relationships/font" Target="fonts/font7.fntdata"/><Relationship Id="rId41" Type="http://schemas.openxmlformats.org/officeDocument/2006/relationships/font" Target="fonts/font2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4c9d919914_5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34c9d919914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4c9d919914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4c9d919914_8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34c9d919914_8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4c9d919914_8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34c9d919914_8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4c9d919914_8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4c9d919914_8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34c9d919914_8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4c9d919914_8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4c9d919914_8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g34c9d919914_8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23c40f988_1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23c40f988_1_3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3523c40f988_1_3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2"/>
          <p:cNvGrpSpPr/>
          <p:nvPr/>
        </p:nvGrpSpPr>
        <p:grpSpPr>
          <a:xfrm>
            <a:off x="9790426" y="4546120"/>
            <a:ext cx="2255173" cy="2310006"/>
            <a:chOff x="7343003" y="3409675"/>
            <a:chExt cx="1691422" cy="1732548"/>
          </a:xfrm>
        </p:grpSpPr>
        <p:grpSp>
          <p:nvGrpSpPr>
            <p:cNvPr id="15" name="Google Shape;15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22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" name="Google Shape;33;p2"/>
          <p:cNvGrpSpPr/>
          <p:nvPr/>
        </p:nvGrpSpPr>
        <p:grpSpPr>
          <a:xfrm>
            <a:off x="6724502" y="0"/>
            <a:ext cx="5085303" cy="5118675"/>
            <a:chOff x="5043503" y="0"/>
            <a:chExt cx="3814072" cy="3839102"/>
          </a:xfrm>
        </p:grpSpPr>
        <p:sp>
          <p:nvSpPr>
            <p:cNvPr id="34" name="Google Shape;34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" name="Google Shape;36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7" name="Google Shape;37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41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42" name="Google Shape;42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" name="Google Shape;44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50;p2"/>
          <p:cNvSpPr txBox="1">
            <a:spLocks noGrp="1"/>
          </p:cNvSpPr>
          <p:nvPr>
            <p:ph type="ctrTitle"/>
          </p:nvPr>
        </p:nvSpPr>
        <p:spPr>
          <a:xfrm>
            <a:off x="1098667" y="2151750"/>
            <a:ext cx="5673900" cy="249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"/>
          <p:cNvSpPr txBox="1">
            <a:spLocks noGrp="1"/>
          </p:cNvSpPr>
          <p:nvPr>
            <p:ph type="subTitle" idx="1"/>
          </p:nvPr>
        </p:nvSpPr>
        <p:spPr>
          <a:xfrm>
            <a:off x="1098667" y="4795067"/>
            <a:ext cx="5673900" cy="92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3"/>
          <p:cNvGrpSpPr/>
          <p:nvPr/>
        </p:nvGrpSpPr>
        <p:grpSpPr>
          <a:xfrm>
            <a:off x="195687" y="4541"/>
            <a:ext cx="1644245" cy="1846001"/>
            <a:chOff x="146769" y="3406"/>
            <a:chExt cx="1233215" cy="1384535"/>
          </a:xfrm>
        </p:grpSpPr>
        <p:grpSp>
          <p:nvGrpSpPr>
            <p:cNvPr id="55" name="Google Shape;55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6" name="Google Shape;56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62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63" name="Google Shape;63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" name="Google Shape;67;p3"/>
          <p:cNvGrpSpPr/>
          <p:nvPr/>
        </p:nvGrpSpPr>
        <p:grpSpPr>
          <a:xfrm>
            <a:off x="9033219" y="3871914"/>
            <a:ext cx="2914791" cy="2985925"/>
            <a:chOff x="6775084" y="2904008"/>
            <a:chExt cx="2186148" cy="2239500"/>
          </a:xfrm>
        </p:grpSpPr>
        <p:grpSp>
          <p:nvGrpSpPr>
            <p:cNvPr id="68" name="Google Shape;68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9" name="Google Shape;69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6" name="Google Shape;76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" name="Google Shape;80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81" name="Google Shape;81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1098667" y="2151767"/>
            <a:ext cx="7810500" cy="249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3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4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90" name="Google Shape;90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4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100" cy="338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4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5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97" name="Google Shape;97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5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4574100" cy="338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5"/>
          <p:cNvSpPr txBox="1">
            <a:spLocks noGrp="1"/>
          </p:cNvSpPr>
          <p:nvPr>
            <p:ph type="body" idx="2"/>
          </p:nvPr>
        </p:nvSpPr>
        <p:spPr>
          <a:xfrm>
            <a:off x="6538200" y="2653400"/>
            <a:ext cx="4574100" cy="338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5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6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05" name="Google Shape;105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6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7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11" name="Google Shape;111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4416000" cy="212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body" idx="1"/>
          </p:nvPr>
        </p:nvSpPr>
        <p:spPr>
          <a:xfrm>
            <a:off x="1738400" y="3079567"/>
            <a:ext cx="4416000" cy="296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7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8"/>
          <p:cNvGrpSpPr/>
          <p:nvPr/>
        </p:nvGrpSpPr>
        <p:grpSpPr>
          <a:xfrm>
            <a:off x="9155392" y="1742"/>
            <a:ext cx="3023192" cy="3468833"/>
            <a:chOff x="6790514" y="1306"/>
            <a:chExt cx="2267451" cy="2601690"/>
          </a:xfrm>
        </p:grpSpPr>
        <p:grpSp>
          <p:nvGrpSpPr>
            <p:cNvPr id="118" name="Google Shape;118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9" name="Google Shape;119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23" name="Google Shape;123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126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7" name="Google Shape;127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1098667" y="1018133"/>
            <a:ext cx="7810500" cy="476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33" name="Google Shape;133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135;p9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4574100" cy="26535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9"/>
          <p:cNvSpPr txBox="1">
            <a:spLocks noGrp="1"/>
          </p:cNvSpPr>
          <p:nvPr>
            <p:ph type="subTitle" idx="1"/>
          </p:nvPr>
        </p:nvSpPr>
        <p:spPr>
          <a:xfrm>
            <a:off x="1738400" y="3657604"/>
            <a:ext cx="4574100" cy="9681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7" name="Google Shape;137;p9"/>
          <p:cNvSpPr txBox="1">
            <a:spLocks noGrp="1"/>
          </p:cNvSpPr>
          <p:nvPr>
            <p:ph type="body" idx="2"/>
          </p:nvPr>
        </p:nvSpPr>
        <p:spPr>
          <a:xfrm>
            <a:off x="6538267" y="881333"/>
            <a:ext cx="4574100" cy="5160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9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0"/>
          <p:cNvGrpSpPr/>
          <p:nvPr/>
        </p:nvGrpSpPr>
        <p:grpSpPr>
          <a:xfrm>
            <a:off x="951176" y="5129497"/>
            <a:ext cx="1100560" cy="1100560"/>
            <a:chOff x="348199" y="179450"/>
            <a:chExt cx="1116300" cy="1116300"/>
          </a:xfrm>
        </p:grpSpPr>
        <p:sp>
          <p:nvSpPr>
            <p:cNvPr id="141" name="Google Shape;141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10"/>
          <p:cNvSpPr txBox="1">
            <a:spLocks noGrp="1"/>
          </p:cNvSpPr>
          <p:nvPr>
            <p:ph type="body" idx="1"/>
          </p:nvPr>
        </p:nvSpPr>
        <p:spPr>
          <a:xfrm>
            <a:off x="1738400" y="5518633"/>
            <a:ext cx="7790700" cy="71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>
            <a:endParaRPr/>
          </a:p>
        </p:txBody>
      </p:sp>
      <p:sp>
        <p:nvSpPr>
          <p:cNvPr id="144" name="Google Shape;144;p10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1"/>
          <p:cNvGrpSpPr/>
          <p:nvPr/>
        </p:nvGrpSpPr>
        <p:grpSpPr>
          <a:xfrm>
            <a:off x="69" y="5465463"/>
            <a:ext cx="12191743" cy="1392365"/>
            <a:chOff x="52" y="4099200"/>
            <a:chExt cx="9144036" cy="1044300"/>
          </a:xfrm>
        </p:grpSpPr>
        <p:grpSp>
          <p:nvGrpSpPr>
            <p:cNvPr id="147" name="Google Shape;147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" name="Google Shape;152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53" name="Google Shape;153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" name="Google Shape;158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9" name="Google Shape;15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" name="Google Shape;167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8" name="Google Shape;168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" name="Google Shape;173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4" name="Google Shape;174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83" name="Google Shape;183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" name="Google Shape;188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9" name="Google Shape;189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3" name="Google Shape;193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4" name="Google Shape;194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" name="Google Shape;202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03" name="Google Shape;203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7" name="Google Shape;207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8" name="Google Shape;208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" name="Google Shape;212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13" name="Google Shape;213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" name="Google Shape;218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9" name="Google Shape;219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" name="Google Shape;227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8" name="Google Shape;228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2" name="Google Shape;232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33" name="Google Shape;233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" name="Google Shape;238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9" name="Google Shape;239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7" name="Google Shape;247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8" name="Google Shape;248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4" name="Google Shape;254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" name="Google Shape;258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9" name="Google Shape;259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267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8" name="Google Shape;268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" name="Google Shape;272;p11"/>
          <p:cNvSpPr txBox="1">
            <a:spLocks noGrp="1"/>
          </p:cNvSpPr>
          <p:nvPr>
            <p:ph type="title" hasCustomPrompt="1"/>
          </p:nvPr>
        </p:nvSpPr>
        <p:spPr>
          <a:xfrm>
            <a:off x="1851500" y="1030300"/>
            <a:ext cx="8489100" cy="248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3" name="Google Shape;273;p11"/>
          <p:cNvSpPr txBox="1">
            <a:spLocks noGrp="1"/>
          </p:cNvSpPr>
          <p:nvPr>
            <p:ph type="body" idx="1"/>
          </p:nvPr>
        </p:nvSpPr>
        <p:spPr>
          <a:xfrm>
            <a:off x="1851500" y="3616400"/>
            <a:ext cx="8489100" cy="148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1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sz="37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  <a:defRPr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kelet.sans781@mail.ru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serser18044@gmail.com" TargetMode="External"/><Relationship Id="rId5" Type="http://schemas.openxmlformats.org/officeDocument/2006/relationships/hyperlink" Target="mailto:asdadada1231@gmail.com" TargetMode="External"/><Relationship Id="rId4" Type="http://schemas.openxmlformats.org/officeDocument/2006/relationships/hyperlink" Target="mailto:timur.adelshiniov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"/>
          <p:cNvSpPr txBox="1">
            <a:spLocks noGrp="1"/>
          </p:cNvSpPr>
          <p:nvPr>
            <p:ph type="ctrTitle"/>
          </p:nvPr>
        </p:nvSpPr>
        <p:spPr>
          <a:xfrm>
            <a:off x="597775" y="1715716"/>
            <a:ext cx="91440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ubik"/>
              <a:buNone/>
            </a:pPr>
            <a:r>
              <a:rPr lang="ru-RU" sz="5200">
                <a:latin typeface="Rubik"/>
                <a:ea typeface="Rubik"/>
                <a:cs typeface="Rubik"/>
                <a:sym typeface="Rubik"/>
              </a:rPr>
              <a:t>ПРИЛОЖЕНИЕ ДЛЯ МОНИТОРИНГА МЕНТАЛЬНОГО ЗДОРОВЬЯ </a:t>
            </a:r>
            <a:endParaRPr sz="5200"/>
          </a:p>
        </p:txBody>
      </p:sp>
      <p:sp>
        <p:nvSpPr>
          <p:cNvPr id="288" name="Google Shape;288;p14"/>
          <p:cNvSpPr txBox="1">
            <a:spLocks noGrp="1"/>
          </p:cNvSpPr>
          <p:nvPr>
            <p:ph type="subTitle" idx="1"/>
          </p:nvPr>
        </p:nvSpPr>
        <p:spPr>
          <a:xfrm>
            <a:off x="1524000" y="3684273"/>
            <a:ext cx="9144000" cy="26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Золотых Евгений Олегович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Сухов Сергей Валерьевич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Адельшинов Тимур Рашитович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Неледва Владимир Дмитриевич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Астрахань, студенты Астраханского государственного университета им. В.Н. Татищева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latin typeface="Rubik Light"/>
              <a:ea typeface="Rubik Light"/>
              <a:cs typeface="Rubik Light"/>
              <a:sym typeface="Rubik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>
                <a:latin typeface="Rubik Light"/>
                <a:ea typeface="Rubik Light"/>
                <a:cs typeface="Rubik Light"/>
                <a:sym typeface="Rubik Light"/>
              </a:rPr>
              <a:t>Научный руководитель: Шведова Светлана Витальевна</a:t>
            </a:r>
            <a:endParaRPr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289" name="Google Shape;28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2873" y="111237"/>
            <a:ext cx="2483838" cy="81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5981" y="218515"/>
            <a:ext cx="2305052" cy="64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59045" y="-157275"/>
            <a:ext cx="3439569" cy="1630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 txBox="1">
            <a:spLocks noGrp="1"/>
          </p:cNvSpPr>
          <p:nvPr>
            <p:ph type="title"/>
          </p:nvPr>
        </p:nvSpPr>
        <p:spPr>
          <a:xfrm>
            <a:off x="231600" y="872925"/>
            <a:ext cx="117288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Rubik"/>
              <a:buNone/>
            </a:pPr>
            <a:r>
              <a:rPr lang="ru-RU" sz="5400">
                <a:latin typeface="Rubik"/>
                <a:ea typeface="Rubik"/>
                <a:cs typeface="Rubik"/>
                <a:sym typeface="Rubik"/>
              </a:rPr>
              <a:t>Проблема и актуальность</a:t>
            </a:r>
            <a:endParaRPr sz="5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Rubik"/>
              <a:buNone/>
            </a:pPr>
            <a:endParaRPr sz="683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3" name="Google Shape;303;p16"/>
          <p:cNvSpPr txBox="1">
            <a:spLocks noGrp="1"/>
          </p:cNvSpPr>
          <p:nvPr>
            <p:ph type="body" idx="1"/>
          </p:nvPr>
        </p:nvSpPr>
        <p:spPr>
          <a:xfrm>
            <a:off x="274975" y="1517625"/>
            <a:ext cx="5676600" cy="493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-RU" sz="2000"/>
              <a:t>Проблематика, с которой сталкивается наш проект – это низкий уровень стрессоустойчивости среди молодежи, что может привести к частым нервным срывам, в том числе к хронической депрессии. </a:t>
            </a:r>
            <a:endParaRPr sz="2000"/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2000"/>
              <a:t>Исследования ВОЗ и НИУ ВШЭ показали что:</a:t>
            </a:r>
            <a:endParaRPr sz="2000"/>
          </a:p>
          <a:p>
            <a:pPr marL="457200" lvl="0" indent="-35560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2020 (ВОЗ): 19,3% россиян с симптомами тревоги. </a:t>
            </a:r>
            <a:endParaRPr sz="2000"/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2022 (НИУ ВШЭ): Рост до 27% среди взрослых, до 40% у молодежи (18–35 лет). </a:t>
            </a:r>
            <a:endParaRPr sz="2000"/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 sz="2000"/>
              <a:t>2024 (РАМН): 34% населения испытывают хронический стресс.</a:t>
            </a:r>
            <a:endParaRPr sz="2000"/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935"/>
              <a:buNone/>
            </a:pPr>
            <a:endParaRPr sz="2000"/>
          </a:p>
          <a:p>
            <a:pPr marL="0" lvl="0" indent="0" algn="ctr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935"/>
              <a:buNone/>
            </a:pPr>
            <a:endParaRPr sz="1445"/>
          </a:p>
        </p:txBody>
      </p:sp>
      <p:pic>
        <p:nvPicPr>
          <p:cNvPr id="304" name="Google Shape;304;p16" title="Получено очков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5725" y="1629915"/>
            <a:ext cx="5676600" cy="3510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"/>
          <p:cNvSpPr txBox="1">
            <a:spLocks noGrp="1"/>
          </p:cNvSpPr>
          <p:nvPr>
            <p:ph type="ctrTitle"/>
          </p:nvPr>
        </p:nvSpPr>
        <p:spPr>
          <a:xfrm>
            <a:off x="457192" y="-227900"/>
            <a:ext cx="5673900" cy="24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РЕШЕНИЕ</a:t>
            </a:r>
            <a:endParaRPr/>
          </a:p>
        </p:txBody>
      </p:sp>
      <p:sp>
        <p:nvSpPr>
          <p:cNvPr id="311" name="Google Shape;311;p17"/>
          <p:cNvSpPr txBox="1">
            <a:spLocks noGrp="1"/>
          </p:cNvSpPr>
          <p:nvPr>
            <p:ph type="subTitle" idx="1"/>
          </p:nvPr>
        </p:nvSpPr>
        <p:spPr>
          <a:xfrm>
            <a:off x="391400" y="1821146"/>
            <a:ext cx="5673900" cy="321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ru-RU" sz="1940"/>
              <a:t>Молодое поколение в последнее время всё чаще и чаще сталкивается со стрессовыми ситуациями и далеко не всегда у получается избежать нервных срывов и эмоционального выгорания. </a:t>
            </a:r>
            <a:endParaRPr sz="194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ru-RU" sz="1940"/>
              <a:t>Для профилактики данной проблематики было разработано приложение. </a:t>
            </a:r>
            <a:endParaRPr sz="194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40"/>
              <a:t>Оно способствует: </a:t>
            </a:r>
            <a:endParaRPr sz="1940"/>
          </a:p>
          <a:p>
            <a:pPr marL="457200" lvl="0" indent="-351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40"/>
              <a:buChar char="●"/>
            </a:pPr>
            <a:r>
              <a:rPr lang="ru-RU" sz="1940"/>
              <a:t>Улучшению психоэмоционального состояния;</a:t>
            </a:r>
            <a:endParaRPr sz="1940"/>
          </a:p>
          <a:p>
            <a:pPr marL="457200" lvl="0" indent="-351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40"/>
              <a:buChar char="●"/>
            </a:pPr>
            <a:r>
              <a:rPr lang="ru-RU" sz="1940"/>
              <a:t>Уменьшению рисков нервных срывом;</a:t>
            </a:r>
            <a:endParaRPr sz="1940"/>
          </a:p>
          <a:p>
            <a:pPr marL="457200" lvl="0" indent="-351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40"/>
              <a:buChar char="●"/>
            </a:pPr>
            <a:r>
              <a:rPr lang="ru-RU" sz="1940"/>
              <a:t>Профилактике хронической депрессии.</a:t>
            </a:r>
            <a:endParaRPr sz="1140"/>
          </a:p>
        </p:txBody>
      </p:sp>
      <p:pic>
        <p:nvPicPr>
          <p:cNvPr id="312" name="Google Shape;312;p17" title="—Pngtree—mental health problems flat illustration_68554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292" y="152400"/>
            <a:ext cx="6213309" cy="6213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p18"/>
          <p:cNvGraphicFramePr/>
          <p:nvPr/>
        </p:nvGraphicFramePr>
        <p:xfrm>
          <a:off x="568175" y="1431425"/>
          <a:ext cx="11055650" cy="5088788"/>
        </p:xfrm>
        <a:graphic>
          <a:graphicData uri="http://schemas.openxmlformats.org/drawingml/2006/table">
            <a:tbl>
              <a:tblPr>
                <a:noFill/>
                <a:tableStyleId>{12563095-67CA-440D-8619-AECFDC41089A}</a:tableStyleId>
              </a:tblPr>
              <a:tblGrid>
                <a:gridCol w="27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"/>
                        <a:buFont typeface="Arial"/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B2C (Busine</a:t>
                      </a: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s</a:t>
                      </a:r>
                      <a:r>
                        <a:rPr lang="ru-RU" sz="1600">
                          <a:solidFill>
                            <a:schemeClr val="lt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 to Consumer)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B2B (Business to Business)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B2G (Business to Government)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4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"/>
                        <a:buFont typeface="Arial"/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Наша целевая аудитория включает студентов, которые ищут способы управления стрессом и эмоциями в условиях учебной нагрузки, а также работающих профессионалов, таких как руководители и IT-специалисты, испытывающие высокие уровни стресса и эмоционального выгорания. Эти пользователи заинтересованы в эффективных методах поддержания психоэмоционального здоровья. 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В сегменте B2B мы ориентируемся на корпорации и компании, особенно на HR-отделы, заинтересованные в внедрении программ по улучшению психоэмоционального здоровья сотрудников. Мы предлагаем корпоративные подписки на приложение, что поможет повысить продуктивность и снизить уровень стресса среди работников. Также мы рассматриваем образовательные учреждения, такие как школы и университеты, которые хотят внедрить программы по психоэмоциональному развитию студентов, предоставляя возможность интеграции нашего приложения в учебный процесс для поддержки учащихся.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В сегменте B2G мы нацелены на государственные учреждения, которые реализуют программы по улучшению психического здоровья населения, особенно в условиях кризисов, таких как пандемия. Мы видим возможность сотрудничества с государственными программами по профилактике стресса и психических заболеваний, что позволит нам внести вклад в общественное здоровье и благополучие.</a:t>
                      </a:r>
                      <a:endParaRPr sz="16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8" name="Google Shape;318;p18"/>
          <p:cNvSpPr txBox="1">
            <a:spLocks noGrp="1"/>
          </p:cNvSpPr>
          <p:nvPr>
            <p:ph type="ctrTitle"/>
          </p:nvPr>
        </p:nvSpPr>
        <p:spPr>
          <a:xfrm>
            <a:off x="768650" y="191025"/>
            <a:ext cx="6407400" cy="12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ubik"/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Целевая аудитория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 txBox="1">
            <a:spLocks noGrp="1"/>
          </p:cNvSpPr>
          <p:nvPr>
            <p:ph type="title"/>
          </p:nvPr>
        </p:nvSpPr>
        <p:spPr>
          <a:xfrm>
            <a:off x="874250" y="0"/>
            <a:ext cx="7540500" cy="144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latin typeface="Rubik"/>
                <a:ea typeface="Rubik"/>
                <a:cs typeface="Rubik"/>
                <a:sym typeface="Rubik"/>
              </a:rPr>
              <a:t>Анализ рынка по России</a:t>
            </a:r>
            <a:endParaRPr sz="4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25" name="Google Shape;325;p19"/>
          <p:cNvSpPr/>
          <p:nvPr/>
        </p:nvSpPr>
        <p:spPr>
          <a:xfrm>
            <a:off x="874250" y="1522925"/>
            <a:ext cx="2995200" cy="4621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6" name="Google Shape;326;p19"/>
          <p:cNvSpPr/>
          <p:nvPr/>
        </p:nvSpPr>
        <p:spPr>
          <a:xfrm>
            <a:off x="4534600" y="1522925"/>
            <a:ext cx="3181200" cy="4621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7" name="Google Shape;327;p19"/>
          <p:cNvSpPr/>
          <p:nvPr/>
        </p:nvSpPr>
        <p:spPr>
          <a:xfrm>
            <a:off x="8414700" y="1522925"/>
            <a:ext cx="2995200" cy="4621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8" name="Google Shape;328;p19"/>
          <p:cNvSpPr txBox="1">
            <a:spLocks noGrp="1"/>
          </p:cNvSpPr>
          <p:nvPr>
            <p:ph type="body" idx="1"/>
          </p:nvPr>
        </p:nvSpPr>
        <p:spPr>
          <a:xfrm>
            <a:off x="4720680" y="1534019"/>
            <a:ext cx="2995200" cy="103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500">
                <a:latin typeface="Nunito Black"/>
                <a:ea typeface="Nunito Black"/>
                <a:cs typeface="Nunito Black"/>
                <a:sym typeface="Nunito Black"/>
              </a:rPr>
              <a:t>SAM</a:t>
            </a:r>
            <a:endParaRPr sz="2500"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329" name="Google Shape;329;p19"/>
          <p:cNvSpPr txBox="1">
            <a:spLocks noGrp="1"/>
          </p:cNvSpPr>
          <p:nvPr>
            <p:ph type="body" idx="1"/>
          </p:nvPr>
        </p:nvSpPr>
        <p:spPr>
          <a:xfrm>
            <a:off x="874250" y="1522929"/>
            <a:ext cx="2995200" cy="16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500">
                <a:latin typeface="Nunito Black"/>
                <a:ea typeface="Nunito Black"/>
                <a:cs typeface="Nunito Black"/>
                <a:sym typeface="Nunito Black"/>
              </a:rPr>
              <a:t>TAM</a:t>
            </a:r>
            <a:endParaRPr sz="2500"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330" name="Google Shape;330;p19"/>
          <p:cNvSpPr txBox="1"/>
          <p:nvPr/>
        </p:nvSpPr>
        <p:spPr>
          <a:xfrm>
            <a:off x="980150" y="2174825"/>
            <a:ext cx="2783400" cy="3470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Население РФ: ~146 млн.</a:t>
            </a:r>
            <a:b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</a:b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Доля населения: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aven Pro"/>
              <a:buChar char="-"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По данным ВОЗ, ~15-20% населения сталкивается с ментальными расстройствами;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aven Pro"/>
              <a:buChar char="-"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Дополнительно ~30-40% периодически испытывают стресс.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Потенциальная аудитория: ~30-40 млн человек (30-35% населения)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31" name="Google Shape;331;p19"/>
          <p:cNvSpPr txBox="1"/>
          <p:nvPr/>
        </p:nvSpPr>
        <p:spPr>
          <a:xfrm>
            <a:off x="4644450" y="2165950"/>
            <a:ext cx="3026400" cy="32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aven Pro"/>
              <a:buChar char="-"/>
            </a:pPr>
            <a:r>
              <a:rPr lang="ru-RU" sz="1700" dirty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Имеет смартфон и доступ к интернету (~85% населения РФ ~124 млн). </a:t>
            </a:r>
            <a:endParaRPr sz="1700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aven Pro"/>
              <a:buChar char="-"/>
            </a:pPr>
            <a:r>
              <a:rPr lang="ru-RU" sz="1700" dirty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Активно использует мобильные приложения для здоровья (фитнес, медитация и т. д.). </a:t>
            </a:r>
            <a:endParaRPr sz="1700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aven Pro"/>
              <a:buChar char="-"/>
            </a:pPr>
            <a:r>
              <a:rPr lang="ru-RU" sz="1700" dirty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Готов платить за подобные сервисы (или смотреть рекламу).</a:t>
            </a:r>
            <a:endParaRPr sz="1700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r>
              <a:rPr lang="ru-RU" sz="1700" dirty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~20-25 млн человек (15-20% от TAM)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32" name="Google Shape;332;p19"/>
          <p:cNvSpPr txBox="1">
            <a:spLocks noGrp="1"/>
          </p:cNvSpPr>
          <p:nvPr>
            <p:ph type="body" idx="1"/>
          </p:nvPr>
        </p:nvSpPr>
        <p:spPr>
          <a:xfrm>
            <a:off x="8378280" y="1545019"/>
            <a:ext cx="2995200" cy="103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500">
                <a:latin typeface="Nunito Black"/>
                <a:ea typeface="Nunito Black"/>
                <a:cs typeface="Nunito Black"/>
                <a:sym typeface="Nunito Black"/>
              </a:rPr>
              <a:t>SOM</a:t>
            </a:r>
            <a:endParaRPr sz="2500"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333" name="Google Shape;333;p19"/>
          <p:cNvSpPr txBox="1"/>
          <p:nvPr/>
        </p:nvSpPr>
        <p:spPr>
          <a:xfrm>
            <a:off x="8561850" y="2165950"/>
            <a:ext cx="2995200" cy="3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В первый год: 0,5-1 млн пользователей (2-5% от SAM). 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Через 3 года: 3-5 млн пользователей (при агрессивном маркетинге и партнерствах).</a:t>
            </a:r>
            <a:endParaRPr sz="17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0"/>
          <p:cNvSpPr txBox="1">
            <a:spLocks noGrp="1"/>
          </p:cNvSpPr>
          <p:nvPr>
            <p:ph type="body" idx="1"/>
          </p:nvPr>
        </p:nvSpPr>
        <p:spPr>
          <a:xfrm>
            <a:off x="1851450" y="1170650"/>
            <a:ext cx="8489100" cy="351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Существующие приложения для оказания психологической помощи:  </a:t>
            </a:r>
            <a:endParaRPr b="1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339" name="Google Shape;339;p20"/>
          <p:cNvSpPr/>
          <p:nvPr/>
        </p:nvSpPr>
        <p:spPr>
          <a:xfrm>
            <a:off x="2708725" y="1731600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0" name="Google Shape;3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2425" y="1795650"/>
            <a:ext cx="1468225" cy="1468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0"/>
          <p:cNvSpPr/>
          <p:nvPr/>
        </p:nvSpPr>
        <p:spPr>
          <a:xfrm>
            <a:off x="5347175" y="1692138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2" name="Google Shape;342;p20"/>
          <p:cNvSpPr/>
          <p:nvPr/>
        </p:nvSpPr>
        <p:spPr>
          <a:xfrm>
            <a:off x="8069288" y="1692150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3" name="Google Shape;34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8900" y="1734225"/>
            <a:ext cx="1512151" cy="151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64076" y="1867288"/>
            <a:ext cx="1246025" cy="1246025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sp>
        <p:nvSpPr>
          <p:cNvPr id="345" name="Google Shape;345;p20"/>
          <p:cNvSpPr txBox="1"/>
          <p:nvPr/>
        </p:nvSpPr>
        <p:spPr>
          <a:xfrm>
            <a:off x="2523953" y="3327925"/>
            <a:ext cx="20052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Zigmund.Online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6" name="Google Shape;346;p20"/>
          <p:cNvSpPr txBox="1"/>
          <p:nvPr/>
        </p:nvSpPr>
        <p:spPr>
          <a:xfrm>
            <a:off x="5162378" y="3327925"/>
            <a:ext cx="20052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Ясно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7" name="Google Shape;347;p20"/>
          <p:cNvSpPr txBox="1"/>
          <p:nvPr/>
        </p:nvSpPr>
        <p:spPr>
          <a:xfrm>
            <a:off x="7884503" y="3224800"/>
            <a:ext cx="20052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Психолог онлайн Роль помощника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8" name="Google Shape;348;p20"/>
          <p:cNvSpPr/>
          <p:nvPr/>
        </p:nvSpPr>
        <p:spPr>
          <a:xfrm>
            <a:off x="2708725" y="4093800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9" name="Google Shape;349;p20"/>
          <p:cNvSpPr/>
          <p:nvPr/>
        </p:nvSpPr>
        <p:spPr>
          <a:xfrm>
            <a:off x="5347175" y="4054338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0" name="Google Shape;350;p20"/>
          <p:cNvSpPr/>
          <p:nvPr/>
        </p:nvSpPr>
        <p:spPr>
          <a:xfrm>
            <a:off x="8069288" y="4054350"/>
            <a:ext cx="1635600" cy="1596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1" name="Google Shape;351;p20"/>
          <p:cNvSpPr txBox="1"/>
          <p:nvPr/>
        </p:nvSpPr>
        <p:spPr>
          <a:xfrm>
            <a:off x="2523953" y="5690125"/>
            <a:ext cx="20052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Daylio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2" name="Google Shape;352;p20"/>
          <p:cNvSpPr txBox="1"/>
          <p:nvPr/>
        </p:nvSpPr>
        <p:spPr>
          <a:xfrm>
            <a:off x="5162378" y="5690125"/>
            <a:ext cx="20052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PSY Дневник эмоций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3" name="Google Shape;353;p20"/>
          <p:cNvSpPr txBox="1"/>
          <p:nvPr/>
        </p:nvSpPr>
        <p:spPr>
          <a:xfrm>
            <a:off x="7636699" y="5648000"/>
            <a:ext cx="26340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Thera - Платформа для онлайн-терапии.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4" name="Google Shape;354;p20"/>
          <p:cNvSpPr txBox="1">
            <a:spLocks noGrp="1"/>
          </p:cNvSpPr>
          <p:nvPr>
            <p:ph type="title"/>
          </p:nvPr>
        </p:nvSpPr>
        <p:spPr>
          <a:xfrm>
            <a:off x="773775" y="142800"/>
            <a:ext cx="5107200" cy="1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Rubik"/>
              <a:buNone/>
            </a:pPr>
            <a:r>
              <a:rPr lang="ru-RU" sz="4800">
                <a:latin typeface="Rubik"/>
                <a:ea typeface="Rubik"/>
                <a:cs typeface="Rubik"/>
                <a:sym typeface="Rubik"/>
              </a:rPr>
              <a:t>Конкуренция: </a:t>
            </a:r>
            <a:endParaRPr sz="4800"/>
          </a:p>
        </p:txBody>
      </p:sp>
      <p:pic>
        <p:nvPicPr>
          <p:cNvPr id="355" name="Google Shape;355;p20"/>
          <p:cNvPicPr preferRelativeResize="0"/>
          <p:nvPr/>
        </p:nvPicPr>
        <p:blipFill rotWithShape="1">
          <a:blip r:embed="rId6">
            <a:alphaModFix/>
          </a:blip>
          <a:srcRect l="25728" r="25728"/>
          <a:stretch/>
        </p:blipFill>
        <p:spPr>
          <a:xfrm>
            <a:off x="2792575" y="4135432"/>
            <a:ext cx="1468200" cy="1512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56" name="Google Shape;356;p20"/>
          <p:cNvPicPr preferRelativeResize="0"/>
          <p:nvPr/>
        </p:nvPicPr>
        <p:blipFill rotWithShape="1">
          <a:blip r:embed="rId7">
            <a:alphaModFix/>
          </a:blip>
          <a:srcRect t="3206" r="2581" b="1925"/>
          <a:stretch/>
        </p:blipFill>
        <p:spPr>
          <a:xfrm>
            <a:off x="5368400" y="4060525"/>
            <a:ext cx="1593300" cy="1564500"/>
          </a:xfrm>
          <a:prstGeom prst="roundRect">
            <a:avLst>
              <a:gd name="adj" fmla="val 31149"/>
            </a:avLst>
          </a:prstGeom>
          <a:noFill/>
          <a:ln>
            <a:noFill/>
          </a:ln>
        </p:spPr>
      </p:pic>
      <p:pic>
        <p:nvPicPr>
          <p:cNvPr id="357" name="Google Shape;357;p20"/>
          <p:cNvPicPr preferRelativeResize="0"/>
          <p:nvPr/>
        </p:nvPicPr>
        <p:blipFill rotWithShape="1">
          <a:blip r:embed="rId8">
            <a:alphaModFix/>
          </a:blip>
          <a:srcRect t="2486" r="2581"/>
          <a:stretch/>
        </p:blipFill>
        <p:spPr>
          <a:xfrm>
            <a:off x="8091519" y="4056188"/>
            <a:ext cx="1593300" cy="1621500"/>
          </a:xfrm>
          <a:prstGeom prst="roundRect">
            <a:avLst>
              <a:gd name="adj" fmla="val 36484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2" name="Google Shape;362;p21"/>
          <p:cNvGraphicFramePr/>
          <p:nvPr/>
        </p:nvGraphicFramePr>
        <p:xfrm>
          <a:off x="267825" y="1232475"/>
          <a:ext cx="11569800" cy="5486280"/>
        </p:xfrm>
        <a:graphic>
          <a:graphicData uri="http://schemas.openxmlformats.org/drawingml/2006/table">
            <a:tbl>
              <a:tblPr>
                <a:noFill/>
                <a:tableStyleId>{12563095-67CA-440D-8619-AECFDC41089A}</a:tableStyleId>
              </a:tblPr>
              <a:tblGrid>
                <a:gridCol w="385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6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b="1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Преимущества</a:t>
                      </a:r>
                      <a:endParaRPr sz="2100" b="1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b="1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Почему это важно</a:t>
                      </a:r>
                      <a:endParaRPr sz="2100" b="1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b="1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Примеры конкурентов (есть/нет)</a:t>
                      </a:r>
                      <a:endParaRPr sz="2100" b="1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1. Система раннего оповещения о кризисах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Алгоритм на основе ML будет выявлять тревожные паттерны (например, рост суицидальных мыслей, панические атаки) и предлагать экстренные меры: связь с психологом, контакты доверия, упражнения для снятия острого состояния.</a:t>
                      </a:r>
                      <a:endParaRPr sz="15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Тревожность.net - нет прогнозирования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2. Интеграция с корпоративными wellness-программами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Короткие (5-10 мин) курсы по конкретным проблемам: «Как справиться с паникой», «Управление гневом», «Продуктивность без выгорания». </a:t>
                      </a:r>
                      <a:endParaRPr sz="15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Можно монетизировать отдельно или в подписке.</a:t>
                      </a:r>
                      <a:endParaRPr sz="15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Zigmund.Online - только консультации.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3. Встроенные микро-курсы от экспертов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B2B-версия для компаний: анонимная аналитика стресса сотрудников + рекомендации HR. Востребовано в условиях роста выгорания.</a:t>
                      </a:r>
                      <a:endParaRPr sz="15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solidFill>
                            <a:schemeClr val="lt1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Mindspa - есть, но мало персонализации</a:t>
                      </a:r>
                      <a:endParaRPr sz="1700">
                        <a:solidFill>
                          <a:schemeClr val="lt1"/>
                        </a:solidFill>
                        <a:latin typeface="Maven Pro"/>
                        <a:ea typeface="Maven Pro"/>
                        <a:cs typeface="Maven Pro"/>
                        <a:sym typeface="Maven Pr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3" name="Google Shape;363;p21"/>
          <p:cNvSpPr txBox="1">
            <a:spLocks noGrp="1"/>
          </p:cNvSpPr>
          <p:nvPr>
            <p:ph type="title"/>
          </p:nvPr>
        </p:nvSpPr>
        <p:spPr>
          <a:xfrm>
            <a:off x="461275" y="23500"/>
            <a:ext cx="5107200" cy="1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Rubik"/>
              <a:buNone/>
            </a:pPr>
            <a:r>
              <a:rPr lang="ru-RU" sz="4800">
                <a:latin typeface="Rubik"/>
                <a:ea typeface="Rubik"/>
                <a:cs typeface="Rubik"/>
                <a:sym typeface="Rubik"/>
              </a:rPr>
              <a:t>Конкуренция: </a:t>
            </a:r>
            <a:endParaRPr sz="4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"/>
          <p:cNvSpPr txBox="1">
            <a:spLocks noGrp="1"/>
          </p:cNvSpPr>
          <p:nvPr>
            <p:ph type="ctrTitle"/>
          </p:nvPr>
        </p:nvSpPr>
        <p:spPr>
          <a:xfrm>
            <a:off x="1098675" y="584400"/>
            <a:ext cx="10690800" cy="2033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ubik"/>
                <a:ea typeface="Rubik"/>
                <a:cs typeface="Rubik"/>
                <a:sym typeface="Rubik"/>
              </a:rPr>
              <a:t>Конкурентные преимущества проекта: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0" name="Google Shape;370;p22"/>
          <p:cNvSpPr txBox="1">
            <a:spLocks noGrp="1"/>
          </p:cNvSpPr>
          <p:nvPr>
            <p:ph type="subTitle" idx="1"/>
          </p:nvPr>
        </p:nvSpPr>
        <p:spPr>
          <a:xfrm>
            <a:off x="1214900" y="4551984"/>
            <a:ext cx="10016400" cy="92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-RU" sz="2012"/>
              <a:t>2.	</a:t>
            </a:r>
            <a:r>
              <a:rPr lang="ru-RU" sz="2012" b="1"/>
              <a:t>«Экстренная кнопка» с оффлайн-функциями</a:t>
            </a:r>
            <a:r>
              <a:rPr lang="ru-RU" sz="2012"/>
              <a:t>:</a:t>
            </a:r>
            <a:endParaRPr sz="2012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-RU" sz="2012"/>
              <a:t>Техническое решение (например, сжатие данных для хранения локально + триггеры для активации помощи) – потенциально патентоспособное.</a:t>
            </a:r>
            <a:endParaRPr sz="2012"/>
          </a:p>
        </p:txBody>
      </p:sp>
      <p:sp>
        <p:nvSpPr>
          <p:cNvPr id="371" name="Google Shape;371;p22"/>
          <p:cNvSpPr txBox="1">
            <a:spLocks noGrp="1"/>
          </p:cNvSpPr>
          <p:nvPr>
            <p:ph type="subTitle" idx="1"/>
          </p:nvPr>
        </p:nvSpPr>
        <p:spPr>
          <a:xfrm>
            <a:off x="1214900" y="2676000"/>
            <a:ext cx="10016400" cy="92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56393" algn="l" rtl="0">
              <a:spcBef>
                <a:spcPts val="0"/>
              </a:spcBef>
              <a:spcAft>
                <a:spcPts val="0"/>
              </a:spcAft>
              <a:buSzPts val="2013"/>
              <a:buAutoNum type="arabicPeriod"/>
            </a:pPr>
            <a:r>
              <a:rPr lang="ru-RU" sz="2012" b="1"/>
              <a:t>Алгоритм прогнозирования кризисных состояний</a:t>
            </a:r>
            <a:r>
              <a:rPr lang="ru-RU" sz="2012"/>
              <a:t>:</a:t>
            </a:r>
            <a:endParaRPr sz="2012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-RU" sz="2012"/>
              <a:t>Система использует уникальную комбинацию данных (текст дневника + частота использования приложения + физиологические показатели с трекеров) + методологию анализа (например, адаптированную шкалу Бека или HADS), это можно запатентовать как способ диагностики.</a:t>
            </a:r>
            <a:endParaRPr sz="2012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 txBox="1">
            <a:spLocks noGrp="1"/>
          </p:cNvSpPr>
          <p:nvPr>
            <p:ph type="title"/>
          </p:nvPr>
        </p:nvSpPr>
        <p:spPr>
          <a:xfrm>
            <a:off x="1131875" y="276175"/>
            <a:ext cx="8489100" cy="16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ubik"/>
              <a:buNone/>
            </a:pPr>
            <a:r>
              <a:rPr lang="ru-RU" sz="4800">
                <a:latin typeface="Rubik"/>
                <a:ea typeface="Rubik"/>
                <a:cs typeface="Rubik"/>
                <a:sym typeface="Rubik"/>
              </a:rPr>
              <a:t>КОМАНДА</a:t>
            </a:r>
            <a:endParaRPr sz="4800"/>
          </a:p>
        </p:txBody>
      </p:sp>
      <p:sp>
        <p:nvSpPr>
          <p:cNvPr id="377" name="Google Shape;377;p23"/>
          <p:cNvSpPr/>
          <p:nvPr/>
        </p:nvSpPr>
        <p:spPr>
          <a:xfrm>
            <a:off x="1280950" y="1793400"/>
            <a:ext cx="3978300" cy="21480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1280950" y="4483400"/>
            <a:ext cx="3978300" cy="21480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9" name="Google Shape;379;p23"/>
          <p:cNvSpPr/>
          <p:nvPr/>
        </p:nvSpPr>
        <p:spPr>
          <a:xfrm>
            <a:off x="6000100" y="4483400"/>
            <a:ext cx="4364100" cy="21480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0" name="Google Shape;380;p23"/>
          <p:cNvSpPr txBox="1"/>
          <p:nvPr/>
        </p:nvSpPr>
        <p:spPr>
          <a:xfrm>
            <a:off x="3399525" y="4629200"/>
            <a:ext cx="1591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Адельшинов Тимур </a:t>
            </a:r>
            <a:endParaRPr sz="17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381" name="Google Shape;381;p23"/>
          <p:cNvSpPr txBox="1"/>
          <p:nvPr/>
        </p:nvSpPr>
        <p:spPr>
          <a:xfrm>
            <a:off x="8108100" y="4629200"/>
            <a:ext cx="19089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Неледва Владимир</a:t>
            </a:r>
            <a:endParaRPr sz="17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82" name="Google Shape;382;p23" title="lOl.jpg"/>
          <p:cNvPicPr preferRelativeResize="0"/>
          <p:nvPr/>
        </p:nvPicPr>
        <p:blipFill rotWithShape="1">
          <a:blip r:embed="rId3">
            <a:alphaModFix/>
          </a:blip>
          <a:srcRect t="6731" b="20657"/>
          <a:stretch/>
        </p:blipFill>
        <p:spPr>
          <a:xfrm>
            <a:off x="1352850" y="1870775"/>
            <a:ext cx="1971600" cy="196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83" name="Google Shape;383;p23"/>
          <p:cNvPicPr preferRelativeResize="0"/>
          <p:nvPr/>
        </p:nvPicPr>
        <p:blipFill rotWithShape="1">
          <a:blip r:embed="rId4">
            <a:alphaModFix/>
          </a:blip>
          <a:srcRect l="14327" r="16886"/>
          <a:stretch/>
        </p:blipFill>
        <p:spPr>
          <a:xfrm>
            <a:off x="1415400" y="4629200"/>
            <a:ext cx="1908900" cy="1856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84" name="Google Shape;384;p23"/>
          <p:cNvSpPr/>
          <p:nvPr/>
        </p:nvSpPr>
        <p:spPr>
          <a:xfrm>
            <a:off x="5995750" y="1793400"/>
            <a:ext cx="4364100" cy="21480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5" name="Google Shape;385;p23"/>
          <p:cNvPicPr preferRelativeResize="0"/>
          <p:nvPr/>
        </p:nvPicPr>
        <p:blipFill rotWithShape="1">
          <a:blip r:embed="rId5">
            <a:alphaModFix/>
          </a:blip>
          <a:srcRect l="5719" r="6967"/>
          <a:stretch/>
        </p:blipFill>
        <p:spPr>
          <a:xfrm>
            <a:off x="6120850" y="4629200"/>
            <a:ext cx="1908900" cy="1856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</p:pic>
      <p:sp>
        <p:nvSpPr>
          <p:cNvPr id="386" name="Google Shape;386;p23"/>
          <p:cNvSpPr txBox="1"/>
          <p:nvPr/>
        </p:nvSpPr>
        <p:spPr>
          <a:xfrm>
            <a:off x="3458650" y="1870775"/>
            <a:ext cx="1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Золотых Евгений</a:t>
            </a:r>
            <a:endParaRPr sz="17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87" name="Google Shape;387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58300" y="2119625"/>
            <a:ext cx="2034000" cy="1630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</p:pic>
      <p:sp>
        <p:nvSpPr>
          <p:cNvPr id="388" name="Google Shape;388;p23"/>
          <p:cNvSpPr txBox="1"/>
          <p:nvPr/>
        </p:nvSpPr>
        <p:spPr>
          <a:xfrm>
            <a:off x="8182150" y="1893750"/>
            <a:ext cx="21777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Сухов Сергей</a:t>
            </a:r>
            <a:endParaRPr sz="17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389" name="Google Shape;389;p23"/>
          <p:cNvSpPr txBox="1"/>
          <p:nvPr/>
        </p:nvSpPr>
        <p:spPr>
          <a:xfrm>
            <a:off x="3458650" y="2640488"/>
            <a:ext cx="1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Руководитель проекта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0" name="Google Shape;390;p23"/>
          <p:cNvSpPr txBox="1"/>
          <p:nvPr/>
        </p:nvSpPr>
        <p:spPr>
          <a:xfrm>
            <a:off x="8231950" y="2685125"/>
            <a:ext cx="1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Backend-разработчик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1" name="Google Shape;391;p23"/>
          <p:cNvSpPr txBox="1"/>
          <p:nvPr/>
        </p:nvSpPr>
        <p:spPr>
          <a:xfrm>
            <a:off x="3458650" y="5432988"/>
            <a:ext cx="1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Frontend-разработчик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2" name="Google Shape;392;p23"/>
          <p:cNvSpPr txBox="1"/>
          <p:nvPr/>
        </p:nvSpPr>
        <p:spPr>
          <a:xfrm>
            <a:off x="8108100" y="5432988"/>
            <a:ext cx="1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Fullstack-разработчик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4"/>
          <p:cNvSpPr txBox="1">
            <a:spLocks noGrp="1"/>
          </p:cNvSpPr>
          <p:nvPr>
            <p:ph type="title"/>
          </p:nvPr>
        </p:nvSpPr>
        <p:spPr>
          <a:xfrm>
            <a:off x="251300" y="-157525"/>
            <a:ext cx="5323500" cy="1254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4800">
                <a:latin typeface="Rubik"/>
                <a:ea typeface="Rubik"/>
                <a:cs typeface="Rubik"/>
                <a:sym typeface="Rubik"/>
              </a:rPr>
              <a:t>Бизнес-модель</a:t>
            </a:r>
            <a:endParaRPr sz="4800">
              <a:latin typeface="Rubik"/>
              <a:ea typeface="Rubik"/>
              <a:cs typeface="Rubik"/>
              <a:sym typeface="Rubik"/>
            </a:endParaRPr>
          </a:p>
        </p:txBody>
      </p:sp>
      <p:graphicFrame>
        <p:nvGraphicFramePr>
          <p:cNvPr id="399" name="Google Shape;399;p24"/>
          <p:cNvGraphicFramePr/>
          <p:nvPr/>
        </p:nvGraphicFramePr>
        <p:xfrm>
          <a:off x="320238" y="944675"/>
          <a:ext cx="11551525" cy="5870050"/>
        </p:xfrm>
        <a:graphic>
          <a:graphicData uri="http://schemas.openxmlformats.org/drawingml/2006/table">
            <a:tbl>
              <a:tblPr>
                <a:noFill/>
                <a:tableStyleId>{12563095-67CA-440D-8619-AECFDC41089A}</a:tableStyleId>
              </a:tblPr>
              <a:tblGrid>
                <a:gridCol w="192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1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181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Ключевые партнеры: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Психологи, психотерапевты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IT-партнеры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Корпорации (B2B-партнерства для wellness-программ)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Рекламные сети (AdMob, Facebook Ads)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Основные действия: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Разработка и поддержка платформы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Создание контента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Партнерские программы с клиниками.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Ценностные предложения: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Персонализированная помощь в ментальном здоровье (AI + эксперты)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Экстренная поддержка в кризисных ситуациях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Анонимность и безопасность данных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Гибкость: онлайн/оффлайн-доступ, подписка или реклама.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Отношение с клиентами: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Автоматизация: чат-боты, напоминания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Поддержка: психологи через приложение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Геймификация: трекинг прогресса, достижения.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Сегменты клиентов: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Люди 16-45 лет с тревожностью, стрессом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IT-специалисты, студенты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Компании для сотрудников (HR-программы)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3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Ключевые ресурсы: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Технологии: AI-алгоритмы, мобильное приложение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Эксперты: психологи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Данные: анонимная аналитика пользователей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Бренд: доверие к теме ментального здоровья.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Каналы: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App Store, Google Play.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Соцсети (таргет на аудиторию с запросами «как справиться со стрессом»)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Партнерские рассылки (клиники, корпорации).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SEO-блог о ментальном здоровье.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8150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Структура издержек: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Разработка и поддержка приложения.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Зарплаты психологов/модераторов.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Маркетинг (реклама, SMM). 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Серверы и хранение данных (GDPR-совместимое).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 SemiBold"/>
                          <a:ea typeface="Rubik SemiBold"/>
                          <a:cs typeface="Rubik SemiBold"/>
                          <a:sym typeface="Rubik SemiBold"/>
                        </a:rPr>
                        <a:t>Потоки доходов:</a:t>
                      </a:r>
                      <a:endParaRPr sz="1500">
                        <a:solidFill>
                          <a:schemeClr val="lt1"/>
                        </a:solidFill>
                        <a:latin typeface="Rubik SemiBold"/>
                        <a:ea typeface="Rubik SemiBold"/>
                        <a:cs typeface="Rubik SemiBold"/>
                        <a:sym typeface="Rubik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Подписка (премиум-доступ: 300-1000 ₽/мес).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Встроенная реклама (партнерские интеграции).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B2B-подписки (корпоративные тарифы).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Платные консультации (комиссия с сессий).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- Донаты (поддержка развития).</a:t>
                      </a:r>
                      <a:endParaRPr sz="1500">
                        <a:solidFill>
                          <a:schemeClr val="lt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L="91425" marR="91425" marT="91425" marB="91425" anchor="ctr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5"/>
          <p:cNvSpPr txBox="1">
            <a:spLocks noGrp="1"/>
          </p:cNvSpPr>
          <p:nvPr>
            <p:ph type="title"/>
          </p:nvPr>
        </p:nvSpPr>
        <p:spPr>
          <a:xfrm>
            <a:off x="553400" y="470325"/>
            <a:ext cx="8489100" cy="127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8530" b="0"/>
              <a:t>КОНТАКТЫ</a:t>
            </a:r>
            <a:endParaRPr sz="8530" b="0"/>
          </a:p>
        </p:txBody>
      </p:sp>
      <p:sp>
        <p:nvSpPr>
          <p:cNvPr id="406" name="Google Shape;406;p25"/>
          <p:cNvSpPr txBox="1">
            <a:spLocks noGrp="1"/>
          </p:cNvSpPr>
          <p:nvPr>
            <p:ph type="body" idx="1"/>
          </p:nvPr>
        </p:nvSpPr>
        <p:spPr>
          <a:xfrm>
            <a:off x="8192050" y="3616400"/>
            <a:ext cx="2148600" cy="148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/>
              <a:t>пывпвыпафАфафафафаф</a:t>
            </a:r>
            <a:endParaRPr/>
          </a:p>
        </p:txBody>
      </p:sp>
      <p:sp>
        <p:nvSpPr>
          <p:cNvPr id="407" name="Google Shape;407;p25"/>
          <p:cNvSpPr/>
          <p:nvPr/>
        </p:nvSpPr>
        <p:spPr>
          <a:xfrm>
            <a:off x="553400" y="2053175"/>
            <a:ext cx="2997300" cy="45843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Золотых Евгений: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skelet.sans781</a:t>
            </a: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@mail.ru</a:t>
            </a:r>
            <a:endParaRPr sz="1700" dirty="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 err="1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Адельшинов</a:t>
            </a:r>
            <a:r>
              <a:rPr lang="ru-RU" sz="17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Тимур: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timur.adelshiniov</a:t>
            </a: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@mail.r</a:t>
            </a: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 err="1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Неледва</a:t>
            </a:r>
            <a:r>
              <a:rPr lang="ru-RU" sz="17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Владимир:</a:t>
            </a: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asdadada1231@gmail.com</a:t>
            </a: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Сухов Сергей:</a:t>
            </a:r>
            <a:endParaRPr sz="1700" dirty="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serser18044@gmail.com</a:t>
            </a: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rPr>
              <a:t>Научный руководитель: Шведова Светлана Витальевна</a:t>
            </a:r>
            <a:endParaRPr sz="1700" dirty="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dirty="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rPr>
              <a:t>ambrosia9@mail.ru</a:t>
            </a:r>
            <a:endParaRPr dirty="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08" name="Google Shape;408;p25"/>
          <p:cNvSpPr txBox="1">
            <a:spLocks noGrp="1"/>
          </p:cNvSpPr>
          <p:nvPr>
            <p:ph type="title"/>
          </p:nvPr>
        </p:nvSpPr>
        <p:spPr>
          <a:xfrm>
            <a:off x="7987825" y="1619075"/>
            <a:ext cx="3342600" cy="127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00" b="0"/>
              <a:t>ПОСМОТРЕТЬ ПРЕЗЕНТАЦИЮ СНОВА</a:t>
            </a:r>
            <a:endParaRPr sz="1900" b="0"/>
          </a:p>
        </p:txBody>
      </p:sp>
      <p:sp>
        <p:nvSpPr>
          <p:cNvPr id="409" name="Google Shape;409;p25"/>
          <p:cNvSpPr/>
          <p:nvPr/>
        </p:nvSpPr>
        <p:spPr>
          <a:xfrm>
            <a:off x="7987825" y="2738975"/>
            <a:ext cx="3120600" cy="3120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0" name="Google Shape;410;p25"/>
          <p:cNvSpPr txBox="1">
            <a:spLocks noGrp="1"/>
          </p:cNvSpPr>
          <p:nvPr>
            <p:ph type="title"/>
          </p:nvPr>
        </p:nvSpPr>
        <p:spPr>
          <a:xfrm>
            <a:off x="3872513" y="2792850"/>
            <a:ext cx="3643500" cy="127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4800" b="0"/>
              <a:t>Благодарим за внимание</a:t>
            </a:r>
            <a:endParaRPr sz="4800" b="0"/>
          </a:p>
        </p:txBody>
      </p:sp>
      <p:pic>
        <p:nvPicPr>
          <p:cNvPr id="411" name="Google Shape;411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24525" y="2875674"/>
            <a:ext cx="2847201" cy="284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1069</Words>
  <Application>Microsoft Office PowerPoint</Application>
  <PresentationFormat>Широкоэкранный</PresentationFormat>
  <Paragraphs>147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Nunito Black</vt:lpstr>
      <vt:lpstr>Nunito SemiBold</vt:lpstr>
      <vt:lpstr>Rubik Light</vt:lpstr>
      <vt:lpstr>Calibri</vt:lpstr>
      <vt:lpstr>Nunito</vt:lpstr>
      <vt:lpstr>Nunito Light</vt:lpstr>
      <vt:lpstr>Rubik</vt:lpstr>
      <vt:lpstr>Arial</vt:lpstr>
      <vt:lpstr>Rubik SemiBold</vt:lpstr>
      <vt:lpstr>Maven Pro</vt:lpstr>
      <vt:lpstr>Momentum</vt:lpstr>
      <vt:lpstr>ПРИЛОЖЕНИЕ ДЛЯ МОНИТОРИНГА МЕНТАЛЬНОГО ЗДОРОВЬЯ </vt:lpstr>
      <vt:lpstr>Проблема и актуальность </vt:lpstr>
      <vt:lpstr>РЕШЕНИЕ</vt:lpstr>
      <vt:lpstr>Целевая аудитория</vt:lpstr>
      <vt:lpstr>Анализ рынка по России</vt:lpstr>
      <vt:lpstr>Конкуренция: </vt:lpstr>
      <vt:lpstr>Конкуренция: </vt:lpstr>
      <vt:lpstr>Конкурентные преимущества проекта:</vt:lpstr>
      <vt:lpstr>КОМАНДА</vt:lpstr>
      <vt:lpstr>Бизнес-модель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Светлана Витальевна</cp:lastModifiedBy>
  <cp:revision>2</cp:revision>
  <dcterms:modified xsi:type="dcterms:W3CDTF">2025-04-16T08:49:22Z</dcterms:modified>
</cp:coreProperties>
</file>