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0" r:id="rId13"/>
    <p:sldId id="305" r:id="rId14"/>
    <p:sldId id="308" r:id="rId15"/>
    <p:sldId id="291" r:id="rId16"/>
    <p:sldId id="306" r:id="rId17"/>
    <p:sldId id="264" r:id="rId18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/>
    <p:restoredTop sz="94269" autoAdjust="0"/>
  </p:normalViewPr>
  <p:slideViewPr>
    <p:cSldViewPr>
      <p:cViewPr>
        <p:scale>
          <a:sx n="70" d="100"/>
          <a:sy n="70" d="100"/>
        </p:scale>
        <p:origin x="-952" y="-21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2000" dirty="0" smtClean="0">
              <a:solidFill>
                <a:schemeClr val="hlink"/>
              </a:solidFill>
              <a:latin typeface="Roboto Slab"/>
              <a:ea typeface="Roboto Slab"/>
              <a:cs typeface="Roboto Slab"/>
              <a:sym typeface="Roboto Slab"/>
            </a:rPr>
            <a:t>Средние и крупные сети продуктовых, бытовых и косметических магазинов</a:t>
          </a:r>
          <a:endParaRPr lang="ru-RU" sz="2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6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Поиск соответствующего ценника =&gt; неудовлетворенность покупателей</a:t>
          </a:r>
          <a:endParaRPr lang="ru-RU" sz="16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2810190C-23F2-4F74-AFE1-A83B7E7534E4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 rtl="0"/>
          <a:r>
            <a:rPr lang="ru-RU" sz="16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Несоответствие цены на полке и на кассе =&gt; жалобы со стороны покупателей</a:t>
          </a:r>
          <a:r>
            <a:rPr lang="en-US" sz="16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 </a:t>
          </a:r>
          <a:r>
            <a:rPr lang="ru-RU" sz="16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и потеря выручки</a:t>
          </a:r>
          <a:endParaRPr lang="ru-RU" sz="1600" dirty="0"/>
        </a:p>
      </dgm:t>
    </dgm:pt>
    <dgm:pt modelId="{6EE102AD-392F-4DB7-82D3-0AB657B42096}" type="parTrans" cxnId="{3B0836D3-B48D-4FFE-A124-06D2A6CE6738}">
      <dgm:prSet/>
      <dgm:spPr/>
    </dgm:pt>
    <dgm:pt modelId="{4ACA1003-BE3D-4077-A4FB-25AB12BE369D}" type="sibTrans" cxnId="{3B0836D3-B48D-4FFE-A124-06D2A6CE6738}">
      <dgm:prSet/>
      <dgm:spPr/>
    </dgm:pt>
    <dgm:pt modelId="{B88A0796-E750-452E-98CA-8F0CC5754598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 rtl="0"/>
          <a:r>
            <a:rPr lang="ru-RU" sz="16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Невозможность увидеть цену из-за физиологических особенностей =&gt; потеря покупателя</a:t>
          </a:r>
          <a:endParaRPr lang="ru-RU" sz="1600" dirty="0"/>
        </a:p>
      </dgm:t>
    </dgm:pt>
    <dgm:pt modelId="{D15C4694-7449-4DE1-95A9-9CD6E755E58B}" type="parTrans" cxnId="{096E6572-A851-43F7-9C6B-90091203A3D0}">
      <dgm:prSet/>
      <dgm:spPr/>
    </dgm:pt>
    <dgm:pt modelId="{529EA815-0C4F-4944-B93F-EA9335635213}" type="sibTrans" cxnId="{096E6572-A851-43F7-9C6B-90091203A3D0}">
      <dgm:prSet/>
      <dgm:spPr/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4E5395B-81F4-4B18-A02B-1B74A5FD432A}" type="presOf" srcId="{2810190C-23F2-4F74-AFE1-A83B7E7534E4}" destId="{F974BE2A-CEEC-4ADA-B641-ABA1F5F10AA0}" srcOrd="0" destOrd="1" presId="urn:microsoft.com/office/officeart/2005/8/layout/vList5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3B0836D3-B48D-4FFE-A124-06D2A6CE6738}" srcId="{40823609-9E1F-477F-970E-0797297793BB}" destId="{2810190C-23F2-4F74-AFE1-A83B7E7534E4}" srcOrd="1" destOrd="0" parTransId="{6EE102AD-392F-4DB7-82D3-0AB657B42096}" sibTransId="{4ACA1003-BE3D-4077-A4FB-25AB12BE369D}"/>
    <dgm:cxn modelId="{096E6572-A851-43F7-9C6B-90091203A3D0}" srcId="{40823609-9E1F-477F-970E-0797297793BB}" destId="{B88A0796-E750-452E-98CA-8F0CC5754598}" srcOrd="2" destOrd="0" parTransId="{D15C4694-7449-4DE1-95A9-9CD6E755E58B}" sibTransId="{529EA815-0C4F-4944-B93F-EA9335635213}"/>
    <dgm:cxn modelId="{C59A7C1C-18BA-4B68-B126-F7FA507BF67D}" type="presOf" srcId="{B88A0796-E750-452E-98CA-8F0CC5754598}" destId="{F974BE2A-CEEC-4ADA-B641-ABA1F5F10AA0}" srcOrd="0" destOrd="2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err="1" smtClean="0"/>
            <a:t>РусТехнология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Внедрение светодиодов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Внедрение сенсорных датчиков с голосовым помощником</a:t>
          </a:r>
          <a:endParaRPr lang="ru-RU" dirty="0"/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1F14CB8E-6ECB-44CE-A051-A8BC0280A57B}">
      <dgm:prSet/>
      <dgm:spPr/>
      <dgm:t>
        <a:bodyPr/>
        <a:lstStyle/>
        <a:p>
          <a:r>
            <a:rPr lang="en-US" dirty="0" smtClean="0"/>
            <a:t>Smart Price</a:t>
          </a:r>
          <a:endParaRPr lang="ru-RU" dirty="0"/>
        </a:p>
      </dgm:t>
    </dgm:pt>
    <dgm:pt modelId="{E6F710E4-5E00-44B1-827C-47A8BD7A0CD5}" type="parTrans" cxnId="{2DB5FE3D-4FFB-4C45-A243-040AB37D02F3}">
      <dgm:prSet/>
      <dgm:spPr/>
      <dgm:t>
        <a:bodyPr/>
        <a:lstStyle/>
        <a:p>
          <a:endParaRPr lang="ru-RU"/>
        </a:p>
      </dgm:t>
    </dgm:pt>
    <dgm:pt modelId="{5B25009B-2AC9-4B5D-B57D-C7B2F5E0B73F}" type="sibTrans" cxnId="{2DB5FE3D-4FFB-4C45-A243-040AB37D02F3}">
      <dgm:prSet/>
      <dgm:spPr/>
      <dgm:t>
        <a:bodyPr/>
        <a:lstStyle/>
        <a:p>
          <a:endParaRPr lang="ru-RU"/>
        </a:p>
      </dgm:t>
    </dgm:pt>
    <dgm:pt modelId="{5F332803-D736-4192-870A-CDDD692769A1}">
      <dgm:prSet/>
      <dgm:spPr/>
      <dgm:t>
        <a:bodyPr/>
        <a:lstStyle/>
        <a:p>
          <a:r>
            <a:rPr lang="ru-RU" smtClean="0"/>
            <a:t>Техносила</a:t>
          </a:r>
          <a:endParaRPr lang="ru-RU" dirty="0"/>
        </a:p>
      </dgm:t>
    </dgm:pt>
    <dgm:pt modelId="{057B3DD2-8DF1-4087-AAC0-98B764126F30}" type="parTrans" cxnId="{BAF0AAB2-7E9A-4DE5-A2E9-219B9EB801D7}">
      <dgm:prSet/>
      <dgm:spPr/>
      <dgm:t>
        <a:bodyPr/>
        <a:lstStyle/>
        <a:p>
          <a:endParaRPr lang="ru-RU"/>
        </a:p>
      </dgm:t>
    </dgm:pt>
    <dgm:pt modelId="{5E3B27B5-757D-48EC-A7D6-1B482746F5AA}" type="sibTrans" cxnId="{BAF0AAB2-7E9A-4DE5-A2E9-219B9EB801D7}">
      <dgm:prSet/>
      <dgm:spPr/>
      <dgm:t>
        <a:bodyPr/>
        <a:lstStyle/>
        <a:p>
          <a:endParaRPr lang="ru-RU"/>
        </a:p>
      </dgm:t>
    </dgm:pt>
    <dgm:pt modelId="{157E5B3A-949D-4C68-B286-9A00A401BA1B}">
      <dgm:prSet/>
      <dgm:spPr/>
      <dgm:t>
        <a:bodyPr/>
        <a:lstStyle/>
        <a:p>
          <a:r>
            <a:rPr lang="ru-RU" dirty="0" smtClean="0"/>
            <a:t>Пилот (80%)</a:t>
          </a:r>
          <a:endParaRPr lang="ru-RU" dirty="0"/>
        </a:p>
      </dgm:t>
    </dgm:pt>
    <dgm:pt modelId="{E09A3049-399A-41A2-9132-8AD27BE33D09}" type="parTrans" cxnId="{791C1D47-131C-4BBE-99FE-A0915D4E91EB}">
      <dgm:prSet/>
      <dgm:spPr/>
    </dgm:pt>
    <dgm:pt modelId="{D2ABB133-03E6-4DC2-96B3-47410B30B0F3}" type="sibTrans" cxnId="{791C1D47-131C-4BBE-99FE-A0915D4E91EB}">
      <dgm:prSet/>
      <dgm:spPr/>
    </dgm:pt>
    <dgm:pt modelId="{8B886ACB-546F-47A7-8352-769D2AFB06C3}">
      <dgm:prSet/>
      <dgm:spPr/>
      <dgm:t>
        <a:bodyPr/>
        <a:lstStyle/>
        <a:p>
          <a:r>
            <a:rPr lang="en-US" dirty="0" err="1" smtClean="0"/>
            <a:t>vormatic</a:t>
          </a:r>
          <a:endParaRPr lang="ru-RU" dirty="0"/>
        </a:p>
      </dgm:t>
    </dgm:pt>
    <dgm:pt modelId="{A7E003F6-D13B-4F72-A00B-7337F0F9E8BF}" type="parTrans" cxnId="{A8A06161-25D8-4D30-BDAA-604FEA6FD617}">
      <dgm:prSet/>
      <dgm:spPr/>
    </dgm:pt>
    <dgm:pt modelId="{A5CF5DDB-ACBC-4766-8610-48B9EC3CD377}" type="sibTrans" cxnId="{A8A06161-25D8-4D30-BDAA-604FEA6FD617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55BDFD-4F91-465C-A73C-1B0F7E09C44E}" type="presOf" srcId="{1F14CB8E-6ECB-44CE-A051-A8BC0280A57B}" destId="{400F4E5D-F016-41EA-97FB-BF5BA36522C2}" srcOrd="0" destOrd="1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791C1D47-131C-4BBE-99FE-A0915D4E91EB}" srcId="{FD45624C-83CF-47B9-8EDE-C4DE60E9F279}" destId="{157E5B3A-949D-4C68-B286-9A00A401BA1B}" srcOrd="3" destOrd="0" parTransId="{E09A3049-399A-41A2-9132-8AD27BE33D09}" sibTransId="{D2ABB133-03E6-4DC2-96B3-47410B30B0F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E7CDB769-2E67-41E7-ADA7-18AC16BBE1A5}" type="presOf" srcId="{5F332803-D736-4192-870A-CDDD692769A1}" destId="{400F4E5D-F016-41EA-97FB-BF5BA36522C2}" srcOrd="0" destOrd="2" presId="urn:microsoft.com/office/officeart/2005/8/layout/hList1"/>
    <dgm:cxn modelId="{2DB5FE3D-4FFB-4C45-A243-040AB37D02F3}" srcId="{FD45624C-83CF-47B9-8EDE-C4DE60E9F279}" destId="{1F14CB8E-6ECB-44CE-A051-A8BC0280A57B}" srcOrd="1" destOrd="0" parTransId="{E6F710E4-5E00-44B1-827C-47A8BD7A0CD5}" sibTransId="{5B25009B-2AC9-4B5D-B57D-C7B2F5E0B73F}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F73FD3F7-4E5A-4E25-954E-7851CC59C7F3}" type="presOf" srcId="{157E5B3A-949D-4C68-B286-9A00A401BA1B}" destId="{400F4E5D-F016-41EA-97FB-BF5BA36522C2}" srcOrd="0" destOrd="3" presId="urn:microsoft.com/office/officeart/2005/8/layout/hList1"/>
    <dgm:cxn modelId="{2774B62A-40B9-4A47-9937-8E54AD992DF6}" type="presOf" srcId="{8B886ACB-546F-47A7-8352-769D2AFB06C3}" destId="{400F4E5D-F016-41EA-97FB-BF5BA36522C2}" srcOrd="0" destOrd="4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BAF0AAB2-7E9A-4DE5-A2E9-219B9EB801D7}" srcId="{FD45624C-83CF-47B9-8EDE-C4DE60E9F279}" destId="{5F332803-D736-4192-870A-CDDD692769A1}" srcOrd="2" destOrd="0" parTransId="{057B3DD2-8DF1-4087-AAC0-98B764126F30}" sibTransId="{5E3B27B5-757D-48EC-A7D6-1B482746F5AA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A8A06161-25D8-4D30-BDAA-604FEA6FD617}" srcId="{FD45624C-83CF-47B9-8EDE-C4DE60E9F279}" destId="{8B886ACB-546F-47A7-8352-769D2AFB06C3}" srcOrd="4" destOrd="0" parTransId="{A7E003F6-D13B-4F72-A00B-7337F0F9E8BF}" sibTransId="{A5CF5DDB-ACBC-4766-8610-48B9EC3CD377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Поиск соответствующего ценника =&gt; неудовлетворенность покупателей</a:t>
          </a:r>
          <a:endParaRPr lang="ru-RU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Несоответствие цены на полке и на кассе =&gt; жалобы со стороны покупателей</a:t>
          </a:r>
          <a:r>
            <a:rPr lang="en-US" sz="1600" kern="12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 </a:t>
          </a:r>
          <a:r>
            <a:rPr lang="ru-RU" sz="1600" kern="12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и потеря выручки</a:t>
          </a:r>
          <a:endParaRPr lang="ru-RU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hlink"/>
              </a:solidFill>
              <a:latin typeface="Roboto Slab Light"/>
              <a:ea typeface="Roboto Slab Light"/>
              <a:cs typeface="Roboto Slab Light"/>
              <a:sym typeface="Roboto Slab Light"/>
            </a:rPr>
            <a:t>Невозможность увидеть цену из-за физиологических особенностей =&gt; потеря покупателя</a:t>
          </a:r>
          <a:endParaRPr lang="ru-RU" sz="1600" kern="1200" dirty="0"/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hlink"/>
              </a:solidFill>
              <a:latin typeface="Roboto Slab"/>
              <a:ea typeface="Roboto Slab"/>
              <a:cs typeface="Roboto Slab"/>
              <a:sym typeface="Roboto Slab"/>
            </a:rPr>
            <a:t>Средние и крупные сети продуктовых, бытовых и косметических магазинов</a:t>
          </a:r>
          <a:endParaRPr lang="ru-RU" sz="2000" kern="1200" dirty="0"/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1182226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Конкуренты Продукты/Услуги</a:t>
          </a:r>
        </a:p>
      </dsp:txBody>
      <dsp:txXfrm>
        <a:off x="3137" y="1182226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2056176"/>
          <a:ext cx="3059169" cy="1498769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600" kern="1200" dirty="0"/>
        </a:p>
      </dsp:txBody>
      <dsp:txXfrm>
        <a:off x="0" y="2056176"/>
        <a:ext cx="3059169" cy="1498769"/>
      </dsp:txXfrm>
    </dsp:sp>
    <dsp:sp modelId="{34E68AF3-FEED-4A3D-869A-6E2B7BBFBA4D}">
      <dsp:nvSpPr>
        <dsp:cNvPr id="0" name=""/>
        <dsp:cNvSpPr/>
      </dsp:nvSpPr>
      <dsp:spPr>
        <a:xfrm>
          <a:off x="3490590" y="1182226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Фирмы конкуренты</a:t>
          </a:r>
        </a:p>
      </dsp:txBody>
      <dsp:txXfrm>
        <a:off x="3490590" y="1182226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490590" y="2079422"/>
          <a:ext cx="3059169" cy="1498769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err="1" smtClean="0"/>
            <a:t>РусТехнология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Smart Price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err="1" smtClean="0"/>
            <a:t>Техносила</a:t>
          </a:r>
          <a:endParaRPr lang="ru-RU" sz="2600" kern="1200" dirty="0"/>
        </a:p>
      </dsp:txBody>
      <dsp:txXfrm>
        <a:off x="3490590" y="2079422"/>
        <a:ext cx="3059169" cy="1498769"/>
      </dsp:txXfrm>
    </dsp:sp>
    <dsp:sp modelId="{869E6585-1C72-4E82-914E-39E2C4E28665}">
      <dsp:nvSpPr>
        <dsp:cNvPr id="0" name=""/>
        <dsp:cNvSpPr/>
      </dsp:nvSpPr>
      <dsp:spPr>
        <a:xfrm>
          <a:off x="6981180" y="1174797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Наши преимущества</a:t>
          </a:r>
        </a:p>
      </dsp:txBody>
      <dsp:txXfrm>
        <a:off x="6981180" y="1174797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2079422"/>
          <a:ext cx="3059169" cy="1498769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600" kern="120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600" kern="1200"/>
        </a:p>
      </dsp:txBody>
      <dsp:txXfrm>
        <a:off x="6978043" y="2079422"/>
        <a:ext cx="3059169" cy="14987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 smtClean="0"/>
              <a:t>Система электронных ценников</a:t>
            </a:r>
            <a:endParaRPr lang="ru-RU" sz="4400" dirty="0"/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325404" y="2763837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lvl="0" indent="-317500" algn="ctr">
              <a:buClr>
                <a:schemeClr val="dk1"/>
              </a:buClr>
              <a:buSzPts val="1400"/>
              <a:defRPr/>
            </a:pPr>
            <a:r>
              <a:rPr lang="ru-RU" sz="1200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П</a:t>
            </a:r>
            <a:r>
              <a:rPr lang="ru-RU" sz="1200" kern="0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рограммист</a:t>
            </a:r>
          </a:p>
          <a:p>
            <a:pPr marL="457200" lvl="0" indent="-317500" algn="ctr">
              <a:buClr>
                <a:schemeClr val="dk1"/>
              </a:buClr>
              <a:buSzPts val="1400"/>
              <a:defRPr/>
            </a:pPr>
            <a:endParaRPr lang="ru-RU" sz="1100" b="1" kern="0" dirty="0" smtClean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17500" algn="ctr">
              <a:buClr>
                <a:schemeClr val="dk1"/>
              </a:buClr>
              <a:buSzPts val="1400"/>
              <a:defRPr/>
            </a:pPr>
            <a:r>
              <a:rPr lang="ru-RU" sz="1100" b="1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Зона ответственности:</a:t>
            </a:r>
          </a:p>
          <a:p>
            <a:pPr marL="457200" lvl="0" indent="-317500" algn="ctr">
              <a:buClr>
                <a:schemeClr val="dk1"/>
              </a:buClr>
              <a:buSzPts val="1400"/>
              <a:defRPr/>
            </a:pPr>
            <a:r>
              <a:rPr lang="ru-RU" sz="1100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Обеспечение программного обеспечения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:a16="http://schemas.microsoft.com/office/drawing/2014/main" xmlns="" id="{34DA60C0-CE40-49B3-9139-3F2D931B0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8346" y="1049325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Emoticon с сотовым телефоном Иллюстрация вектора - иллюстрации  насчитывающей передвижно, человек: 26774468">
            <a:extLst>
              <a:ext uri="{FF2B5EF4-FFF2-40B4-BE49-F238E27FC236}">
                <a16:creationId xmlns:a16="http://schemas.microsoft.com/office/drawing/2014/main" xmlns="" id="{787B603E-652F-4B4A-86EC-F1FB62950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69138" y="1335077"/>
            <a:ext cx="1788485" cy="148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xmlns="" id="{D9B31A1A-A9EB-46A7-AB2B-849F05102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83056" y="1263639"/>
            <a:ext cx="1452010" cy="149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xmlns="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3397238" y="2906713"/>
            <a:ext cx="2883092" cy="67748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457200" lvl="0" indent="-317500" algn="ctr">
              <a:buClr>
                <a:schemeClr val="dk1"/>
              </a:buClr>
              <a:buSzPts val="1400"/>
              <a:defRPr/>
            </a:pPr>
            <a:r>
              <a:rPr lang="ru-RU" sz="1600" kern="0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Сапарова Алина</a:t>
            </a:r>
          </a:p>
          <a:p>
            <a:pPr marL="457200" lvl="0" indent="-317500" algn="ctr">
              <a:buClr>
                <a:schemeClr val="dk1"/>
              </a:buClr>
              <a:buSzPts val="1400"/>
              <a:defRPr/>
            </a:pPr>
            <a:endParaRPr lang="ru-RU" sz="1400" b="1" kern="0" dirty="0" smtClean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17500" algn="ctr">
              <a:buClr>
                <a:schemeClr val="dk1"/>
              </a:buClr>
              <a:buSzPts val="1400"/>
              <a:defRPr/>
            </a:pPr>
            <a:r>
              <a:rPr lang="ru-RU" sz="1400" b="1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Зона ответственности:</a:t>
            </a:r>
          </a:p>
          <a:p>
            <a:pPr marL="457200" lvl="0" indent="-317500" algn="ctr">
              <a:buClr>
                <a:schemeClr val="dk1"/>
              </a:buClr>
              <a:buSzPts val="1400"/>
              <a:defRPr/>
            </a:pPr>
            <a:r>
              <a:rPr lang="ru-RU" sz="1400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Оборудование и установка систем</a:t>
            </a: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xmlns="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897700" y="2906713"/>
            <a:ext cx="2883092" cy="67748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ru-RU" sz="1400" dirty="0" smtClean="0"/>
              <a:t>Решетникова Анастасия</a:t>
            </a:r>
          </a:p>
          <a:p>
            <a:endParaRPr lang="ru-RU" sz="1400" dirty="0" smtClean="0"/>
          </a:p>
          <a:p>
            <a:r>
              <a:rPr lang="ru-RU" sz="1400" b="1" dirty="0" smtClean="0"/>
              <a:t>Зона ответственности: </a:t>
            </a:r>
          </a:p>
          <a:p>
            <a:r>
              <a:rPr lang="ru-RU" sz="1400" dirty="0" smtClean="0"/>
              <a:t>продвижение услуг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xmlns="" id="{D9B31A1A-A9EB-46A7-AB2B-849F05102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7172" y="3835407"/>
            <a:ext cx="1452010" cy="149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Содержимое 2">
            <a:extLst>
              <a:ext uri="{FF2B5EF4-FFF2-40B4-BE49-F238E27FC236}">
                <a16:creationId xmlns:a16="http://schemas.microsoft.com/office/drawing/2014/main" xmlns="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325932" y="4264035"/>
            <a:ext cx="2883092" cy="67748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457200" lvl="0" indent="-317500" algn="ctr">
              <a:buClr>
                <a:schemeClr val="dk1"/>
              </a:buClr>
              <a:buSzPts val="1400"/>
              <a:defRPr/>
            </a:pPr>
            <a:r>
              <a:rPr lang="ru-RU" sz="1200" kern="0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Технический помощник в установке </a:t>
            </a:r>
            <a:r>
              <a:rPr lang="ru-RU" sz="1200" kern="0" dirty="0" err="1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эц</a:t>
            </a:r>
            <a:endParaRPr lang="ru-RU" sz="1200" kern="0" dirty="0" smtClean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17500" algn="ctr">
              <a:buClr>
                <a:schemeClr val="dk1"/>
              </a:buClr>
              <a:buSzPts val="1400"/>
              <a:defRPr/>
            </a:pPr>
            <a:endParaRPr lang="ru-RU" sz="1200" b="1" kern="0" dirty="0" smtClean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17500" algn="ctr">
              <a:buClr>
                <a:schemeClr val="dk1"/>
              </a:buClr>
              <a:buSzPts val="1400"/>
              <a:defRPr/>
            </a:pPr>
            <a:r>
              <a:rPr lang="ru-RU" sz="1200" b="1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Зона ответственности:</a:t>
            </a:r>
          </a:p>
          <a:p>
            <a:pPr marL="457200" lvl="0" indent="-317500" algn="ctr">
              <a:buClr>
                <a:schemeClr val="dk1"/>
              </a:buClr>
              <a:buSzPts val="1400"/>
              <a:defRPr/>
            </a:pPr>
            <a:r>
              <a:rPr lang="ru-RU" sz="1200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Монтаж, модификация </a:t>
            </a:r>
            <a:r>
              <a:rPr lang="ru-RU" sz="1200" dirty="0" err="1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эц</a:t>
            </a:r>
            <a:endParaRPr lang="ru-RU" sz="1200" dirty="0" smtClean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-246100" y="3049589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96842" y="419259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r>
              <a:rPr lang="ru-RU" sz="2100" dirty="0" smtClean="0"/>
              <a:t>Внедрение системы электронных ценников с ПО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0" y="263507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322459967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192069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r>
              <a:rPr lang="ru-RU" sz="4400" dirty="0" smtClean="0">
                <a:latin typeface="+mn-lt"/>
              </a:rPr>
              <a:t/>
            </a:r>
            <a:br>
              <a:rPr lang="ru-RU" sz="4400" dirty="0" smtClean="0">
                <a:latin typeface="+mn-lt"/>
              </a:rPr>
            </a:br>
            <a:endParaRPr lang="ru-RU" sz="4400" dirty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2005" t="15301" r="651" b="20115"/>
          <a:stretch>
            <a:fillRect/>
          </a:stretch>
        </p:blipFill>
        <p:spPr bwMode="auto">
          <a:xfrm>
            <a:off x="4968874" y="692135"/>
            <a:ext cx="4714909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l="15242" t="19791" r="21289" b="18750"/>
          <a:stretch>
            <a:fillRect/>
          </a:stretch>
        </p:blipFill>
        <p:spPr bwMode="auto">
          <a:xfrm>
            <a:off x="611156" y="620697"/>
            <a:ext cx="3934627" cy="2143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 l="27734" t="25000" r="27734" b="15625"/>
          <a:stretch>
            <a:fillRect/>
          </a:stretch>
        </p:blipFill>
        <p:spPr bwMode="auto">
          <a:xfrm>
            <a:off x="968346" y="2978151"/>
            <a:ext cx="3286148" cy="2464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 l="24219" t="32292" r="25390" b="6250"/>
          <a:stretch>
            <a:fillRect/>
          </a:stretch>
        </p:blipFill>
        <p:spPr bwMode="auto">
          <a:xfrm>
            <a:off x="5611816" y="2906713"/>
            <a:ext cx="3714776" cy="2548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itchFamily="49" charset="-128"/>
              </a:rPr>
              <a:t/>
            </a:r>
            <a:br>
              <a:rPr lang="ru-RU" sz="2800" dirty="0" smtClean="0">
                <a:ea typeface="MS Gothic" pitchFamily="49" charset="-128"/>
              </a:rPr>
            </a:br>
            <a:r>
              <a:rPr lang="ru-RU" sz="2800" dirty="0" smtClean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xmlns="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93917093"/>
              </p:ext>
            </p:extLst>
          </p:nvPr>
        </p:nvGraphicFramePr>
        <p:xfrm>
          <a:off x="503808" y="1251099"/>
          <a:ext cx="9217024" cy="421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xmlns="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1353847585"/>
                    </a:ext>
                  </a:extLst>
                </a:gridCol>
                <a:gridCol w="3240484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Инновация мирового</a:t>
                      </a:r>
                      <a:r>
                        <a:rPr lang="ru-RU" baseline="0" dirty="0" smtClean="0"/>
                        <a:t> уровня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b="1" dirty="0" smtClean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b="0" dirty="0" smtClean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 smtClean="0"/>
                        <a:t>Импортозамещение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b="1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b="1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b="1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b="1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            </a:t>
                      </a:r>
                      <a:r>
                        <a:rPr lang="ru-RU" b="0" i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автоматизированные технические</a:t>
                      </a:r>
                      <a:r>
                        <a:rPr lang="ru-RU" b="0" i="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b="0" i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системы, сенсорные системы и методы обработки сенсорной информации, взаимодействия технических систем как между собой, так и с человеком.</a:t>
                      </a:r>
                      <a:endParaRPr lang="ru-RU" dirty="0" smtClean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4169" y="431308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03E01CC-4B1D-4F09-A925-4AB4E0FDEE93}"/>
              </a:ext>
            </a:extLst>
          </p:cNvPr>
          <p:cNvSpPr txBox="1"/>
          <p:nvPr/>
        </p:nvSpPr>
        <p:spPr>
          <a:xfrm>
            <a:off x="182528" y="1263639"/>
            <a:ext cx="5286412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 smtClean="0"/>
              <a:t>Такого рода технология полноценно может использоваться в сетевых магазинах, которые реализуют партии одинаковых товаров (продуктов, бытовой техники, и электроники).</a:t>
            </a:r>
          </a:p>
          <a:p>
            <a:r>
              <a:rPr lang="ru-RU" sz="1600" dirty="0" smtClean="0"/>
              <a:t>В местах реализации штучного товара (авторских работ, продукции народно промысла) будут просто нерентабельны. </a:t>
            </a:r>
          </a:p>
          <a:p>
            <a:r>
              <a:rPr lang="ru-RU" sz="1600" dirty="0" smtClean="0"/>
              <a:t>По этой же причине электронные ценники не годны для маленьких магазинов с одной или двумя кассами, где небольшой ассортимент товара, редко происходит смена товара или цены, редко проводятся маркетинговые акции и вообще не предусмотрены политикой магазина.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6185" t="27801" r="52213" b="24282"/>
          <a:stretch>
            <a:fillRect/>
          </a:stretch>
        </p:blipFill>
        <p:spPr bwMode="auto">
          <a:xfrm>
            <a:off x="5183188" y="1263639"/>
            <a:ext cx="4741309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806937093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Сверху вниз (на примере КБ)</a:t>
            </a: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Прирост продуктовых магазинов составил около 12%</a:t>
            </a: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2022г- 99143</a:t>
            </a: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2023г – 88415</a:t>
            </a:r>
          </a:p>
          <a:p>
            <a:r>
              <a:rPr lang="ru-RU" sz="1200" b="1" i="1" dirty="0" smtClean="0"/>
              <a:t>РАМ</a:t>
            </a: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14477 магазинов КБ в 2023г =</a:t>
            </a:r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</a:rPr>
              <a:t>&gt;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 около 16214 магазинов в 2024г</a:t>
            </a: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16214*1952990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(при номенклатуре около 1500) = </a:t>
            </a:r>
            <a:r>
              <a:rPr lang="ru-RU" sz="1200" b="1" i="1" dirty="0" smtClean="0"/>
              <a:t>31 665 779 860 </a:t>
            </a:r>
            <a:r>
              <a:rPr lang="ru-RU" sz="1200" b="1" i="1" dirty="0" smtClean="0"/>
              <a:t>руб</a:t>
            </a:r>
            <a:r>
              <a:rPr lang="ru-RU" sz="1200" b="1" i="1" dirty="0" smtClean="0"/>
              <a:t>.</a:t>
            </a:r>
            <a:endParaRPr lang="en-US" sz="1200" b="1" i="1" dirty="0" smtClean="0"/>
          </a:p>
          <a:p>
            <a:r>
              <a:rPr lang="en-US" sz="1200" b="1" i="1" dirty="0" smtClean="0"/>
              <a:t>TAM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, в стране на 2023г. – 14 477 КБ</a:t>
            </a: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14477*1952990= </a:t>
            </a:r>
            <a:r>
              <a:rPr lang="ru-RU" sz="1200" b="1" i="1" dirty="0" smtClean="0"/>
              <a:t>28 273 436 230 руб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ru-RU" sz="12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200" b="1" i="1" dirty="0" smtClean="0"/>
              <a:t>SAM</a:t>
            </a:r>
            <a:endParaRPr lang="ru-RU" sz="1200" b="1" i="1" dirty="0" smtClean="0"/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14477*1%*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1952990= </a:t>
            </a:r>
            <a:r>
              <a:rPr lang="ru-RU" sz="1200" b="1" i="1" dirty="0" smtClean="0"/>
              <a:t>282 734 362 </a:t>
            </a:r>
            <a:r>
              <a:rPr lang="ru-RU" sz="1200" b="1" i="1" dirty="0" smtClean="0"/>
              <a:t>руб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(144 магазина – 99%, будут разные причины отказа, т.е. остается 1% возьмут на тестовый режим, остальные останутся в режиме бумажных ценников)</a:t>
            </a:r>
          </a:p>
          <a:p>
            <a:r>
              <a:rPr lang="en-US" sz="1200" b="1" i="1" dirty="0" smtClean="0"/>
              <a:t>SOM</a:t>
            </a:r>
            <a:endParaRPr lang="ru-RU" sz="1200" b="1" i="1" dirty="0" smtClean="0"/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144 магазина, столько готовы купить систему , предложив им эту систему, довести сделку до конца удастся с 10%, т.е.</a:t>
            </a: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14*1952990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= </a:t>
            </a:r>
            <a:r>
              <a:rPr lang="ru-RU" sz="1200" b="1" i="1" dirty="0" smtClean="0"/>
              <a:t>27 341 860 </a:t>
            </a:r>
            <a:r>
              <a:rPr lang="ru-RU" sz="1200" b="1" i="1" dirty="0" smtClean="0"/>
              <a:t>руб.</a:t>
            </a:r>
          </a:p>
          <a:p>
            <a:endParaRPr lang="ru-RU" sz="12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497503286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4DD77C9-0B91-49BE-A15A-7ECA224448CC}"/>
              </a:ext>
            </a:extLst>
          </p:cNvPr>
          <p:cNvSpPr txBox="1"/>
          <p:nvPr/>
        </p:nvSpPr>
        <p:spPr>
          <a:xfrm>
            <a:off x="111090" y="2478085"/>
            <a:ext cx="28803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/>
              <a:t>Надежный </a:t>
            </a:r>
            <a:r>
              <a:rPr lang="ru-RU" sz="1400" i="1" dirty="0" smtClean="0"/>
              <a:t>программно-аппаратный комплекс</a:t>
            </a:r>
          </a:p>
          <a:p>
            <a:r>
              <a:rPr lang="ru-RU" sz="1400" dirty="0" smtClean="0"/>
              <a:t>Огромная сеть </a:t>
            </a:r>
            <a:r>
              <a:rPr lang="en-US" sz="1400" dirty="0" smtClean="0"/>
              <a:t>IOT-</a:t>
            </a:r>
            <a:r>
              <a:rPr lang="ru-RU" sz="1400" dirty="0" smtClean="0"/>
              <a:t>устройств</a:t>
            </a:r>
          </a:p>
          <a:p>
            <a:r>
              <a:rPr lang="ru-RU" sz="1400" i="1" dirty="0" smtClean="0"/>
              <a:t>Опыт работы с крупными компаниями</a:t>
            </a:r>
            <a:endParaRPr lang="ru-RU" sz="1400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xmlns="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xmlns="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/>
              <a:t>-массовый рынок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1200" i="1" dirty="0" smtClean="0"/>
              <a:t>Экономия времени и трудозатрат</a:t>
            </a:r>
          </a:p>
          <a:p>
            <a:pPr marL="171450" indent="-171450">
              <a:buFontTx/>
              <a:buChar char="-"/>
            </a:pPr>
            <a:r>
              <a:rPr lang="ru-RU" sz="1200" i="1" dirty="0" smtClean="0"/>
              <a:t>Сокращение издержек</a:t>
            </a:r>
          </a:p>
          <a:p>
            <a:pPr marL="171450" indent="-171450">
              <a:buFontTx/>
              <a:buChar char="-"/>
            </a:pPr>
            <a:r>
              <a:rPr lang="ru-RU" sz="1200" i="1" dirty="0" smtClean="0"/>
              <a:t>Избавление от суеты</a:t>
            </a:r>
          </a:p>
          <a:p>
            <a:pPr marL="171450" indent="-171450">
              <a:buFontTx/>
              <a:buChar char="-"/>
            </a:pPr>
            <a:r>
              <a:rPr lang="ru-RU" sz="1200" i="1" dirty="0" smtClean="0"/>
              <a:t>Снижение рисков</a:t>
            </a:r>
          </a:p>
          <a:p>
            <a:pPr marL="171450" indent="-171450">
              <a:buFontTx/>
              <a:buChar char="-"/>
            </a:pPr>
            <a:r>
              <a:rPr lang="ru-RU" sz="1200" i="1" dirty="0" smtClean="0"/>
              <a:t>Быстрый обмен информацией</a:t>
            </a:r>
          </a:p>
          <a:p>
            <a:pPr marL="171450" indent="-171450">
              <a:buFontTx/>
              <a:buChar char="-"/>
            </a:pPr>
            <a:r>
              <a:rPr lang="ru-RU" sz="1200" i="1" dirty="0" smtClean="0"/>
              <a:t>Отслеживание спроса и предложения</a:t>
            </a:r>
            <a:endParaRPr lang="ru-RU" sz="1200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593FF6-DBE7-4402-A77C-0B148DED1794}"/>
              </a:ext>
            </a:extLst>
          </p:cNvPr>
          <p:cNvSpPr txBox="1"/>
          <p:nvPr/>
        </p:nvSpPr>
        <p:spPr>
          <a:xfrm>
            <a:off x="6040444" y="2835275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 smtClean="0"/>
              <a:t>Прямые </a:t>
            </a:r>
            <a:r>
              <a:rPr lang="ru-RU" sz="1200" b="1" i="1" dirty="0"/>
              <a:t>-</a:t>
            </a:r>
            <a:r>
              <a:rPr lang="ru-RU" sz="1200" i="1" dirty="0" smtClean="0"/>
              <a:t>торговые </a:t>
            </a:r>
            <a:r>
              <a:rPr lang="ru-RU" sz="1200" i="1" dirty="0"/>
              <a:t>агенты, продажи через </a:t>
            </a:r>
            <a:r>
              <a:rPr lang="ru-RU" sz="1200" i="1" dirty="0" smtClean="0"/>
              <a:t>интернет)</a:t>
            </a:r>
            <a:endParaRPr lang="ru-RU" sz="1200" i="1" dirty="0"/>
          </a:p>
          <a:p>
            <a:r>
              <a:rPr lang="ru-RU" sz="1200" b="1" i="1" dirty="0"/>
              <a:t>Непрямые </a:t>
            </a:r>
            <a:r>
              <a:rPr lang="ru-RU" sz="1200" i="1" dirty="0"/>
              <a:t>(партнерские магазины, оптовики)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 smtClean="0"/>
              <a:t>Индивидуальные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 smtClean="0"/>
              <a:t>Автоматизированное обслуживание</a:t>
            </a:r>
            <a:endParaRPr lang="ru-RU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94357B-2D23-4FCD-B5C5-38AAC0299F7B}"/>
              </a:ext>
            </a:extLst>
          </p:cNvPr>
          <p:cNvSpPr txBox="1"/>
          <p:nvPr/>
        </p:nvSpPr>
        <p:spPr>
          <a:xfrm>
            <a:off x="5049488" y="4269905"/>
            <a:ext cx="5040314" cy="1080000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 smtClean="0"/>
              <a:t>Разовые </a:t>
            </a:r>
            <a:r>
              <a:rPr lang="ru-RU" sz="1400" dirty="0"/>
              <a:t>сделки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 smtClean="0"/>
              <a:t>Оплата </a:t>
            </a:r>
            <a:r>
              <a:rPr lang="ru-RU" sz="1400" dirty="0"/>
              <a:t>подписки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dirty="0" smtClean="0"/>
              <a:t>Р</a:t>
            </a:r>
            <a:r>
              <a:rPr lang="ru-RU" sz="1400" dirty="0" smtClean="0"/>
              <a:t>азработка </a:t>
            </a:r>
            <a:r>
              <a:rPr lang="ru-RU" sz="1400" dirty="0"/>
              <a:t>ценников и внедрение </a:t>
            </a:r>
            <a:r>
              <a:rPr lang="ru-RU" sz="1400" dirty="0" smtClean="0"/>
              <a:t>модификаций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400" i="1" dirty="0" smtClean="0"/>
              <a:t>У</a:t>
            </a:r>
            <a:r>
              <a:rPr lang="ru-RU" sz="1400" i="1" dirty="0" smtClean="0"/>
              <a:t>становка </a:t>
            </a:r>
            <a:r>
              <a:rPr lang="ru-RU" sz="1400" i="1" dirty="0" smtClean="0"/>
              <a:t>и монтаж </a:t>
            </a:r>
            <a:r>
              <a:rPr lang="ru-RU" sz="1400" i="1" dirty="0" err="1" smtClean="0"/>
              <a:t>эц</a:t>
            </a:r>
            <a:endParaRPr lang="ru-RU" sz="1400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100" dirty="0" smtClean="0"/>
              <a:t>Вещественно-материальные ресурсы (оборудование, техника, комплектующие)</a:t>
            </a:r>
            <a:endParaRPr lang="ru-RU" sz="1100" dirty="0"/>
          </a:p>
          <a:p>
            <a:pPr indent="7938"/>
            <a:r>
              <a:rPr lang="ru-RU" sz="1100" dirty="0" smtClean="0"/>
              <a:t>Интеллектуальные </a:t>
            </a:r>
            <a:r>
              <a:rPr lang="ru-RU" sz="1100" dirty="0"/>
              <a:t>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100" dirty="0"/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100" dirty="0" smtClean="0"/>
              <a:t>Финансы (инвестиции, кредиты)</a:t>
            </a:r>
            <a:endParaRPr lang="ru-RU" sz="1100" dirty="0"/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88AE428-4C2F-4E0C-8D37-FD408E4E4639}"/>
              </a:ext>
            </a:extLst>
          </p:cNvPr>
          <p:cNvSpPr txBox="1"/>
          <p:nvPr/>
        </p:nvSpPr>
        <p:spPr>
          <a:xfrm>
            <a:off x="2085860" y="1374848"/>
            <a:ext cx="1978912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100" dirty="0" smtClean="0"/>
              <a:t>Разработка модификаций для </a:t>
            </a:r>
            <a:r>
              <a:rPr lang="ru-RU" sz="1100" dirty="0" err="1" smtClean="0"/>
              <a:t>эц</a:t>
            </a:r>
            <a:endParaRPr lang="ru-RU" sz="1100" dirty="0" smtClean="0"/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100" dirty="0" smtClean="0"/>
              <a:t> </a:t>
            </a:r>
            <a:r>
              <a:rPr lang="ru-RU" sz="1100" dirty="0"/>
              <a:t>работа по проектированию, интеграции и монтажу </a:t>
            </a:r>
            <a:r>
              <a:rPr lang="ru-RU" sz="1100" dirty="0" err="1"/>
              <a:t>эц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/>
              <a:t>• сервисное и техническое обслуживание после </a:t>
            </a:r>
            <a:r>
              <a:rPr lang="ru-RU" sz="1100" dirty="0" smtClean="0"/>
              <a:t>покупки</a:t>
            </a:r>
          </a:p>
          <a:p>
            <a:pPr indent="7938">
              <a:buFont typeface="Arial" panose="020B0604020202020204" pitchFamily="34" charset="0"/>
              <a:buChar char="•"/>
            </a:pPr>
            <a:endParaRPr lang="ru-RU" sz="11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indent="7938">
              <a:buFont typeface="Arial" panose="020B0604020202020204" pitchFamily="34" charset="0"/>
              <a:buChar char="•"/>
            </a:pPr>
            <a:endParaRPr lang="ru-RU" sz="7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Поставщики </a:t>
            </a:r>
            <a:r>
              <a:rPr lang="ru-RU" sz="1400" i="1" dirty="0" err="1" smtClean="0">
                <a:solidFill>
                  <a:schemeClr val="bg1">
                    <a:lumMod val="50000"/>
                  </a:schemeClr>
                </a:solidFill>
              </a:rPr>
              <a:t>эц</a:t>
            </a: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Инвесторы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Инженер-программист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Компания по монтажу и обслуживанию </a:t>
            </a:r>
            <a:r>
              <a:rPr lang="ru-RU" sz="1400" i="1" dirty="0" err="1" smtClean="0">
                <a:solidFill>
                  <a:schemeClr val="bg1">
                    <a:lumMod val="50000"/>
                  </a:schemeClr>
                </a:solidFill>
              </a:rPr>
              <a:t>эц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93899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Фиксированные (постоянные)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издержки</a:t>
            </a: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Лицензионное ПО</a:t>
            </a: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ЗП сотрудникам</a:t>
            </a: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Налоги</a:t>
            </a:r>
          </a:p>
          <a:p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Фин. обслуживание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Переменные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издержки</a:t>
            </a:r>
          </a:p>
          <a:p>
            <a:pPr>
              <a:buFontTx/>
              <a:buChar char="-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материалы, комплектующие</a:t>
            </a:r>
          </a:p>
          <a:p>
            <a:pPr>
              <a:buFontTx/>
              <a:buChar char="-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Расходы на упаковку, транспортировку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20950" y="1404114"/>
            <a:ext cx="5038725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1. </a:t>
            </a:r>
            <a:r>
              <a:rPr lang="ru-RU" dirty="0" smtClean="0"/>
              <a:t>Внедрить уже существующие </a:t>
            </a:r>
            <a:r>
              <a:rPr lang="ru-RU" dirty="0" err="1" smtClean="0"/>
              <a:t>эц</a:t>
            </a:r>
            <a:r>
              <a:rPr lang="ru-RU" dirty="0" smtClean="0"/>
              <a:t> с модификациями (наличие подсветки, сенсорных датчиков с голосовым помощником)</a:t>
            </a:r>
          </a:p>
          <a:p>
            <a:r>
              <a:rPr lang="ru-RU" dirty="0" smtClean="0"/>
              <a:t>2. Сократить </a:t>
            </a:r>
            <a:r>
              <a:rPr lang="ru-RU" dirty="0" smtClean="0"/>
              <a:t>трудозатраты во время выкладки на 20%, с момента введения в строй умных ценников и адаптации работников зала ≈ 3-4 недели</a:t>
            </a:r>
            <a:br>
              <a:rPr lang="ru-RU" dirty="0" smtClean="0"/>
            </a:br>
            <a:r>
              <a:rPr lang="ru-RU" dirty="0" smtClean="0"/>
              <a:t>3. </a:t>
            </a:r>
            <a:r>
              <a:rPr lang="ru-RU" dirty="0" smtClean="0"/>
              <a:t>Повысить </a:t>
            </a:r>
            <a:r>
              <a:rPr lang="ru-RU" dirty="0" smtClean="0"/>
              <a:t>продажи </a:t>
            </a:r>
            <a:r>
              <a:rPr lang="ru-RU" dirty="0" smtClean="0"/>
              <a:t>за счет постоянного наличия </a:t>
            </a:r>
            <a:r>
              <a:rPr lang="ru-RU" dirty="0" err="1" smtClean="0"/>
              <a:t>эц</a:t>
            </a:r>
            <a:r>
              <a:rPr lang="ru-RU" dirty="0" smtClean="0"/>
              <a:t> (на 10-12%), а также достоверность цен</a:t>
            </a:r>
            <a:br>
              <a:rPr lang="ru-RU" dirty="0" smtClean="0"/>
            </a:br>
            <a:r>
              <a:rPr lang="ru-RU" dirty="0" smtClean="0"/>
              <a:t>4. </a:t>
            </a:r>
            <a:r>
              <a:rPr lang="ru-RU" dirty="0" smtClean="0"/>
              <a:t>Снизить издержки на замену ценников (меняются автоматически за счет изменений в ПО)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80399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2400" dirty="0">
                <a:latin typeface="+mn-lt"/>
              </a:rPr>
              <a:t>Стартовые </a:t>
            </a:r>
            <a:r>
              <a:rPr lang="ru-RU" sz="2400" dirty="0" smtClean="0">
                <a:latin typeface="+mn-lt"/>
              </a:rPr>
              <a:t>инвестиции при</a:t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номенклатуре 1500</a:t>
            </a:r>
            <a:endParaRPr sz="24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xmlns="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651705569"/>
              </p:ext>
            </p:extLst>
          </p:nvPr>
        </p:nvGraphicFramePr>
        <p:xfrm>
          <a:off x="825470" y="859446"/>
          <a:ext cx="8683650" cy="4811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45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945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945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89803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Статья затрат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10444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Регистрация</a:t>
                      </a:r>
                      <a:r>
                        <a:rPr lang="ru-RU" sz="2300" baseline="0" dirty="0" smtClean="0"/>
                        <a:t> (лицензия)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90 000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Привлеченные</a:t>
                      </a:r>
                      <a:r>
                        <a:rPr lang="ru-RU" sz="2300" baseline="0" dirty="0" smtClean="0"/>
                        <a:t>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0444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Рекламные материалы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20 000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9803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Сервер 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80 000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Заемные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10444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Точка доступа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25729 (от 5 </a:t>
                      </a:r>
                      <a:r>
                        <a:rPr lang="ru-RU" sz="2300" dirty="0" err="1" smtClean="0"/>
                        <a:t>шт</a:t>
                      </a:r>
                      <a:r>
                        <a:rPr lang="ru-RU" sz="2300" dirty="0" smtClean="0"/>
                        <a:t> за 1 </a:t>
                      </a:r>
                      <a:r>
                        <a:rPr lang="ru-RU" sz="2300" dirty="0" err="1" smtClean="0"/>
                        <a:t>шт</a:t>
                      </a:r>
                      <a:r>
                        <a:rPr lang="ru-RU" sz="2300" dirty="0" smtClean="0"/>
                        <a:t>)= 29 200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Собственные</a:t>
                      </a:r>
                      <a:r>
                        <a:rPr lang="ru-RU" sz="2300" baseline="0" dirty="0" smtClean="0"/>
                        <a:t>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</a:tr>
              <a:tr h="710444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Держатель для </a:t>
                      </a:r>
                      <a:r>
                        <a:rPr lang="ru-RU" sz="2300" dirty="0" err="1" smtClean="0"/>
                        <a:t>эц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270р(оптом)=315*266=83790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Привлеченные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</a:tr>
              <a:tr h="389803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Ценник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1100р</a:t>
                      </a:r>
                      <a:r>
                        <a:rPr lang="ru-RU" sz="2300" baseline="0" dirty="0" smtClean="0"/>
                        <a:t> =  1 650 000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Грант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</a:tr>
              <a:tr h="389803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1</a:t>
                      </a:r>
                      <a:r>
                        <a:rPr lang="ru-RU" sz="2300" baseline="0" dirty="0" smtClean="0"/>
                        <a:t> 952 990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95060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 smtClean="0">
                <a:ea typeface="MS Gothic" pitchFamily="49" charset="-128"/>
              </a:rPr>
              <a:t>Выбранная организационно-правовая </a:t>
            </a:r>
            <a:r>
              <a:rPr lang="ru-RU" sz="3200" dirty="0" smtClean="0">
                <a:ea typeface="MS Gothic" pitchFamily="49" charset="-128"/>
              </a:rPr>
              <a:t>форма ИП</a:t>
            </a:r>
            <a:endParaRPr lang="ru-RU" sz="3200" dirty="0" smtClean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</a:t>
            </a:r>
            <a:r>
              <a:rPr lang="ru-RU" sz="3200" dirty="0" smtClean="0">
                <a:ea typeface="MS Gothic" pitchFamily="49" charset="-128"/>
              </a:rPr>
              <a:t>налогообложения УСН</a:t>
            </a: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 smtClean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1828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</a:t>
            </a:r>
            <a:r>
              <a:rPr lang="ru-RU" sz="4000" dirty="0" smtClean="0">
                <a:ea typeface="MS Gothic" pitchFamily="49" charset="-128"/>
              </a:rPr>
              <a:t>проекта</a:t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на примере 3 магазинов с номенклатурой 1500)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72037838"/>
              </p:ext>
            </p:extLst>
          </p:nvPr>
        </p:nvGraphicFramePr>
        <p:xfrm>
          <a:off x="269280" y="1683147"/>
          <a:ext cx="9721080" cy="38095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xmlns="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xmlns="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616467537"/>
                    </a:ext>
                  </a:extLst>
                </a:gridCol>
              </a:tblGrid>
              <a:tr h="589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7 543 000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5 528 970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1 993 889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1 952 990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7" name="Picture 6" descr="Emoticon с сотовым телефоном Иллюстрация вектора - иллюстрации  насчитывающей передвижно, человек: 26774468">
            <a:extLst>
              <a:ext uri="{FF2B5EF4-FFF2-40B4-BE49-F238E27FC236}">
                <a16:creationId xmlns:a16="http://schemas.microsoft.com/office/drawing/2014/main" xmlns="" id="{F69CC33B-EDBC-445F-B3A4-5DEEEB1C1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3320" y="1406515"/>
            <a:ext cx="1788485" cy="148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2">
            <a:extLst>
              <a:ext uri="{FF2B5EF4-FFF2-40B4-BE49-F238E27FC236}">
                <a16:creationId xmlns:a16="http://schemas.microsoft.com/office/drawing/2014/main" xmlns="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6183320" y="2906713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Решетникова Анастасия</a:t>
            </a:r>
            <a:endParaRPr lang="en-US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n.resc@yandex.ru</a:t>
            </a:r>
            <a:endParaRPr lang="ru-RU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xmlns="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1039784" y="2978151"/>
            <a:ext cx="3215844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Сапарова Алина</a:t>
            </a:r>
          </a:p>
          <a:p>
            <a:pPr algn="ctr">
              <a:lnSpc>
                <a:spcPct val="11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alinasaparova2002@gmail.com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xmlns="" id="{91E717BA-61CB-4851-AD9F-8E3627182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4164" y="1477953"/>
            <a:ext cx="1452010" cy="149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44765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8259</TotalTime>
  <Words>765</Words>
  <Application>Microsoft Office PowerPoint</Application>
  <PresentationFormat>Произвольный</PresentationFormat>
  <Paragraphs>218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Office Theme</vt:lpstr>
      <vt:lpstr>Office Theme</vt:lpstr>
      <vt:lpstr>Office Theme</vt:lpstr>
      <vt:lpstr>Слайд 1</vt:lpstr>
      <vt:lpstr>Команда проекта</vt:lpstr>
      <vt:lpstr>Слайд 3</vt:lpstr>
      <vt:lpstr>О проекте.  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Цель проекта по SMART</vt:lpstr>
      <vt:lpstr>Стартовые инвестиции при номенклатуре 1500</vt:lpstr>
      <vt:lpstr>Организационный план</vt:lpstr>
      <vt:lpstr>Экономика проекта  ( на примере 3 магазинов с номенклатурой 1500)</vt:lpstr>
      <vt:lpstr>Координаты команды проекта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msi</cp:lastModifiedBy>
  <cp:revision>67</cp:revision>
  <dcterms:created xsi:type="dcterms:W3CDTF">2022-10-14T10:42:52Z</dcterms:created>
  <dcterms:modified xsi:type="dcterms:W3CDTF">2023-11-10T18:21:48Z</dcterms:modified>
  <dc:language>ru-RU</dc:language>
</cp:coreProperties>
</file>