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1"/>
  </p:notesMasterIdLst>
  <p:sldIdLst>
    <p:sldId id="359" r:id="rId5"/>
    <p:sldId id="257" r:id="rId6"/>
    <p:sldId id="1102" r:id="rId7"/>
    <p:sldId id="1098" r:id="rId8"/>
    <p:sldId id="1103" r:id="rId9"/>
    <p:sldId id="1097" r:id="rId10"/>
    <p:sldId id="1104" r:id="rId11"/>
    <p:sldId id="1105" r:id="rId12"/>
    <p:sldId id="1106" r:id="rId13"/>
    <p:sldId id="1107" r:id="rId14"/>
    <p:sldId id="1089" r:id="rId15"/>
    <p:sldId id="1091" r:id="rId16"/>
    <p:sldId id="1108" r:id="rId17"/>
    <p:sldId id="1109" r:id="rId18"/>
    <p:sldId id="1110" r:id="rId19"/>
    <p:sldId id="1111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Oswald Light" panose="00000400000000000000" pitchFamily="2" charset="-52"/>
      <p:regular r:id="rId28"/>
    </p:embeddedFont>
    <p:embeddedFont>
      <p:font typeface="PT Sans" panose="020B0503020203020204" pitchFamily="34" charset="-52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499" userDrawn="1">
          <p15:clr>
            <a:srgbClr val="A4A3A4"/>
          </p15:clr>
        </p15:guide>
        <p15:guide id="6" pos="5261" userDrawn="1">
          <p15:clr>
            <a:srgbClr val="A4A3A4"/>
          </p15:clr>
        </p15:guide>
        <p15:guide id="7" pos="2880" userDrawn="1">
          <p15:clr>
            <a:srgbClr val="A4A3A4"/>
          </p15:clr>
        </p15:guide>
        <p15:guide id="8" orient="horz" pos="2981" userDrawn="1">
          <p15:clr>
            <a:srgbClr val="A4A3A4"/>
          </p15:clr>
        </p15:guide>
        <p15:guide id="9" orient="horz" pos="259" userDrawn="1">
          <p15:clr>
            <a:srgbClr val="A4A3A4"/>
          </p15:clr>
        </p15:guide>
        <p15:guide id="10" orient="horz" pos="373" userDrawn="1">
          <p15:clr>
            <a:srgbClr val="A4A3A4"/>
          </p15:clr>
        </p15:guide>
        <p15:guide id="11" orient="horz" pos="2867" userDrawn="1">
          <p15:clr>
            <a:srgbClr val="A4A3A4"/>
          </p15:clr>
        </p15:guide>
        <p15:guide id="12" orient="horz" pos="1053" userDrawn="1">
          <p15:clr>
            <a:srgbClr val="A4A3A4"/>
          </p15:clr>
        </p15:guide>
        <p15:guide id="13" orient="horz" pos="21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5886"/>
    <a:srgbClr val="F43162"/>
    <a:srgbClr val="92D6FC"/>
    <a:srgbClr val="11578B"/>
    <a:srgbClr val="C63A3A"/>
    <a:srgbClr val="1E0000"/>
    <a:srgbClr val="2E0000"/>
    <a:srgbClr val="001401"/>
    <a:srgbClr val="002202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64B98-24FA-415D-826E-A53B53AAB2B9}" v="3" dt="2023-10-16T13:12:55.736"/>
    <p1510:client id="{9B7DBBA3-1BA8-47A2-B331-8C063FD07E88}" v="2" dt="2023-10-14T05:17:59.754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206" y="48"/>
      </p:cViewPr>
      <p:guideLst>
        <p:guide orient="horz" pos="1620"/>
        <p:guide pos="499"/>
        <p:guide pos="5261"/>
        <p:guide pos="2880"/>
        <p:guide orient="horz" pos="2981"/>
        <p:guide orient="horz" pos="259"/>
        <p:guide orient="horz" pos="373"/>
        <p:guide orient="horz" pos="2867"/>
        <p:guide orient="horz" pos="1053"/>
        <p:guide orient="horz" pos="21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bg1"/>
                </a:solidFill>
              </a:rPr>
              <a:t>Критерии качества по мнению аудитории</a:t>
            </a:r>
          </a:p>
        </c:rich>
      </c:tx>
      <c:layout>
        <c:manualLayout>
          <c:xMode val="edge"/>
          <c:yMode val="edge"/>
          <c:x val="0.18130420138346412"/>
          <c:y val="7.5379206587922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Критерии качества по мнению аудитори</c:v>
                </c:pt>
              </c:strCache>
            </c:strRef>
          </c:tx>
          <c:explosion val="13"/>
          <c:dPt>
            <c:idx val="0"/>
            <c:bubble3D val="0"/>
            <c:explosion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4C-498C-9EE4-348E52370B8E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94C-498C-9EE4-348E52370B8E}"/>
              </c:ext>
            </c:extLst>
          </c:dPt>
          <c:dPt>
            <c:idx val="2"/>
            <c:bubble3D val="0"/>
            <c:explosion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4C-498C-9EE4-348E52370B8E}"/>
              </c:ext>
            </c:extLst>
          </c:dPt>
          <c:dPt>
            <c:idx val="3"/>
            <c:bubble3D val="0"/>
            <c:explosion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94C-498C-9EE4-348E52370B8E}"/>
              </c:ext>
            </c:extLst>
          </c:dPt>
          <c:cat>
            <c:strRef>
              <c:f>Лист1!$A$2:$A$5</c:f>
              <c:strCache>
                <c:ptCount val="4"/>
                <c:pt idx="0">
                  <c:v>сюжет</c:v>
                </c:pt>
                <c:pt idx="1">
                  <c:v>дизайн</c:v>
                </c:pt>
                <c:pt idx="2">
                  <c:v>техническое исполнение 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32</c:v>
                </c:pt>
                <c:pt idx="2">
                  <c:v>23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4C-498C-9EE4-348E52370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F43162"/>
              </a:solidFill>
              <a:latin typeface="FitaPoluustavC" panose="00000500000000000000" pitchFamily="50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аудитория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BF-4BD7-891A-0AF9B37002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BF-4BD7-891A-0AF9B37002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BF-4BD7-891A-0AF9B37002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BF-4BD7-891A-0AF9B37002D4}"/>
              </c:ext>
            </c:extLst>
          </c:dPt>
          <c:cat>
            <c:strRef>
              <c:f>Лист1!$A$2:$A$5</c:f>
              <c:strCache>
                <c:ptCount val="4"/>
                <c:pt idx="0">
                  <c:v>18-23</c:v>
                </c:pt>
                <c:pt idx="1">
                  <c:v>14-16</c:v>
                </c:pt>
                <c:pt idx="2">
                  <c:v>16-18</c:v>
                </c:pt>
                <c:pt idx="3">
                  <c:v>24&gt;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56</c:v>
                </c:pt>
                <c:pt idx="1">
                  <c:v>17</c:v>
                </c:pt>
                <c:pt idx="2">
                  <c:v>18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B6-45E6-825F-7D9206336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F43162"/>
              </a:solidFill>
              <a:latin typeface="FitaPoluustavC" panose="00000500000000000000" pitchFamily="50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F43162"/>
          </a:solidFill>
          <a:latin typeface="FitaPoluustavC" panose="00000500000000000000" pitchFamily="50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F43162"/>
                </a:solidFill>
                <a:latin typeface="FitaPoluustavC" panose="00000500000000000000" pitchFamily="50" charset="0"/>
                <a:ea typeface="+mn-ea"/>
                <a:cs typeface="+mn-cs"/>
              </a:defRPr>
            </a:pPr>
            <a:r>
              <a:rPr lang="ru-RU"/>
              <a:t>Аудитория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F43162"/>
              </a:solidFill>
              <a:latin typeface="FitaPoluustavC" panose="00000500000000000000" pitchFamily="50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Женщины</c:v>
                </c:pt>
                <c:pt idx="1">
                  <c:v>Мужчины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38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AC-4C16-847D-CE03E1E3A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24660223"/>
        <c:axId val="1535186879"/>
      </c:barChart>
      <c:catAx>
        <c:axId val="16246602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43162"/>
                </a:solidFill>
                <a:latin typeface="FitaPoluustavC" panose="00000500000000000000" pitchFamily="50" charset="0"/>
                <a:ea typeface="+mn-ea"/>
                <a:cs typeface="+mn-cs"/>
              </a:defRPr>
            </a:pPr>
            <a:endParaRPr lang="ru-RU"/>
          </a:p>
        </c:txPr>
        <c:crossAx val="1535186879"/>
        <c:crosses val="autoZero"/>
        <c:auto val="1"/>
        <c:lblAlgn val="ctr"/>
        <c:lblOffset val="100"/>
        <c:noMultiLvlLbl val="0"/>
      </c:catAx>
      <c:valAx>
        <c:axId val="1535186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43162"/>
                </a:solidFill>
                <a:latin typeface="FitaPoluustavC" panose="00000500000000000000" pitchFamily="50" charset="0"/>
                <a:ea typeface="+mn-ea"/>
                <a:cs typeface="+mn-cs"/>
              </a:defRPr>
            </a:pPr>
            <a:endParaRPr lang="ru-RU"/>
          </a:p>
        </c:txPr>
        <c:crossAx val="1624660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F43162"/>
          </a:solidFill>
          <a:latin typeface="FitaPoluustavC" panose="00000500000000000000" pitchFamily="50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18T11:30:13.3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84 52 4 0 0,'-52'-28'3374'0'0,"21"5"5549"0"0,31 25-9344 0 0,0-1-44 0 0,0-1 0 0 0,1 1-1 0 0,-1-1 1 0 0,1 0-1 0 0,-1 1 1 0 0,1-1 0 0 0,-1 0-1 0 0,1 1 1 0 0,0-1-1 0 0,-1 0 1 0 0,1 1 0 0 0,-1-1-1 0 0,1 0 1 0 0,0 0-1 0 0,-1 0 1 0 0,1 0 0 0 0,-1 0-1 0 0,1 1 1 0 0,0-1-1 0 0,7-2-987 0 0,-3 0 406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18T11:30:14.5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 30 12 0 0,'-13'-14'6501'0'0,"30"4"-6950"0"0,-5 4-4649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96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07" y="255422"/>
            <a:ext cx="8557409" cy="6155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457700" y="2538515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05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D5E299-FA48-80FC-2F7B-26944CEDFA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7126" y="2652815"/>
            <a:ext cx="7509749" cy="7509749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297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имок экрана, звезда, искусство">
            <a:extLst>
              <a:ext uri="{FF2B5EF4-FFF2-40B4-BE49-F238E27FC236}">
                <a16:creationId xmlns:a16="http://schemas.microsoft.com/office/drawing/2014/main" id="{D2A4CE98-B1C5-E8F3-6A46-0CD1193ED31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D2FC124-5441-3A2E-9DED-8ACBAF34226B}"/>
              </a:ext>
            </a:extLst>
          </p:cNvPr>
          <p:cNvSpPr/>
          <p:nvPr userDrawn="1"/>
        </p:nvSpPr>
        <p:spPr>
          <a:xfrm>
            <a:off x="0" y="-9887"/>
            <a:ext cx="9144000" cy="5153387"/>
          </a:xfrm>
          <a:prstGeom prst="rect">
            <a:avLst/>
          </a:prstGeom>
          <a:solidFill>
            <a:schemeClr val="tx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7" r:id="rId8"/>
    <p:sldLayoutId id="2147483694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jpeg"/><Relationship Id="rId3" Type="http://schemas.openxmlformats.org/officeDocument/2006/relationships/image" Target="../media/image2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11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2927153"/>
            <a:ext cx="9144001" cy="46432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4B0DA0-1E2A-F4DA-36D4-042692419E6C}"/>
              </a:ext>
            </a:extLst>
          </p:cNvPr>
          <p:cNvSpPr/>
          <p:nvPr/>
        </p:nvSpPr>
        <p:spPr>
          <a:xfrm>
            <a:off x="0" y="1168003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58195" y="1168003"/>
            <a:ext cx="5262826" cy="93543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Сказки огненной птицы</a:t>
            </a:r>
            <a:b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93" y="2429323"/>
            <a:ext cx="4031479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168003"/>
            <a:ext cx="2688610" cy="9354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Рисунок 11" descr="Тропическая сцена">
            <a:extLst>
              <a:ext uri="{FF2B5EF4-FFF2-40B4-BE49-F238E27FC236}">
                <a16:creationId xmlns:a16="http://schemas.microsoft.com/office/drawing/2014/main" id="{2B06EFEC-0127-6F22-1FA3-7FDD8EECC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84243" y="2658249"/>
            <a:ext cx="646719" cy="6467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0DF9730-B165-49CD-311B-843D3EF169DF}"/>
                  </a:ext>
                </a:extLst>
              </p14:cNvPr>
              <p14:cNvContentPartPr/>
              <p14:nvPr/>
            </p14:nvContentPartPr>
            <p14:xfrm>
              <a:off x="8463352" y="1813954"/>
              <a:ext cx="30600" cy="1908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0DF9730-B165-49CD-311B-843D3EF169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57232" y="1807834"/>
                <a:ext cx="4284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88A1D0F8-30BA-23F7-8492-7420300434D6}"/>
                  </a:ext>
                </a:extLst>
              </p14:cNvPr>
              <p14:cNvContentPartPr/>
              <p14:nvPr/>
            </p14:nvContentPartPr>
            <p14:xfrm>
              <a:off x="8123512" y="1860394"/>
              <a:ext cx="10800" cy="1116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88A1D0F8-30BA-23F7-8492-7420300434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17392" y="1854274"/>
                <a:ext cx="2304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3A013B3-7DB8-6514-618A-4D5ABB182CCB}"/>
              </a:ext>
            </a:extLst>
          </p:cNvPr>
          <p:cNvSpPr txBox="1"/>
          <p:nvPr/>
        </p:nvSpPr>
        <p:spPr>
          <a:xfrm>
            <a:off x="6756366" y="1402902"/>
            <a:ext cx="1543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43162"/>
                </a:solidFill>
              </a:rPr>
              <a:t>Демо-день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917D04-C327-4392-C020-5B2131C5AA98}"/>
              </a:ext>
            </a:extLst>
          </p:cNvPr>
          <p:cNvSpPr txBox="1"/>
          <p:nvPr/>
        </p:nvSpPr>
        <p:spPr>
          <a:xfrm>
            <a:off x="858195" y="3944902"/>
            <a:ext cx="3833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43162"/>
                </a:solidFill>
              </a:rPr>
              <a:t>Южный Федеральный Университет</a:t>
            </a:r>
          </a:p>
        </p:txBody>
      </p:sp>
      <p:pic>
        <p:nvPicPr>
          <p:cNvPr id="9" name="Рисунок 8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AC25C93-4CFD-3129-DECC-A522544AFA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356" y="325041"/>
            <a:ext cx="831850" cy="569119"/>
          </a:xfrm>
          <a:prstGeom prst="rect">
            <a:avLst/>
          </a:prstGeom>
        </p:spPr>
      </p:pic>
      <p:pic>
        <p:nvPicPr>
          <p:cNvPr id="11" name="Рисунок 15">
            <a:extLst>
              <a:ext uri="{FF2B5EF4-FFF2-40B4-BE49-F238E27FC236}">
                <a16:creationId xmlns:a16="http://schemas.microsoft.com/office/drawing/2014/main" id="{3849EB69-8E15-081C-4375-5DD942547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41" y="263730"/>
            <a:ext cx="683419" cy="6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3904895-A8C2-5DF2-A41D-6E10C23EFA2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490" y="328050"/>
            <a:ext cx="948226" cy="5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8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998290" y="123386"/>
            <a:ext cx="7222921" cy="4551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30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FitaPoluustavC" panose="00000500000000000000" pitchFamily="50" charset="0"/>
                <a:cs typeface="Calibri" panose="020F0502020204030204" pitchFamily="34" charset="0"/>
                <a:sym typeface="PT Sans"/>
              </a:rPr>
              <a:t>Краткое описание проекта «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FitaPoluustavC" panose="00000500000000000000" pitchFamily="50" charset="0"/>
                <a:cs typeface="Calibri" panose="020F0502020204030204" pitchFamily="34" charset="0"/>
              </a:rPr>
              <a:t>Сказки огненной птицы</a:t>
            </a:r>
            <a:r>
              <a:rPr lang="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FitaPoluustavC" panose="00000500000000000000" pitchFamily="50" charset="0"/>
                <a:cs typeface="Calibri" panose="020F0502020204030204" pitchFamily="34" charset="0"/>
                <a:sym typeface="PT Sans"/>
              </a:rPr>
              <a:t>»</a:t>
            </a:r>
            <a:endParaRPr sz="2000" dirty="0">
              <a:solidFill>
                <a:schemeClr val="accent1">
                  <a:lumMod val="20000"/>
                  <a:lumOff val="80000"/>
                </a:schemeClr>
              </a:solidFill>
              <a:latin typeface="FitaPoluustavC" panose="00000500000000000000" pitchFamily="50" charset="0"/>
              <a:cs typeface="Calibri" panose="020F0502020204030204" pitchFamily="34" charset="0"/>
              <a:sym typeface="PT Sans"/>
            </a:endParaRPr>
          </a:p>
        </p:txBody>
      </p:sp>
      <p:graphicFrame>
        <p:nvGraphicFramePr>
          <p:cNvPr id="110" name="Google Shape;110;p26"/>
          <p:cNvGraphicFramePr/>
          <p:nvPr>
            <p:extLst>
              <p:ext uri="{D42A27DB-BD31-4B8C-83A1-F6EECF244321}">
                <p14:modId xmlns:p14="http://schemas.microsoft.com/office/powerpoint/2010/main" val="4164801024"/>
              </p:ext>
            </p:extLst>
          </p:nvPr>
        </p:nvGraphicFramePr>
        <p:xfrm>
          <a:off x="10153946" y="2171736"/>
          <a:ext cx="97400" cy="315840"/>
        </p:xfrm>
        <a:graphic>
          <a:graphicData uri="http://schemas.openxmlformats.org/drawingml/2006/table">
            <a:tbl>
              <a:tblPr>
                <a:noFill/>
                <a:tableStyleId>{7123E036-C889-4DE9-9E9D-3321D5F19301}</a:tableStyleId>
              </a:tblPr>
              <a:tblGrid>
                <a:gridCol w="9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1" name="Google Shape;111;p26"/>
          <p:cNvSpPr txBox="1"/>
          <p:nvPr/>
        </p:nvSpPr>
        <p:spPr>
          <a:xfrm>
            <a:off x="1898692" y="2101681"/>
            <a:ext cx="5346616" cy="1845254"/>
          </a:xfrm>
          <a:prstGeom prst="roundRect">
            <a:avLst/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543E8"/>
                </a:solidFill>
                <a:latin typeface="FitaPoluustavC" panose="00000500000000000000" pitchFamily="50" charset="0"/>
                <a:ea typeface="PT Sans"/>
                <a:cs typeface="Calibri" panose="020F0502020204030204" pitchFamily="34" charset="0"/>
                <a:sym typeface="PT Sans"/>
              </a:rPr>
              <a:t>Основные Цели</a:t>
            </a:r>
            <a:endParaRPr b="1" dirty="0">
              <a:solidFill>
                <a:srgbClr val="0543E8"/>
              </a:solidFill>
              <a:latin typeface="FitaPoluustavC" panose="00000500000000000000" pitchFamily="50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" i="1" dirty="0">
                <a:solidFill>
                  <a:schemeClr val="accent5">
                    <a:lumMod val="50000"/>
                  </a:schemeClr>
                </a:solidFill>
                <a:latin typeface="FitaPoluustavC" panose="00000500000000000000" pitchFamily="50" charset="0"/>
                <a:ea typeface="PT Sans"/>
                <a:cs typeface="Calibri" panose="020F0502020204030204" pitchFamily="34" charset="0"/>
                <a:sym typeface="PT Sans"/>
              </a:rPr>
              <a:t>Создание полноценной игры состоящей из трех уровней, каждый из которых будет представлять отдельную историю, сюжетно переплетающуюся с предшествующими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endParaRPr lang="ru" i="1" dirty="0">
              <a:solidFill>
                <a:schemeClr val="accent5">
                  <a:lumMod val="50000"/>
                </a:schemeClr>
              </a:solidFill>
              <a:latin typeface="FitaPoluustavC" panose="00000500000000000000" pitchFamily="50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accent5">
                    <a:lumMod val="50000"/>
                  </a:schemeClr>
                </a:solidFill>
                <a:latin typeface="FitaPoluustavC" panose="00000500000000000000" pitchFamily="50" charset="0"/>
                <a:ea typeface="PT Sans"/>
                <a:cs typeface="Calibri" panose="020F0502020204030204" pitchFamily="34" charset="0"/>
                <a:sym typeface="PT Sans"/>
              </a:rPr>
              <a:t>Интеграция нашего проекта в русский сегмент игровой индустрии</a:t>
            </a:r>
            <a:endParaRPr i="1" dirty="0">
              <a:solidFill>
                <a:schemeClr val="accent5">
                  <a:lumMod val="50000"/>
                </a:schemeClr>
              </a:solidFill>
              <a:latin typeface="FitaPoluustavC" panose="00000500000000000000" pitchFamily="50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115" name="Google Shape;115;p26"/>
          <p:cNvSpPr txBox="1"/>
          <p:nvPr/>
        </p:nvSpPr>
        <p:spPr>
          <a:xfrm>
            <a:off x="5773612" y="1631737"/>
            <a:ext cx="3370388" cy="64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i="1" dirty="0">
              <a:solidFill>
                <a:srgbClr val="7030A0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pic>
        <p:nvPicPr>
          <p:cNvPr id="4" name="Рисунок 15">
            <a:extLst>
              <a:ext uri="{FF2B5EF4-FFF2-40B4-BE49-F238E27FC236}">
                <a16:creationId xmlns:a16="http://schemas.microsoft.com/office/drawing/2014/main" id="{D84978BD-4790-170E-8F28-413A4D134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9B1974-535B-611B-07DC-68A914FB49DD}"/>
              </a:ext>
            </a:extLst>
          </p:cNvPr>
          <p:cNvSpPr txBox="1"/>
          <p:nvPr/>
        </p:nvSpPr>
        <p:spPr>
          <a:xfrm>
            <a:off x="486561" y="875017"/>
            <a:ext cx="7956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FitaPoluustavC" panose="00000500000000000000" pitchFamily="50" charset="0"/>
              </a:rPr>
              <a:t>«Сказки Огненной Птицы» - это компьютерная игра в жанре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FitaPoluustavC" panose="00000500000000000000" pitchFamily="50" charset="0"/>
              </a:rPr>
              <a:t>click and point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FitaPoluustavC" panose="00000500000000000000" pitchFamily="50" charset="0"/>
              </a:rPr>
              <a:t> с элементами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FitaPoluustavC" panose="00000500000000000000" pitchFamily="50" charset="0"/>
              </a:rPr>
              <a:t>RPG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FitaPoluustavC" panose="00000500000000000000" pitchFamily="50" charset="0"/>
              </a:rPr>
              <a:t>и визуальной новеллы.</a:t>
            </a:r>
          </a:p>
          <a:p>
            <a:pPr algn="ct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FitaPoluustavC" panose="00000500000000000000" pitchFamily="50" charset="0"/>
              </a:rPr>
              <a:t>Так как у нас большой упор на визуальную составляющую. На данном этапе мы работаем над ее содержанием.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FitaPoluustavC" panose="00000500000000000000" pitchFamily="50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FitaPoluustavC" panose="00000500000000000000" pitchFamily="50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60132A-8905-F8A0-7E76-9A42DB76CE4D}"/>
              </a:ext>
            </a:extLst>
          </p:cNvPr>
          <p:cNvSpPr txBox="1"/>
          <p:nvPr/>
        </p:nvSpPr>
        <p:spPr>
          <a:xfrm>
            <a:off x="1199626" y="3800213"/>
            <a:ext cx="7021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9990CA8F-6B29-CB33-6D3F-725FDC8F1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513" r="73" b="24848"/>
          <a:stretch/>
        </p:blipFill>
        <p:spPr bwMode="auto">
          <a:xfrm>
            <a:off x="0" y="-71513"/>
            <a:ext cx="5358650" cy="300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12A07AD-6CFF-CD0A-EA94-1E504BD401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513" r="73" b="24848"/>
          <a:stretch/>
        </p:blipFill>
        <p:spPr bwMode="auto">
          <a:xfrm rot="10800000">
            <a:off x="3785350" y="2242784"/>
            <a:ext cx="5358650" cy="300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DBA4C7-FD13-B76E-6666-B5F732746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F43162"/>
                </a:solidFill>
                <a:latin typeface="FitaPoluustavC" panose="00000500000000000000" pitchFamily="50" charset="0"/>
              </a:rPr>
              <a:t>Проблематика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FD665B-AE74-0083-E022-8958DBB6A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flipH="1" flipV="1">
            <a:off x="17959521" y="3570585"/>
            <a:ext cx="311061" cy="1994192"/>
          </a:xfrm>
        </p:spPr>
        <p:txBody>
          <a:bodyPr/>
          <a:lstStyle/>
          <a:p>
            <a:pPr marL="114300" indent="0">
              <a:buNone/>
            </a:pP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4311F6C-AB3A-5D5F-A647-B833A7D97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71932"/>
              </p:ext>
            </p:extLst>
          </p:nvPr>
        </p:nvGraphicFramePr>
        <p:xfrm>
          <a:off x="953588" y="1491243"/>
          <a:ext cx="7236824" cy="2673953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3626076">
                  <a:extLst>
                    <a:ext uri="{9D8B030D-6E8A-4147-A177-3AD203B41FA5}">
                      <a16:colId xmlns:a16="http://schemas.microsoft.com/office/drawing/2014/main" val="3474939342"/>
                    </a:ext>
                  </a:extLst>
                </a:gridCol>
                <a:gridCol w="3610748">
                  <a:extLst>
                    <a:ext uri="{9D8B030D-6E8A-4147-A177-3AD203B41FA5}">
                      <a16:colId xmlns:a16="http://schemas.microsoft.com/office/drawing/2014/main" val="2132416398"/>
                    </a:ext>
                  </a:extLst>
                </a:gridCol>
              </a:tblGrid>
              <a:tr h="70441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n>
                            <a:noFill/>
                          </a:ln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Проблема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n>
                            <a:noFill/>
                          </a:ln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Предлагаемое решение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711588"/>
                  </a:ext>
                </a:extLst>
              </a:tr>
              <a:tr h="196954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FitaPoluustavC" panose="00000500000000000000" pitchFamily="50" charset="0"/>
                        </a:rPr>
                        <a:t>Относительно малоразвитая индустрия</a:t>
                      </a:r>
                    </a:p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FitaPoluustavC" panose="00000500000000000000" pitchFamily="50" charset="0"/>
                        </a:rPr>
                        <a:t> </a:t>
                      </a:r>
                      <a:r>
                        <a:rPr lang="ru-RU" dirty="0" err="1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FitaPoluustavC" panose="00000500000000000000" pitchFamily="50" charset="0"/>
                        </a:rPr>
                        <a:t>геймдева</a:t>
                      </a:r>
                      <a:r>
                        <a:rPr lang="ru-RU" dirty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FitaPoluustavC" panose="00000500000000000000" pitchFamily="50" charset="0"/>
                        </a:rPr>
                        <a:t> в России и странах ближнего зарубежья. *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FitaPoluustavC" panose="00000500000000000000" pitchFamily="50" charset="0"/>
                        </a:rPr>
                        <a:t>Создание собственного многогранного </a:t>
                      </a:r>
                    </a:p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FitaPoluustavC" panose="00000500000000000000" pitchFamily="50" charset="0"/>
                        </a:rPr>
                        <a:t>игрового продукта.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73201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274D937-1A62-293D-52D3-4F2CEEA4DA55}"/>
              </a:ext>
            </a:extLst>
          </p:cNvPr>
          <p:cNvSpPr txBox="1"/>
          <p:nvPr/>
        </p:nvSpPr>
        <p:spPr>
          <a:xfrm>
            <a:off x="635085" y="4160093"/>
            <a:ext cx="7236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2D6FC"/>
                </a:solidFill>
                <a:latin typeface="FitaPoluustavC" panose="00000500000000000000" pitchFamily="50" charset="0"/>
              </a:rPr>
              <a:t>*За последние годы количество качественных предложений в отечественном игровом сегменте увеличилось (что мы увидим в конкурентном анализе), но все еще имеется большой потенциал для роста</a:t>
            </a:r>
          </a:p>
        </p:txBody>
      </p:sp>
    </p:spTree>
    <p:extLst>
      <p:ext uri="{BB962C8B-B14F-4D97-AF65-F5344CB8AC3E}">
        <p14:creationId xmlns:p14="http://schemas.microsoft.com/office/powerpoint/2010/main" val="816055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2F3CB-E2CC-9671-8D0F-32DC677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581" y="194873"/>
            <a:ext cx="4697835" cy="755700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FitaPoluustavC" panose="00000500000000000000" pitchFamily="50" charset="0"/>
              </a:rPr>
              <a:t>Опрос аудитории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EDBE8C-8BF3-6A70-258A-56A63449D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311" y="1216404"/>
            <a:ext cx="3991852" cy="4051882"/>
          </a:xfrm>
        </p:spPr>
        <p:txBody>
          <a:bodyPr>
            <a:normAutofit/>
          </a:bodyPr>
          <a:lstStyle/>
          <a:p>
            <a:pPr marL="152400" indent="0">
              <a:buNone/>
            </a:pPr>
            <a:r>
              <a:rPr lang="ru-RU" sz="2000" dirty="0">
                <a:solidFill>
                  <a:schemeClr val="bg1"/>
                </a:solidFill>
                <a:latin typeface="FitaPoluustavC" panose="00000500000000000000" pitchFamily="50" charset="0"/>
              </a:rPr>
              <a:t>В опросе участвовало более 60 человек. И исходя из  результатов, была выявлена основная аудитория, а также критерии, по которым ее представители оценивают качество продукта.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F10A6A1-BE59-A0E3-78DC-9FAB0A362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9516820"/>
              </p:ext>
            </p:extLst>
          </p:nvPr>
        </p:nvGraphicFramePr>
        <p:xfrm>
          <a:off x="4015530" y="802694"/>
          <a:ext cx="5338194" cy="3538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7741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BE6CA-9231-7F30-92F1-00E8AE3F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F43162"/>
                </a:solidFill>
                <a:latin typeface="FitaPoluustavC" panose="00000500000000000000" pitchFamily="50" charset="0"/>
              </a:rPr>
              <a:t>Наша аудитория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FE2642-1005-4D54-9CD3-BE25EA43E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30322" y="4427033"/>
            <a:ext cx="401978" cy="141841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F26A9EB2-DA13-F991-995B-61392EAD13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8969854"/>
              </p:ext>
            </p:extLst>
          </p:nvPr>
        </p:nvGraphicFramePr>
        <p:xfrm>
          <a:off x="-773151" y="1017725"/>
          <a:ext cx="6096000" cy="358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4EFE016C-6082-33B8-52EC-1384FFBE2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6892009"/>
              </p:ext>
            </p:extLst>
          </p:nvPr>
        </p:nvGraphicFramePr>
        <p:xfrm>
          <a:off x="4159405" y="1217185"/>
          <a:ext cx="4270918" cy="3351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697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9B67A-48D1-C81C-5EEE-C2302C829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1" y="122517"/>
            <a:ext cx="3429790" cy="7557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FitaPoluustavC" panose="00000500000000000000" pitchFamily="50" charset="0"/>
              </a:rPr>
              <a:t>Конкурентный анализ 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2A42C5-D694-DBF0-7AFB-E79523E41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6873" y="243889"/>
            <a:ext cx="5771626" cy="3174011"/>
          </a:xfrm>
        </p:spPr>
        <p:txBody>
          <a:bodyPr/>
          <a:lstStyle/>
          <a:p>
            <a:pPr marL="152400" indent="0">
              <a:buNone/>
            </a:pPr>
            <a:r>
              <a:rPr lang="en-US" dirty="0">
                <a:solidFill>
                  <a:schemeClr val="bg1"/>
                </a:solidFill>
              </a:rPr>
              <a:t>https://docs.google.com/spreadsheets/d/1wvcRvSRpBpDsUaZjbrggn0jd0hTihwzM/edit?usp=sharing&amp;ouid=107559869124365242894&amp;rtpof=true&amp;sd=true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EDB6ED-497C-E1F5-EC41-09E838C70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190" y="878217"/>
            <a:ext cx="6893619" cy="426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13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E20C1-4B66-9EDB-F614-20BCA9435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86" y="196650"/>
            <a:ext cx="8163227" cy="7557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F43162"/>
                </a:solidFill>
                <a:latin typeface="FitaPoluustavC" panose="00000500000000000000" pitchFamily="50" charset="0"/>
              </a:rPr>
              <a:t>Преимущество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C92097-BEDE-C12D-EEC7-3BA4B5D99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5844" y="1456507"/>
            <a:ext cx="3892310" cy="31794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92D6FC"/>
                </a:solidFill>
                <a:latin typeface="FitaPoluustavC" panose="00000500000000000000" pitchFamily="50" charset="0"/>
              </a:rPr>
              <a:t>Уникальные визуальные решения 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92D6FC"/>
              </a:solidFill>
              <a:latin typeface="FitaPoluustavC" panose="000005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92D6FC"/>
                </a:solidFill>
                <a:latin typeface="FitaPoluustavC" panose="00000500000000000000" pitchFamily="50" charset="0"/>
              </a:rPr>
              <a:t>Относительная дешевизна продукта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92D6FC"/>
              </a:solidFill>
              <a:latin typeface="FitaPoluustavC" panose="000005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92D6FC"/>
                </a:solidFill>
                <a:latin typeface="FitaPoluustavC" panose="00000500000000000000" pitchFamily="50" charset="0"/>
              </a:rPr>
              <a:t>Хорошая сюжетная составляющая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92D6FC"/>
                </a:solidFill>
                <a:latin typeface="FitaPoluustavC" panose="00000500000000000000" pitchFamily="50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92D6FC"/>
                </a:solidFill>
                <a:latin typeface="FitaPoluustavC" panose="00000500000000000000" pitchFamily="50" charset="0"/>
              </a:rPr>
              <a:t>Большой франшизный потенциал 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92D6FC"/>
              </a:solidFill>
              <a:latin typeface="FitaPoluustavC" panose="000005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27613-9125-DB73-50F6-5984CE19C310}"/>
              </a:ext>
            </a:extLst>
          </p:cNvPr>
          <p:cNvSpPr txBox="1"/>
          <p:nvPr/>
        </p:nvSpPr>
        <p:spPr>
          <a:xfrm>
            <a:off x="735713" y="4003288"/>
            <a:ext cx="8163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1578B"/>
                </a:solidFill>
                <a:latin typeface="FitaPoluustavC" panose="00000500000000000000" pitchFamily="50" charset="0"/>
              </a:rPr>
              <a:t>Ценностное предложение: подогревает интерес молодой аудитории к культуре народов России </a:t>
            </a:r>
          </a:p>
        </p:txBody>
      </p:sp>
    </p:spTree>
    <p:extLst>
      <p:ext uri="{BB962C8B-B14F-4D97-AF65-F5344CB8AC3E}">
        <p14:creationId xmlns:p14="http://schemas.microsoft.com/office/powerpoint/2010/main" val="2145457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078AF-DD3C-A4E3-F5C4-07D3C3F3F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700" y="196650"/>
            <a:ext cx="2808000" cy="7557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43162"/>
                </a:solidFill>
                <a:latin typeface="FitaPoluustavC" panose="00000500000000000000" pitchFamily="50" charset="0"/>
              </a:rPr>
              <a:t>Анализ рынка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14D7B3-94A0-B1CF-4398-EC3F5CF55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0800000" flipH="1" flipV="1">
            <a:off x="411061" y="4672668"/>
            <a:ext cx="7021585" cy="398553"/>
          </a:xfrm>
        </p:spPr>
        <p:txBody>
          <a:bodyPr/>
          <a:lstStyle/>
          <a:p>
            <a:pPr marL="152400" indent="0">
              <a:buNone/>
            </a:pPr>
            <a:r>
              <a:rPr lang="ru-RU" dirty="0">
                <a:solidFill>
                  <a:srgbClr val="5D5886"/>
                </a:solidFill>
                <a:latin typeface="FitaPoluustavC" panose="00000500000000000000" pitchFamily="50" charset="0"/>
              </a:rPr>
              <a:t>*Анализ проводился исходя из данных индустрии за 2020 год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BA0E67D-2C6A-00C1-8C91-731C0B498A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912965"/>
              </p:ext>
            </p:extLst>
          </p:nvPr>
        </p:nvGraphicFramePr>
        <p:xfrm>
          <a:off x="520390" y="1196820"/>
          <a:ext cx="2022087" cy="3118702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2022087">
                  <a:extLst>
                    <a:ext uri="{9D8B030D-6E8A-4147-A177-3AD203B41FA5}">
                      <a16:colId xmlns:a16="http://schemas.microsoft.com/office/drawing/2014/main" val="2796190193"/>
                    </a:ext>
                  </a:extLst>
                </a:gridCol>
              </a:tblGrid>
              <a:tr h="6542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5D5886"/>
                          </a:solidFill>
                          <a:latin typeface="FitaPoluustavC" panose="00000500000000000000" pitchFamily="50" charset="0"/>
                        </a:rPr>
                        <a:t>TAM</a:t>
                      </a:r>
                      <a:r>
                        <a:rPr lang="ru-RU" sz="2400" dirty="0">
                          <a:solidFill>
                            <a:srgbClr val="5D5886"/>
                          </a:solidFill>
                          <a:latin typeface="FitaPoluustavC" panose="00000500000000000000" pitchFamily="50" charset="0"/>
                        </a:rPr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479916"/>
                  </a:ext>
                </a:extLst>
              </a:tr>
              <a:tr h="24644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$</a:t>
                      </a:r>
                      <a:r>
                        <a:rPr lang="ru-RU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1,5 млрд</a:t>
                      </a:r>
                    </a:p>
                    <a:p>
                      <a:pPr algn="ctr"/>
                      <a:endParaRPr lang="en-US" sz="1800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100 </a:t>
                      </a:r>
                      <a:r>
                        <a:rPr lang="ru-RU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млн человек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75301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DF182AC-7F1E-7835-5860-290FB4AE2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536235"/>
              </p:ext>
            </p:extLst>
          </p:nvPr>
        </p:nvGraphicFramePr>
        <p:xfrm>
          <a:off x="3609278" y="1195748"/>
          <a:ext cx="2022086" cy="3129853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2022086">
                  <a:extLst>
                    <a:ext uri="{9D8B030D-6E8A-4147-A177-3AD203B41FA5}">
                      <a16:colId xmlns:a16="http://schemas.microsoft.com/office/drawing/2014/main" val="2796190193"/>
                    </a:ext>
                  </a:extLst>
                </a:gridCol>
              </a:tblGrid>
              <a:tr h="54277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5D5886"/>
                          </a:solidFill>
                          <a:latin typeface="FitaPoluustavC" panose="00000500000000000000" pitchFamily="50" charset="0"/>
                        </a:rPr>
                        <a:t>SAM</a:t>
                      </a:r>
                      <a:r>
                        <a:rPr lang="ru-RU" sz="2000" dirty="0">
                          <a:solidFill>
                            <a:srgbClr val="5D5886"/>
                          </a:solidFill>
                          <a:latin typeface="FitaPoluustavC" panose="00000500000000000000" pitchFamily="50" charset="0"/>
                        </a:rPr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479916"/>
                  </a:ext>
                </a:extLst>
              </a:tr>
              <a:tr h="2587083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$</a:t>
                      </a:r>
                      <a:r>
                        <a:rPr lang="ru-RU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75 млн</a:t>
                      </a:r>
                    </a:p>
                    <a:p>
                      <a:pPr algn="ctr"/>
                      <a:endParaRPr lang="en-US" sz="1800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r>
                        <a:rPr lang="ru-RU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25</a:t>
                      </a:r>
                      <a:r>
                        <a:rPr lang="en-US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млн человек</a:t>
                      </a: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75301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3EE9104-9838-A421-FBE9-DF429543D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078617"/>
              </p:ext>
            </p:extLst>
          </p:nvPr>
        </p:nvGraphicFramePr>
        <p:xfrm>
          <a:off x="6698165" y="1196820"/>
          <a:ext cx="1925444" cy="3196760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1925444">
                  <a:extLst>
                    <a:ext uri="{9D8B030D-6E8A-4147-A177-3AD203B41FA5}">
                      <a16:colId xmlns:a16="http://schemas.microsoft.com/office/drawing/2014/main" val="2796190193"/>
                    </a:ext>
                  </a:extLst>
                </a:gridCol>
              </a:tblGrid>
              <a:tr h="49816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5D5886"/>
                          </a:solidFill>
                          <a:latin typeface="FitaPoluustavC" panose="00000500000000000000" pitchFamily="50" charset="0"/>
                        </a:rPr>
                        <a:t>SOM</a:t>
                      </a:r>
                      <a:r>
                        <a:rPr lang="ru-RU" sz="2000" dirty="0">
                          <a:solidFill>
                            <a:srgbClr val="5D5886"/>
                          </a:solidFill>
                          <a:latin typeface="FitaPoluustavC" panose="00000500000000000000" pitchFamily="50" charset="0"/>
                        </a:rPr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479916"/>
                  </a:ext>
                </a:extLst>
              </a:tr>
              <a:tr h="2698595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$</a:t>
                      </a:r>
                      <a:r>
                        <a:rPr lang="ru-RU" sz="2000" b="1" dirty="0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550 </a:t>
                      </a:r>
                      <a:r>
                        <a:rPr lang="ru-RU" sz="2000" b="1" dirty="0" err="1">
                          <a:solidFill>
                            <a:srgbClr val="F43162"/>
                          </a:solidFill>
                          <a:latin typeface="FitaPoluustavC" panose="00000500000000000000" pitchFamily="50" charset="0"/>
                        </a:rPr>
                        <a:t>тыс</a:t>
                      </a:r>
                      <a:endParaRPr lang="ru-RU" sz="2000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rgbClr val="F43162"/>
                        </a:solidFill>
                        <a:latin typeface="FitaPoluustavC" panose="00000500000000000000" pitchFamily="50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75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64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E47D8A5-93D7-CB1A-4198-7B6F29453C92}"/>
              </a:ext>
            </a:extLst>
          </p:cNvPr>
          <p:cNvSpPr/>
          <p:nvPr/>
        </p:nvSpPr>
        <p:spPr>
          <a:xfrm>
            <a:off x="1739590" y="1199816"/>
            <a:ext cx="5575610" cy="3222702"/>
          </a:xfrm>
          <a:prstGeom prst="round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1F530-3A41-6691-4DE9-967BF1ABB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19" y="109551"/>
            <a:ext cx="7326885" cy="75570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5D5886"/>
                </a:solidFill>
                <a:latin typeface="FitaPoluustavC" panose="00000500000000000000" pitchFamily="50" charset="0"/>
              </a:rPr>
              <a:t>Монетизация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485685-6C8A-5FD4-1ABE-69439F853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1893" y="1255785"/>
            <a:ext cx="5363735" cy="3179400"/>
          </a:xfrm>
        </p:spPr>
        <p:txBody>
          <a:bodyPr>
            <a:normAutofit fontScale="92500"/>
          </a:bodyPr>
          <a:lstStyle/>
          <a:p>
            <a:pPr marL="152400" indent="0" algn="ctr">
              <a:buNone/>
            </a:pPr>
            <a:r>
              <a:rPr lang="en-US" sz="2400" dirty="0">
                <a:solidFill>
                  <a:srgbClr val="F43162"/>
                </a:solidFill>
                <a:latin typeface="FitaPoluustavC" panose="00000500000000000000" pitchFamily="50" charset="0"/>
              </a:rPr>
              <a:t>B2P</a:t>
            </a:r>
          </a:p>
          <a:p>
            <a:pPr marL="152400" indent="0" algn="ctr">
              <a:buNone/>
            </a:pPr>
            <a:endParaRPr lang="ru-RU" sz="2400" dirty="0">
              <a:solidFill>
                <a:srgbClr val="F43162"/>
              </a:solidFill>
              <a:latin typeface="FitaPoluustavC" panose="00000500000000000000" pitchFamily="50" charset="0"/>
            </a:endParaRPr>
          </a:p>
          <a:p>
            <a:pPr marL="152400" indent="0" algn="ctr">
              <a:buNone/>
            </a:pPr>
            <a:endParaRPr lang="en-US" sz="2400" dirty="0">
              <a:solidFill>
                <a:srgbClr val="F43162"/>
              </a:solidFill>
              <a:latin typeface="FitaPoluustavC" panose="00000500000000000000" pitchFamily="50" charset="0"/>
            </a:endParaRPr>
          </a:p>
          <a:p>
            <a:pPr marL="152400" indent="0" algn="ctr">
              <a:buNone/>
            </a:pPr>
            <a:r>
              <a:rPr lang="en-US" sz="2400" dirty="0">
                <a:solidFill>
                  <a:srgbClr val="F43162"/>
                </a:solidFill>
                <a:latin typeface="FitaPoluustavC" panose="00000500000000000000" pitchFamily="50" charset="0"/>
              </a:rPr>
              <a:t>~ 3$/ 260 </a:t>
            </a:r>
            <a:r>
              <a:rPr lang="ru-RU" sz="2400" dirty="0" err="1">
                <a:solidFill>
                  <a:srgbClr val="F43162"/>
                </a:solidFill>
                <a:latin typeface="FitaPoluustavC" panose="00000500000000000000" pitchFamily="50" charset="0"/>
              </a:rPr>
              <a:t>руб</a:t>
            </a:r>
            <a:r>
              <a:rPr lang="ru-RU" sz="2400" dirty="0">
                <a:solidFill>
                  <a:srgbClr val="F43162"/>
                </a:solidFill>
                <a:latin typeface="FitaPoluustavC" panose="00000500000000000000" pitchFamily="50" charset="0"/>
              </a:rPr>
              <a:t> </a:t>
            </a:r>
          </a:p>
          <a:p>
            <a:pPr marL="152400" indent="0" algn="ctr">
              <a:buNone/>
            </a:pPr>
            <a:endParaRPr lang="ru-RU" sz="1800" dirty="0">
              <a:solidFill>
                <a:srgbClr val="5D5886"/>
              </a:solidFill>
              <a:latin typeface="FitaPoluustavC" panose="00000500000000000000" pitchFamily="50" charset="0"/>
            </a:endParaRPr>
          </a:p>
          <a:p>
            <a:pPr marL="152400" indent="0" algn="ctr">
              <a:buNone/>
            </a:pPr>
            <a:endParaRPr lang="ru-RU" sz="1800" dirty="0">
              <a:solidFill>
                <a:srgbClr val="5D5886"/>
              </a:solidFill>
              <a:latin typeface="FitaPoluustavC" panose="00000500000000000000" pitchFamily="50" charset="0"/>
            </a:endParaRPr>
          </a:p>
          <a:p>
            <a:pPr marL="152400" indent="0" algn="ctr">
              <a:buNone/>
            </a:pPr>
            <a:r>
              <a:rPr lang="ru-RU" sz="1800" dirty="0">
                <a:solidFill>
                  <a:srgbClr val="5D5886"/>
                </a:solidFill>
                <a:latin typeface="FitaPoluustavC" panose="00000500000000000000" pitchFamily="50" charset="0"/>
              </a:rPr>
              <a:t>*Мы все еще думаем над способом монетизации нашей игры . Пока что одноразовая покупка или размещение встроенной реклам кажутся нам наиболее выгодными </a:t>
            </a:r>
          </a:p>
        </p:txBody>
      </p:sp>
    </p:spTree>
    <p:extLst>
      <p:ext uri="{BB962C8B-B14F-4D97-AF65-F5344CB8AC3E}">
        <p14:creationId xmlns:p14="http://schemas.microsoft.com/office/powerpoint/2010/main" val="600437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CC4F5BC-10FC-AFC4-834A-B21F62BA8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882" y="0"/>
            <a:ext cx="418806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2B868B-F8A2-F3D2-FD98-2357577F6631}"/>
              </a:ext>
            </a:extLst>
          </p:cNvPr>
          <p:cNvSpPr/>
          <p:nvPr/>
        </p:nvSpPr>
        <p:spPr>
          <a:xfrm>
            <a:off x="-122663" y="379141"/>
            <a:ext cx="9378175" cy="591015"/>
          </a:xfrm>
          <a:prstGeom prst="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70D4D7-64C8-26CF-1415-BA73F580D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76819"/>
            <a:ext cx="8520066" cy="755700"/>
          </a:xfrm>
        </p:spPr>
        <p:txBody>
          <a:bodyPr>
            <a:noAutofit/>
          </a:bodyPr>
          <a:lstStyle/>
          <a:p>
            <a:pPr algn="r"/>
            <a:r>
              <a:rPr lang="ru-RU" sz="2800" dirty="0">
                <a:solidFill>
                  <a:srgbClr val="F43162"/>
                </a:solidFill>
                <a:latin typeface="FitaPoluustavC" panose="00000500000000000000" pitchFamily="50" charset="0"/>
              </a:rPr>
              <a:t>Каналы продвижения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64444-833E-0F31-2C9F-928287D01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37550" y="1704396"/>
            <a:ext cx="2808000" cy="755700"/>
          </a:xfrm>
        </p:spPr>
        <p:txBody>
          <a:bodyPr>
            <a:normAutofit/>
          </a:bodyPr>
          <a:lstStyle/>
          <a:p>
            <a:pPr marL="152400" indent="0">
              <a:buNone/>
            </a:pPr>
            <a:r>
              <a:rPr lang="ru-RU" sz="1800" dirty="0">
                <a:solidFill>
                  <a:srgbClr val="92D6FC"/>
                </a:solidFill>
                <a:latin typeface="FitaPoluustavC" panose="00000500000000000000" pitchFamily="50" charset="0"/>
              </a:rPr>
              <a:t>Такие соцсети как: </a:t>
            </a:r>
          </a:p>
          <a:p>
            <a:pPr marL="152400" indent="0">
              <a:buNone/>
            </a:pPr>
            <a:r>
              <a:rPr lang="ru-RU" sz="1800" dirty="0">
                <a:solidFill>
                  <a:srgbClr val="92D6FC"/>
                </a:solidFill>
                <a:latin typeface="FitaPoluustavC" panose="00000500000000000000" pitchFamily="50" charset="0"/>
              </a:rPr>
              <a:t>    </a:t>
            </a:r>
            <a:r>
              <a:rPr lang="en-US" sz="1800" dirty="0">
                <a:solidFill>
                  <a:srgbClr val="92D6FC"/>
                </a:solidFill>
                <a:latin typeface="FitaPoluustavC" panose="00000500000000000000" pitchFamily="50" charset="0"/>
              </a:rPr>
              <a:t>VK</a:t>
            </a:r>
            <a:r>
              <a:rPr lang="ru-RU" sz="1800" dirty="0">
                <a:solidFill>
                  <a:srgbClr val="92D6FC"/>
                </a:solidFill>
                <a:latin typeface="FitaPoluustavC" panose="00000500000000000000" pitchFamily="50" charset="0"/>
              </a:rPr>
              <a:t> и </a:t>
            </a:r>
            <a:r>
              <a:rPr lang="en-US" sz="1800" dirty="0">
                <a:solidFill>
                  <a:srgbClr val="92D6FC"/>
                </a:solidFill>
                <a:latin typeface="FitaPoluustavC" panose="00000500000000000000" pitchFamily="50" charset="0"/>
              </a:rPr>
              <a:t>YouTube</a:t>
            </a:r>
            <a:endParaRPr lang="ru-RU" sz="1800" dirty="0">
              <a:solidFill>
                <a:srgbClr val="92D6FC"/>
              </a:solidFill>
              <a:latin typeface="FitaPoluustavC" panose="00000500000000000000" pitchFamily="50" charset="0"/>
            </a:endParaRPr>
          </a:p>
          <a:p>
            <a:pPr marL="152400" indent="0">
              <a:buNone/>
            </a:pPr>
            <a:endParaRPr lang="en-US" sz="1800" dirty="0">
              <a:solidFill>
                <a:srgbClr val="92D6FC"/>
              </a:solidFill>
              <a:latin typeface="FitaPoluustavC" panose="000005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3FF831-3CF8-7C97-6749-E87514DFCD1F}"/>
              </a:ext>
            </a:extLst>
          </p:cNvPr>
          <p:cNvSpPr txBox="1"/>
          <p:nvPr/>
        </p:nvSpPr>
        <p:spPr>
          <a:xfrm>
            <a:off x="2221200" y="2373690"/>
            <a:ext cx="2808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92D6FC"/>
                </a:solidFill>
                <a:latin typeface="FitaPoluustavC" panose="00000500000000000000" pitchFamily="50" charset="0"/>
              </a:rPr>
              <a:t>Собственный сайт игры с регулярными новостями от команды разработчиков и обновлениями 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E25B75-E752-6EB7-8617-736C83E7480E}"/>
              </a:ext>
            </a:extLst>
          </p:cNvPr>
          <p:cNvSpPr txBox="1"/>
          <p:nvPr/>
        </p:nvSpPr>
        <p:spPr>
          <a:xfrm>
            <a:off x="0" y="3508531"/>
            <a:ext cx="2597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indent="0">
              <a:buNone/>
            </a:pPr>
            <a:r>
              <a:rPr lang="ru-RU" sz="1800" dirty="0">
                <a:solidFill>
                  <a:srgbClr val="92D6FC"/>
                </a:solidFill>
                <a:latin typeface="FitaPoluustavC" panose="00000500000000000000" pitchFamily="50" charset="0"/>
              </a:rPr>
              <a:t>Покупка рекламы у блогеров, занимающихся обзором </a:t>
            </a:r>
            <a:r>
              <a:rPr lang="ru-RU" sz="1600" dirty="0">
                <a:solidFill>
                  <a:srgbClr val="92D6FC"/>
                </a:solidFill>
                <a:latin typeface="FitaPoluustavC" panose="00000500000000000000" pitchFamily="50" charset="0"/>
              </a:rPr>
              <a:t>видеоигр</a:t>
            </a:r>
            <a:r>
              <a:rPr lang="ru-RU" sz="1800" dirty="0">
                <a:solidFill>
                  <a:srgbClr val="92D6FC"/>
                </a:solidFill>
                <a:latin typeface="FitaPoluustavC" panose="00000500000000000000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3174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0745DEA-0EE0-2199-17FD-F151465CC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601" y="13430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человек, в помещении, одежд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AF57EF23-5CB2-75D1-2505-6C31A99BEF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34" t="26394" r="22467" b="38947"/>
          <a:stretch/>
        </p:blipFill>
        <p:spPr>
          <a:xfrm>
            <a:off x="543289" y="686502"/>
            <a:ext cx="1636805" cy="1650036"/>
          </a:xfrm>
          <a:prstGeom prst="flowChartConnector">
            <a:avLst/>
          </a:prstGeom>
        </p:spPr>
      </p:pic>
      <p:pic>
        <p:nvPicPr>
          <p:cNvPr id="3" name="Рисунок 2" descr="Изображение выглядит как человек, одежда, Человеческое лицо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5FCD47F1-EF68-48BA-1B9B-96D94DA7BF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54" t="25564" r="22859" b="44843"/>
          <a:stretch/>
        </p:blipFill>
        <p:spPr>
          <a:xfrm>
            <a:off x="129434" y="3350748"/>
            <a:ext cx="1636804" cy="1650035"/>
          </a:xfrm>
          <a:prstGeom prst="flowChartConnector">
            <a:avLst/>
          </a:prstGeom>
        </p:spPr>
      </p:pic>
      <p:pic>
        <p:nvPicPr>
          <p:cNvPr id="4" name="Рисунок 3" descr="Изображение выглядит как человек, одежда, Человеческое лицо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DE7D238C-CEA5-B5E8-B98E-2E8E2741B3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1" t="31327" r="47582" b="39080"/>
          <a:stretch/>
        </p:blipFill>
        <p:spPr>
          <a:xfrm>
            <a:off x="7231558" y="320496"/>
            <a:ext cx="1636804" cy="1650035"/>
          </a:xfrm>
          <a:prstGeom prst="flowChartConnector">
            <a:avLst/>
          </a:prstGeom>
        </p:spPr>
      </p:pic>
      <p:pic>
        <p:nvPicPr>
          <p:cNvPr id="7" name="Рисунок 6" descr="Изображение выглядит как Человеческое лицо, человек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993DA855-CAC0-8F5F-879D-7BBDA11383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664" t="26928" r="14042" b="22290"/>
          <a:stretch/>
        </p:blipFill>
        <p:spPr>
          <a:xfrm>
            <a:off x="7231556" y="3325689"/>
            <a:ext cx="1636805" cy="1650035"/>
          </a:xfrm>
          <a:prstGeom prst="flowChartConnector">
            <a:avLst/>
          </a:prstGeom>
        </p:spPr>
      </p:pic>
      <p:pic>
        <p:nvPicPr>
          <p:cNvPr id="16" name="Рисунок 15" descr="Изображение выглядит как графическая вставка, эмотикон, смайли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EA39B2E-0347-2F4A-28A9-3F79B155A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1507" y="4331588"/>
            <a:ext cx="605100" cy="60510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графическая вставка, мультфильм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A28BDA9F-E448-9FA5-16A8-11B14E0FDB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5370" y="1839335"/>
            <a:ext cx="605100" cy="60510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мультфильм, графическая вставка, Графи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EBBAEE3-BE4F-4C9A-C22D-A3894CFC5B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3199" y="1266019"/>
            <a:ext cx="608623" cy="608623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графическая вставка, мультфильм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4AD91F29-DC3E-7798-9751-2FF68F799A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5351" y="4331588"/>
            <a:ext cx="608623" cy="608623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5CC56146-E0A0-9297-5102-AE8FFAF8FBB4}"/>
              </a:ext>
            </a:extLst>
          </p:cNvPr>
          <p:cNvSpPr txBox="1">
            <a:spLocks/>
          </p:cNvSpPr>
          <p:nvPr/>
        </p:nvSpPr>
        <p:spPr>
          <a:xfrm>
            <a:off x="1610565" y="2377551"/>
            <a:ext cx="4571210" cy="256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endParaRPr lang="en-US" sz="1800" dirty="0">
              <a:solidFill>
                <a:srgbClr val="CCFFFF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FFDDCAD3-9629-41DD-C30C-705CB00AD0B1}"/>
              </a:ext>
            </a:extLst>
          </p:cNvPr>
          <p:cNvSpPr txBox="1">
            <a:spLocks/>
          </p:cNvSpPr>
          <p:nvPr/>
        </p:nvSpPr>
        <p:spPr>
          <a:xfrm>
            <a:off x="2211856" y="1035865"/>
            <a:ext cx="2179757" cy="754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8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Главный дизайнер, сценарист и лидер проекта</a:t>
            </a:r>
            <a:endParaRPr lang="en-US" sz="1800" dirty="0">
              <a:solidFill>
                <a:srgbClr val="CCFFFF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C0D44A7A-1A7F-E7C0-F7AC-9CAD7425C0D3}"/>
              </a:ext>
            </a:extLst>
          </p:cNvPr>
          <p:cNvSpPr txBox="1">
            <a:spLocks/>
          </p:cNvSpPr>
          <p:nvPr/>
        </p:nvSpPr>
        <p:spPr>
          <a:xfrm>
            <a:off x="4978696" y="3979131"/>
            <a:ext cx="2179757" cy="754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8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Тестировщик и ответственный за документацию</a:t>
            </a:r>
            <a:endParaRPr lang="en-US" sz="1800" dirty="0">
              <a:solidFill>
                <a:srgbClr val="CCFFFF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6E61A646-D9F5-4139-D5DA-C3D30E9213F6}"/>
              </a:ext>
            </a:extLst>
          </p:cNvPr>
          <p:cNvSpPr txBox="1">
            <a:spLocks/>
          </p:cNvSpPr>
          <p:nvPr/>
        </p:nvSpPr>
        <p:spPr>
          <a:xfrm>
            <a:off x="5598725" y="1570331"/>
            <a:ext cx="2179757" cy="50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8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Главный</a:t>
            </a:r>
            <a:br>
              <a:rPr lang="ru-RU" sz="18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</a:br>
            <a:r>
              <a:rPr lang="ru-RU" sz="18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программист</a:t>
            </a:r>
            <a:endParaRPr lang="en-US" sz="1800" dirty="0">
              <a:solidFill>
                <a:srgbClr val="CCFFFF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46225D68-6D61-24DE-CC81-79943EB8983D}"/>
              </a:ext>
            </a:extLst>
          </p:cNvPr>
          <p:cNvSpPr txBox="1">
            <a:spLocks/>
          </p:cNvSpPr>
          <p:nvPr/>
        </p:nvSpPr>
        <p:spPr>
          <a:xfrm>
            <a:off x="1962659" y="4137914"/>
            <a:ext cx="1928087" cy="50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8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Программист и </a:t>
            </a:r>
            <a:r>
              <a:rPr lang="en-US" sz="18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Sound</a:t>
            </a:r>
            <a:r>
              <a:rPr lang="ru-RU" sz="18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-дизайнер</a:t>
            </a:r>
            <a:endParaRPr lang="en-US" sz="1800" dirty="0">
              <a:solidFill>
                <a:srgbClr val="CCFFFF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A3F9F353-275B-B896-F803-76F1296DCA22}"/>
              </a:ext>
            </a:extLst>
          </p:cNvPr>
          <p:cNvSpPr txBox="1">
            <a:spLocks/>
          </p:cNvSpPr>
          <p:nvPr/>
        </p:nvSpPr>
        <p:spPr>
          <a:xfrm>
            <a:off x="2542868" y="385322"/>
            <a:ext cx="4056503" cy="341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2400" dirty="0">
                <a:solidFill>
                  <a:srgbClr val="00B0F0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УЧАСТНИКИК ПРОЕКТА</a:t>
            </a:r>
            <a:endParaRPr lang="en-US" sz="2400" dirty="0">
              <a:solidFill>
                <a:srgbClr val="00B0F0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6E9E9B-0D36-C42C-FF1B-A162AFCAE14B}"/>
              </a:ext>
            </a:extLst>
          </p:cNvPr>
          <p:cNvSpPr txBox="1"/>
          <p:nvPr/>
        </p:nvSpPr>
        <p:spPr>
          <a:xfrm>
            <a:off x="1991650" y="2835821"/>
            <a:ext cx="5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FitaPoluustavC" panose="00000500000000000000" pitchFamily="50" charset="0"/>
              </a:rPr>
              <a:t>Дизайнер                               персонажей  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5B7192F-A45C-0FA6-441E-D0BE1D4D49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9813" y="2050819"/>
            <a:ext cx="1636804" cy="172205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Рисунок 13" descr="Изображение выглядит как графическая вставка, мультфильм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2A73FA16-823B-1A91-C8B3-6A1C5886A1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7067" y="3176665"/>
            <a:ext cx="605100" cy="6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1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>
            <a:extLst>
              <a:ext uri="{FF2B5EF4-FFF2-40B4-BE49-F238E27FC236}">
                <a16:creationId xmlns:a16="http://schemas.microsoft.com/office/drawing/2014/main" id="{7D088C61-D49C-C21C-7FBB-52E2D2721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703" y="-126400"/>
            <a:ext cx="9589321" cy="53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Oval 49">
            <a:extLst>
              <a:ext uri="{FF2B5EF4-FFF2-40B4-BE49-F238E27FC236}">
                <a16:creationId xmlns:a16="http://schemas.microsoft.com/office/drawing/2014/main" id="{A261F8F8-E3DF-084A-6E68-CB1CF973F91D}"/>
              </a:ext>
            </a:extLst>
          </p:cNvPr>
          <p:cNvSpPr/>
          <p:nvPr/>
        </p:nvSpPr>
        <p:spPr>
          <a:xfrm>
            <a:off x="962075" y="1687629"/>
            <a:ext cx="781632" cy="78163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latin typeface="Oswald Light" pitchFamily="2" charset="-52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D10E7B20-922F-00BC-5562-425D3B783161}"/>
              </a:ext>
            </a:extLst>
          </p:cNvPr>
          <p:cNvSpPr txBox="1">
            <a:spLocks/>
          </p:cNvSpPr>
          <p:nvPr/>
        </p:nvSpPr>
        <p:spPr>
          <a:xfrm>
            <a:off x="1159728" y="373063"/>
            <a:ext cx="6523462" cy="341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2400" dirty="0">
                <a:solidFill>
                  <a:srgbClr val="00B0F0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Успели реализовать за предоставленное время</a:t>
            </a:r>
            <a:endParaRPr lang="en-US" sz="2400" dirty="0">
              <a:solidFill>
                <a:srgbClr val="00B0F0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20" name="Oval 49">
            <a:extLst>
              <a:ext uri="{FF2B5EF4-FFF2-40B4-BE49-F238E27FC236}">
                <a16:creationId xmlns:a16="http://schemas.microsoft.com/office/drawing/2014/main" id="{9F7B4A25-FEB9-AC9F-9050-E2C9972D99A1}"/>
              </a:ext>
            </a:extLst>
          </p:cNvPr>
          <p:cNvSpPr/>
          <p:nvPr/>
        </p:nvSpPr>
        <p:spPr>
          <a:xfrm>
            <a:off x="5265673" y="1676150"/>
            <a:ext cx="781632" cy="78163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latin typeface="Oswald Light" pitchFamily="2" charset="-52"/>
            </a:endParaRPr>
          </a:p>
        </p:txBody>
      </p:sp>
      <p:sp>
        <p:nvSpPr>
          <p:cNvPr id="21" name="Oval 49">
            <a:extLst>
              <a:ext uri="{FF2B5EF4-FFF2-40B4-BE49-F238E27FC236}">
                <a16:creationId xmlns:a16="http://schemas.microsoft.com/office/drawing/2014/main" id="{6F19ADD7-AF24-6BEC-19AA-D4F8307B96FA}"/>
              </a:ext>
            </a:extLst>
          </p:cNvPr>
          <p:cNvSpPr/>
          <p:nvPr/>
        </p:nvSpPr>
        <p:spPr>
          <a:xfrm>
            <a:off x="7396734" y="1676150"/>
            <a:ext cx="781632" cy="78163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latin typeface="Oswald Light" pitchFamily="2" charset="-52"/>
            </a:endParaRPr>
          </a:p>
        </p:txBody>
      </p:sp>
      <p:sp>
        <p:nvSpPr>
          <p:cNvPr id="27" name="Oval 49">
            <a:extLst>
              <a:ext uri="{FF2B5EF4-FFF2-40B4-BE49-F238E27FC236}">
                <a16:creationId xmlns:a16="http://schemas.microsoft.com/office/drawing/2014/main" id="{7300685A-0CB2-186C-8035-B6B7C80029B8}"/>
              </a:ext>
            </a:extLst>
          </p:cNvPr>
          <p:cNvSpPr/>
          <p:nvPr/>
        </p:nvSpPr>
        <p:spPr>
          <a:xfrm>
            <a:off x="3093136" y="1676150"/>
            <a:ext cx="781632" cy="78163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latin typeface="Oswald Light" pitchFamily="2" charset="-52"/>
            </a:endParaRPr>
          </a:p>
        </p:txBody>
      </p:sp>
      <p:pic>
        <p:nvPicPr>
          <p:cNvPr id="17" name="Рисунок 1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D6996AF9-82F6-FC1A-BCC1-1B80B9A36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2344" y="1773980"/>
            <a:ext cx="663215" cy="66321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4A78144-30E8-52AC-5EC0-A704205F6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371555" y="1727987"/>
            <a:ext cx="569866" cy="569866"/>
          </a:xfrm>
          <a:prstGeom prst="rect">
            <a:avLst/>
          </a:prstGeom>
        </p:spPr>
      </p:pic>
      <p:sp>
        <p:nvSpPr>
          <p:cNvPr id="29" name="Объект 2">
            <a:extLst>
              <a:ext uri="{FF2B5EF4-FFF2-40B4-BE49-F238E27FC236}">
                <a16:creationId xmlns:a16="http://schemas.microsoft.com/office/drawing/2014/main" id="{1DA19785-171E-7810-4230-AA8CF05B0EEB}"/>
              </a:ext>
            </a:extLst>
          </p:cNvPr>
          <p:cNvSpPr txBox="1">
            <a:spLocks/>
          </p:cNvSpPr>
          <p:nvPr/>
        </p:nvSpPr>
        <p:spPr>
          <a:xfrm>
            <a:off x="227911" y="2571750"/>
            <a:ext cx="2249959" cy="256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800" dirty="0">
                <a:solidFill>
                  <a:srgbClr val="00B0F0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Сюжет</a:t>
            </a:r>
            <a:endParaRPr lang="en-US" sz="1800" dirty="0">
              <a:solidFill>
                <a:srgbClr val="00B0F0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67C95F6E-9958-6AE4-0D15-B6D3E695A23E}"/>
              </a:ext>
            </a:extLst>
          </p:cNvPr>
          <p:cNvSpPr txBox="1">
            <a:spLocks/>
          </p:cNvSpPr>
          <p:nvPr/>
        </p:nvSpPr>
        <p:spPr>
          <a:xfrm>
            <a:off x="2385974" y="2594076"/>
            <a:ext cx="2249959" cy="256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800" dirty="0">
                <a:solidFill>
                  <a:srgbClr val="00B0F0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Идеи Реализации</a:t>
            </a:r>
            <a:endParaRPr lang="en-US" sz="1800" dirty="0">
              <a:solidFill>
                <a:srgbClr val="00B0F0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id="{797BC39C-6BD5-1C3A-BE10-49A0DDC13170}"/>
              </a:ext>
            </a:extLst>
          </p:cNvPr>
          <p:cNvSpPr txBox="1">
            <a:spLocks/>
          </p:cNvSpPr>
          <p:nvPr/>
        </p:nvSpPr>
        <p:spPr>
          <a:xfrm>
            <a:off x="4531509" y="2594076"/>
            <a:ext cx="2249959" cy="50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800" dirty="0">
                <a:solidFill>
                  <a:srgbClr val="00B0F0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Наработка материалов</a:t>
            </a:r>
            <a:endParaRPr lang="en-US" sz="1800" dirty="0">
              <a:solidFill>
                <a:srgbClr val="00B0F0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sp>
        <p:nvSpPr>
          <p:cNvPr id="32" name="Объект 2">
            <a:extLst>
              <a:ext uri="{FF2B5EF4-FFF2-40B4-BE49-F238E27FC236}">
                <a16:creationId xmlns:a16="http://schemas.microsoft.com/office/drawing/2014/main" id="{147A6DA7-B339-DFE4-26D9-861CE3BF306D}"/>
              </a:ext>
            </a:extLst>
          </p:cNvPr>
          <p:cNvSpPr txBox="1">
            <a:spLocks/>
          </p:cNvSpPr>
          <p:nvPr/>
        </p:nvSpPr>
        <p:spPr>
          <a:xfrm>
            <a:off x="6662570" y="2594076"/>
            <a:ext cx="2249959" cy="256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800" dirty="0">
                <a:solidFill>
                  <a:srgbClr val="00B0F0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Анализ рынка</a:t>
            </a:r>
            <a:endParaRPr lang="en-US" sz="1800" dirty="0">
              <a:solidFill>
                <a:srgbClr val="00B0F0"/>
              </a:solidFill>
              <a:latin typeface="FitaPoluustavC" panose="00000500000000000000" pitchFamily="50" charset="0"/>
              <a:ea typeface="VTB Group Cond Book" panose="020B0506050504020204" pitchFamily="34" charset="77"/>
            </a:endParaRPr>
          </a:p>
        </p:txBody>
      </p:sp>
      <p:pic>
        <p:nvPicPr>
          <p:cNvPr id="33" name="Рисунок 3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B9A1F045-160F-1FF1-8B50-2F77F4B36F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075" y="1727987"/>
            <a:ext cx="677958" cy="677958"/>
          </a:xfrm>
          <a:prstGeom prst="rect">
            <a:avLst/>
          </a:prstGeom>
        </p:spPr>
      </p:pic>
      <p:pic>
        <p:nvPicPr>
          <p:cNvPr id="35" name="Рисунок 3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E2CE8008-28A5-D9CE-CB18-FE3DA46460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491550" y="1773980"/>
            <a:ext cx="588445" cy="588445"/>
          </a:xfrm>
          <a:prstGeom prst="rect">
            <a:avLst/>
          </a:prstGeom>
        </p:spPr>
      </p:pic>
      <p:sp>
        <p:nvSpPr>
          <p:cNvPr id="36" name="Объект 2">
            <a:extLst>
              <a:ext uri="{FF2B5EF4-FFF2-40B4-BE49-F238E27FC236}">
                <a16:creationId xmlns:a16="http://schemas.microsoft.com/office/drawing/2014/main" id="{B2AC3A9A-7562-5E49-99AD-4CC4C17E2FD1}"/>
              </a:ext>
            </a:extLst>
          </p:cNvPr>
          <p:cNvSpPr txBox="1">
            <a:spLocks/>
          </p:cNvSpPr>
          <p:nvPr/>
        </p:nvSpPr>
        <p:spPr>
          <a:xfrm>
            <a:off x="359337" y="2827973"/>
            <a:ext cx="1958939" cy="9748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br>
              <a:rPr lang="ru-RU" sz="14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</a:br>
            <a:r>
              <a:rPr lang="ru-RU" sz="14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Готовый сюжет для игры, включая технические задания для художников </a:t>
            </a:r>
          </a:p>
        </p:txBody>
      </p:sp>
      <p:sp>
        <p:nvSpPr>
          <p:cNvPr id="37" name="Объект 2">
            <a:extLst>
              <a:ext uri="{FF2B5EF4-FFF2-40B4-BE49-F238E27FC236}">
                <a16:creationId xmlns:a16="http://schemas.microsoft.com/office/drawing/2014/main" id="{E243972B-A739-432F-49A1-BE9185CF5BD5}"/>
              </a:ext>
            </a:extLst>
          </p:cNvPr>
          <p:cNvSpPr txBox="1">
            <a:spLocks/>
          </p:cNvSpPr>
          <p:nvPr/>
        </p:nvSpPr>
        <p:spPr>
          <a:xfrm>
            <a:off x="2561832" y="2827973"/>
            <a:ext cx="1990137" cy="587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br>
              <a:rPr lang="ru-RU" sz="14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</a:br>
            <a:r>
              <a:rPr lang="ru-RU" sz="14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визуальных и технический решений</a:t>
            </a:r>
          </a:p>
        </p:txBody>
      </p:sp>
      <p:sp>
        <p:nvSpPr>
          <p:cNvPr id="38" name="Объект 2">
            <a:extLst>
              <a:ext uri="{FF2B5EF4-FFF2-40B4-BE49-F238E27FC236}">
                <a16:creationId xmlns:a16="http://schemas.microsoft.com/office/drawing/2014/main" id="{B0099613-3964-351E-5BBF-52E3DDF23E5B}"/>
              </a:ext>
            </a:extLst>
          </p:cNvPr>
          <p:cNvSpPr txBox="1">
            <a:spLocks/>
          </p:cNvSpPr>
          <p:nvPr/>
        </p:nvSpPr>
        <p:spPr>
          <a:xfrm>
            <a:off x="4640931" y="2959049"/>
            <a:ext cx="1953137" cy="9748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br>
              <a:rPr lang="ru-RU" sz="14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</a:br>
            <a:r>
              <a:rPr lang="ru-RU" sz="14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художники подготавливают основу для будущей игры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CD066B59-5298-D8C3-11FF-28024CD97604}"/>
              </a:ext>
            </a:extLst>
          </p:cNvPr>
          <p:cNvSpPr txBox="1">
            <a:spLocks/>
          </p:cNvSpPr>
          <p:nvPr/>
        </p:nvSpPr>
        <p:spPr>
          <a:xfrm>
            <a:off x="6815972" y="2951400"/>
            <a:ext cx="2040665" cy="587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None/>
              <a:defRPr/>
            </a:pPr>
            <a:r>
              <a:rPr lang="ru-RU" sz="1400" dirty="0">
                <a:solidFill>
                  <a:srgbClr val="CCFFFF"/>
                </a:solidFill>
                <a:latin typeface="FitaPoluustavC" panose="00000500000000000000" pitchFamily="50" charset="0"/>
                <a:ea typeface="VTB Group Cond Book" panose="020B0506050504020204" pitchFamily="34" charset="77"/>
              </a:rPr>
              <a:t>Был проведен обширный анализ рынка компьютерных видеоигр</a:t>
            </a:r>
          </a:p>
        </p:txBody>
      </p:sp>
    </p:spTree>
    <p:extLst>
      <p:ext uri="{BB962C8B-B14F-4D97-AF65-F5344CB8AC3E}">
        <p14:creationId xmlns:p14="http://schemas.microsoft.com/office/powerpoint/2010/main" val="209614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1BAAC-46C1-6B9D-6110-51166F64D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369115"/>
            <a:ext cx="8875552" cy="55472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5D5886"/>
                </a:solidFill>
                <a:latin typeface="FitaPoluustavC" panose="00000500000000000000" pitchFamily="50" charset="0"/>
              </a:rPr>
              <a:t>Игровые элементы (инвентарь, оружие, окна уведомления)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2477F9-0D5A-9AA8-A9FE-9BD9960A8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искусство, багет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5D3CF47-2397-CCE0-8C7B-4A2C679A0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89" y="923837"/>
            <a:ext cx="7501622" cy="421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864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A05BB9-A47D-4577-39C7-0560F01E4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711" y="249816"/>
            <a:ext cx="6672575" cy="523361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F43162"/>
                </a:solidFill>
                <a:latin typeface="FitaPoluustavC" panose="00000500000000000000" pitchFamily="50" charset="0"/>
              </a:rPr>
              <a:t>Как все начиналось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E4688E-3A36-B017-E06F-F2B2069B2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вступление_черновик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C7189516-88DF-AF6D-722C-A53A33C3A1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8413" y="680115"/>
            <a:ext cx="6947173" cy="390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7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402C8-FEE6-B494-308F-2B293F75F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060" y="52810"/>
            <a:ext cx="5153879" cy="7557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5D5886"/>
                </a:solidFill>
                <a:latin typeface="FitaPoluustavC" panose="00000500000000000000" pitchFamily="50" charset="0"/>
              </a:rPr>
              <a:t>Сколько еще предстоит пройти…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682EC1-1D5E-E75B-A804-A634AF9E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Компьютерная игра, снимок экрана, туман, Цифровая сборка&#10;&#10;Автоматически созданное описание">
            <a:extLst>
              <a:ext uri="{FF2B5EF4-FFF2-40B4-BE49-F238E27FC236}">
                <a16:creationId xmlns:a16="http://schemas.microsoft.com/office/drawing/2014/main" id="{8A1E9543-FA85-39C7-CE54-2915CDF14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961" y="969073"/>
            <a:ext cx="6850078" cy="385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97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5749E0-27FA-39B4-B6B2-370077E0E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37" y="604007"/>
            <a:ext cx="2808000" cy="11634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89115E-2F90-8308-6D84-A9D46FA45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47098" y="3053593"/>
            <a:ext cx="2339221" cy="160953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 descr="Изображение выглядит как посуда, мебель, в помещении, скатерть&#10;&#10;Автоматически созданное описание">
            <a:extLst>
              <a:ext uri="{FF2B5EF4-FFF2-40B4-BE49-F238E27FC236}">
                <a16:creationId xmlns:a16="http://schemas.microsoft.com/office/drawing/2014/main" id="{ABC85C4C-64F4-329F-030C-4C526B7F0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48918"/>
            <a:ext cx="4785277" cy="2691718"/>
          </a:xfrm>
          <a:prstGeom prst="rect">
            <a:avLst/>
          </a:prstGeom>
        </p:spPr>
      </p:pic>
      <p:pic>
        <p:nvPicPr>
          <p:cNvPr id="5" name="Рисунок 4" descr="Изображение выглядит как стол, фрукт, мебель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4FBCA4F-86FF-5763-48AC-4B78C77E8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868" y="155157"/>
            <a:ext cx="4389129" cy="246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6235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13C1E8-CD8B-40E0-8A3A-7B33CD95B153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4F3AE45-FB6F-499A-AA23-E55470A89E0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2501</TotalTime>
  <Words>583</Words>
  <Application>Microsoft Office PowerPoint</Application>
  <PresentationFormat>Экран (16:9)</PresentationFormat>
  <Paragraphs>105</Paragraphs>
  <Slides>16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Oswald Light</vt:lpstr>
      <vt:lpstr>Calibri Light</vt:lpstr>
      <vt:lpstr>PT Sans</vt:lpstr>
      <vt:lpstr>Arial</vt:lpstr>
      <vt:lpstr>Calibri</vt:lpstr>
      <vt:lpstr>FitaPoluustavC</vt:lpstr>
      <vt:lpstr>Simple Light</vt:lpstr>
      <vt:lpstr>Сказки огненной птицы </vt:lpstr>
      <vt:lpstr>Презентация PowerPoint</vt:lpstr>
      <vt:lpstr>Проблематика</vt:lpstr>
      <vt:lpstr>Опрос аудитории</vt:lpstr>
      <vt:lpstr>Наша аудитория</vt:lpstr>
      <vt:lpstr>Конкурентный анализ :</vt:lpstr>
      <vt:lpstr>Преимущество</vt:lpstr>
      <vt:lpstr>Анализ рынка </vt:lpstr>
      <vt:lpstr>Монетизация </vt:lpstr>
      <vt:lpstr>Каналы продвижения </vt:lpstr>
      <vt:lpstr>Презентация PowerPoint</vt:lpstr>
      <vt:lpstr>Презентация PowerPoint</vt:lpstr>
      <vt:lpstr>Игровые элементы (инвентарь, оружие, окна уведомления)</vt:lpstr>
      <vt:lpstr>Как все начиналось</vt:lpstr>
      <vt:lpstr>Сколько еще предстоит пройти…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Загороднюк Татьяна Игоревна</cp:lastModifiedBy>
  <cp:revision>59</cp:revision>
  <dcterms:modified xsi:type="dcterms:W3CDTF">2023-12-28T09:06:00Z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