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81" r:id="rId3"/>
    <p:sldId id="307" r:id="rId4"/>
    <p:sldId id="301" r:id="rId5"/>
    <p:sldId id="306" r:id="rId6"/>
    <p:sldId id="313" r:id="rId7"/>
    <p:sldId id="309" r:id="rId8"/>
    <p:sldId id="296" r:id="rId9"/>
    <p:sldId id="291" r:id="rId10"/>
    <p:sldId id="314" r:id="rId11"/>
    <p:sldId id="315" r:id="rId12"/>
    <p:sldId id="26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4"/>
  </p:normalViewPr>
  <p:slideViewPr>
    <p:cSldViewPr snapToGrid="0" snapToObjects="1" showGuides="1">
      <p:cViewPr>
        <p:scale>
          <a:sx n="33" d="100"/>
          <a:sy n="33" d="100"/>
        </p:scale>
        <p:origin x="600" y="124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53381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550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b="1" dirty="0" smtClean="0">
                <a:sym typeface="Gilroy-ExtraBold"/>
              </a:rPr>
              <a:t>Создание </a:t>
            </a:r>
            <a:r>
              <a:rPr lang="ru-RU" sz="6900" b="1" dirty="0">
                <a:sym typeface="Gilroy-ExtraBold"/>
              </a:rPr>
              <a:t>автоматизированной системы работы с поставщиками с использованием </a:t>
            </a:r>
            <a:r>
              <a:rPr lang="ru-RU" sz="6900" b="1" dirty="0" err="1">
                <a:sym typeface="Gilroy-ExtraBold"/>
              </a:rPr>
              <a:t>web</a:t>
            </a:r>
            <a:r>
              <a:rPr lang="ru-RU" sz="6900" b="1" dirty="0">
                <a:sym typeface="Gilroy-ExtraBold"/>
              </a:rPr>
              <a:t>-технологий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4000" dirty="0" smtClean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Репина Анастасия Николаевна ПИм-11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 smtClean="0"/>
              <a:t>Попадюк</a:t>
            </a:r>
            <a:r>
              <a:rPr lang="ru-RU" dirty="0" smtClean="0"/>
              <a:t> Роман Вячеславович ПИ-41</a:t>
            </a:r>
            <a:r>
              <a:rPr dirty="0" smtClean="0"/>
              <a:t>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ПОТРЕБНОСТЬ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Оптимизация БП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Автоматизация процесса выбора и настройки программного обеспечения для работы с поставщиками</a:t>
            </a:r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Создание структуры БД для хранения информации о поставщиках, их контактных данных, товарах, ценах и </a:t>
            </a:r>
            <a:r>
              <a:rPr lang="ru-RU" dirty="0" err="1" smtClean="0"/>
              <a:t>тд</a:t>
            </a:r>
            <a:endParaRPr lang="ru-RU" dirty="0" smtClean="0"/>
          </a:p>
          <a:p>
            <a:pPr marL="342900" lvl="8" indent="-342900">
              <a:buAutoNum type="arabicParenR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Сокращение временных и трудовых затрат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Потребность в разработке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758" y="-203200"/>
            <a:ext cx="5488242" cy="706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106841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РЕШЕНИЕ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23740" y="1766344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Ввод АИС работы с поставщиками на предприятие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Решение проблемы, цель  и задачи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2327610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ЦЕЛЬ ПОРОЕКТА</a:t>
            </a:r>
            <a:endParaRPr sz="3600" dirty="0"/>
          </a:p>
        </p:txBody>
      </p:sp>
      <p:sp>
        <p:nvSpPr>
          <p:cNvPr id="16" name="Текст 2"/>
          <p:cNvSpPr txBox="1"/>
          <p:nvPr/>
        </p:nvSpPr>
        <p:spPr>
          <a:xfrm>
            <a:off x="523739" y="4734274"/>
            <a:ext cx="498978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dirty="0" smtClean="0"/>
              <a:t>Спроектировать </a:t>
            </a:r>
            <a:r>
              <a:rPr lang="ru-RU" dirty="0"/>
              <a:t>предложенную информационную систему;</a:t>
            </a:r>
          </a:p>
          <a:p>
            <a:r>
              <a:rPr lang="ru-RU" dirty="0"/>
              <a:t>Рассчитать экономическую эффективность проекта и сроки реализации.</a:t>
            </a:r>
          </a:p>
        </p:txBody>
      </p:sp>
      <p:pic>
        <p:nvPicPr>
          <p:cNvPr id="17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33854" y="411999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ЗАДАЧИ ПОРОЕКТА</a:t>
            </a:r>
            <a:endParaRPr sz="3600" dirty="0"/>
          </a:p>
        </p:txBody>
      </p:sp>
      <p:sp>
        <p:nvSpPr>
          <p:cNvPr id="19" name="Текст 2"/>
          <p:cNvSpPr txBox="1"/>
          <p:nvPr/>
        </p:nvSpPr>
        <p:spPr>
          <a:xfrm>
            <a:off x="533854" y="3013503"/>
            <a:ext cx="4989789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Создать комфортную среду для взаимодействия с поставщиками, управления БП и улучшения контроля качества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37780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 rot="5760176">
            <a:off x="10440059" y="2403649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rot="14635531" flipH="1">
            <a:off x="9638529" y="4016875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 rot="16864832">
            <a:off x="10268269" y="5552942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ТЕХНОЛОГИЯ</a:t>
            </a:r>
            <a:r>
              <a:rPr lang="ru-RU" sz="1600" cap="all" dirty="0">
                <a:solidFill>
                  <a:schemeClr val="tx1"/>
                </a:solidFill>
              </a:rPr>
              <a:t> </a:t>
            </a:r>
            <a:r>
              <a:rPr lang="ru-RU" sz="1600" cap="all" dirty="0" smtClean="0">
                <a:solidFill>
                  <a:schemeClr val="tx1"/>
                </a:solidFill>
              </a:rPr>
              <a:t>и продукт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4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535483" y="1916758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Для конструирования АИС были выбраны языки программирования: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en-US" dirty="0" smtClean="0"/>
              <a:t>HTML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 </a:t>
            </a:r>
            <a:r>
              <a:rPr lang="en-US" dirty="0" smtClean="0"/>
              <a:t>- CSS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 </a:t>
            </a:r>
            <a:r>
              <a:rPr lang="en-US" dirty="0" smtClean="0"/>
              <a:t>- JS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 - PHP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5483" y="124172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ТЕХНОЛОГИЯ</a:t>
            </a:r>
            <a:endParaRPr sz="3600" dirty="0"/>
          </a:p>
        </p:txBody>
      </p:sp>
      <p:sp>
        <p:nvSpPr>
          <p:cNvPr id="32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 rot="15215837">
            <a:off x="9392669" y="1427239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3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 rot="7425241">
            <a:off x="10185619" y="-299703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4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 rot="7425241">
            <a:off x="8452384" y="5857243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6512" y="386422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ПРОДУКТ</a:t>
            </a:r>
            <a:endParaRPr sz="3600" dirty="0"/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536512" y="4653387"/>
            <a:ext cx="498978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Для написания программного кода было задействовано приложение </a:t>
            </a:r>
            <a:r>
              <a:rPr lang="en-US" dirty="0" smtClean="0"/>
              <a:t>VS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ЦЕЛЕВОЙ 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Малые </a:t>
            </a:r>
            <a:r>
              <a:rPr lang="ru-RU" dirty="0"/>
              <a:t>и средние </a:t>
            </a:r>
            <a:r>
              <a:rPr lang="ru-RU" dirty="0" smtClean="0"/>
              <a:t>предприятия. 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Крупные корпорации.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Организации </a:t>
            </a:r>
            <a:r>
              <a:rPr lang="ru-RU" dirty="0"/>
              <a:t>в сфере розничной </a:t>
            </a:r>
            <a:r>
              <a:rPr lang="ru-RU" dirty="0" smtClean="0"/>
              <a:t>торговли. 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Организации </a:t>
            </a:r>
            <a:r>
              <a:rPr lang="ru-RU" dirty="0"/>
              <a:t>в сфере </a:t>
            </a:r>
            <a:r>
              <a:rPr lang="ru-RU" dirty="0" smtClean="0"/>
              <a:t>производства.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Организации </a:t>
            </a:r>
            <a:r>
              <a:rPr lang="ru-RU" dirty="0"/>
              <a:t>в сфере логистики и </a:t>
            </a:r>
            <a:r>
              <a:rPr lang="ru-RU" dirty="0" smtClean="0"/>
              <a:t>дистрибуции.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Организации </a:t>
            </a:r>
            <a:r>
              <a:rPr lang="ru-RU" dirty="0"/>
              <a:t>в сфере </a:t>
            </a:r>
            <a:r>
              <a:rPr lang="ru-RU" dirty="0" smtClean="0"/>
              <a:t>здравоохранения. 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Организации </a:t>
            </a:r>
            <a:r>
              <a:rPr lang="ru-RU" dirty="0"/>
              <a:t>в сфере </a:t>
            </a:r>
            <a:r>
              <a:rPr lang="ru-RU" dirty="0" smtClean="0"/>
              <a:t>образования. </a:t>
            </a:r>
          </a:p>
          <a:p>
            <a:pPr marL="342900" lvl="8" indent="-342900"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Организации </a:t>
            </a:r>
            <a:r>
              <a:rPr lang="ru-RU" dirty="0"/>
              <a:t>в сфере </a:t>
            </a:r>
            <a:r>
              <a:rPr lang="ru-RU" dirty="0" smtClean="0"/>
              <a:t>гостеприимства.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ЦЕЛЕВОЙ РЫНОК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5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4446268" y="-15241"/>
            <a:ext cx="7761624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4918632" y="20800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4921009" y="21063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69753" y="1130078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9669753" y="3547930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4921009" y="370154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en-US" dirty="0" err="1"/>
              <a:t>AmoCRM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4921009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err="1"/>
              <a:t>Бизнес.Ру</a:t>
            </a:r>
            <a:r>
              <a:rPr lang="ru-RU" dirty="0"/>
              <a:t> 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669753" y="2852191"/>
            <a:ext cx="171171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 err="1"/>
              <a:t>РосБизнесСофт</a:t>
            </a:r>
            <a:r>
              <a:rPr lang="ru-RU" dirty="0"/>
              <a:t> 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9718283" y="5163510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Битрикс24 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6805452" y="954681"/>
            <a:ext cx="2506188" cy="797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6486018" y="2210272"/>
            <a:ext cx="2755463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6215258" y="3610618"/>
            <a:ext cx="3085983" cy="990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70914" y="3098215"/>
            <a:ext cx="354999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КОНКУРЕНТЫ</a:t>
            </a:r>
            <a:endParaRPr sz="3600" dirty="0"/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4921008" y="5807269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Битрикс24 </a:t>
            </a:r>
            <a:endParaRPr dirty="0"/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4921009" y="4212305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dirty="0" smtClean="0"/>
              <a:t>5</a:t>
            </a:r>
            <a:endParaRPr dirty="0"/>
          </a:p>
        </p:txBody>
      </p:sp>
      <p:sp>
        <p:nvSpPr>
          <p:cNvPr id="34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6340858" y="4872039"/>
            <a:ext cx="2755463" cy="763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90614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55368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БИЗНЕС-МОДЕЛЬ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559690" y="2454670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Ключевые процессы: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7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59690" y="2874398"/>
            <a:ext cx="4345769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Анализ требований</a:t>
            </a:r>
            <a:endParaRPr lang="ru-RU" dirty="0" smtClean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Разработка </a:t>
            </a:r>
            <a:r>
              <a:rPr lang="ru-RU" sz="1600" dirty="0">
                <a:sym typeface="Gilroy-Regular"/>
              </a:rPr>
              <a:t>дизайна </a:t>
            </a:r>
            <a:r>
              <a:rPr lang="ru-RU" sz="1600" dirty="0" smtClean="0">
                <a:sym typeface="Gilroy-Regular"/>
              </a:rPr>
              <a:t>программы</a:t>
            </a:r>
            <a:endParaRPr lang="ru-RU" sz="1600" dirty="0">
              <a:sym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Программирование и верстка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Запуск и сопровождение</a:t>
            </a:r>
            <a:endParaRPr lang="ru-RU" sz="1600" dirty="0">
              <a:sym typeface="Gilroy-Regular"/>
            </a:endParaRPr>
          </a:p>
        </p:txBody>
      </p:sp>
      <p:sp>
        <p:nvSpPr>
          <p:cNvPr id="16" name="Текст 2"/>
          <p:cNvSpPr txBox="1"/>
          <p:nvPr/>
        </p:nvSpPr>
        <p:spPr>
          <a:xfrm>
            <a:off x="5817490" y="2454670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Ключевые процессы: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549479" y="2793220"/>
            <a:ext cx="4345769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Упрощение </a:t>
            </a:r>
            <a:r>
              <a:rPr lang="ru-RU" sz="1600" dirty="0">
                <a:sym typeface="Gilroy-Regular"/>
              </a:rPr>
              <a:t>и автоматизация бизнес-процессов закупок</a:t>
            </a:r>
            <a:endParaRPr lang="ru-RU" dirty="0" smtClean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ym typeface="Gilroy-Regular"/>
              </a:rPr>
              <a:t>Улучшение коммуникации и взаимодействия с </a:t>
            </a:r>
            <a:r>
              <a:rPr lang="ru-RU" sz="1600" dirty="0" smtClean="0">
                <a:sym typeface="Gilroy-Regular"/>
              </a:rPr>
              <a:t>поставщиками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ym typeface="Gilroy-Regular"/>
              </a:rPr>
              <a:t>Хранение и обработка информации о поставщиках </a:t>
            </a:r>
            <a:endParaRPr lang="ru-RU" sz="1600" dirty="0" smtClean="0">
              <a:sym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>
                <a:sym typeface="Gilroy-Regular"/>
              </a:rPr>
              <a:t>Интеграция с другими информационными системами для согласованности </a:t>
            </a:r>
            <a:r>
              <a:rPr lang="ru-RU" sz="1600" dirty="0" smtClean="0">
                <a:sym typeface="Gilroy-Regular"/>
              </a:rPr>
              <a:t>данных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Улучшение </a:t>
            </a:r>
            <a:r>
              <a:rPr lang="ru-RU" sz="1600" dirty="0">
                <a:sym typeface="Gilroy-Regular"/>
              </a:rPr>
              <a:t>управления и контроля процессов закупок</a:t>
            </a:r>
          </a:p>
        </p:txBody>
      </p:sp>
      <p:sp>
        <p:nvSpPr>
          <p:cNvPr id="18" name="Прямоугольник 7"/>
          <p:cNvSpPr/>
          <p:nvPr/>
        </p:nvSpPr>
        <p:spPr>
          <a:xfrm>
            <a:off x="10779140" y="720203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Прямоугольник 9"/>
          <p:cNvSpPr/>
          <p:nvPr/>
        </p:nvSpPr>
        <p:spPr>
          <a:xfrm>
            <a:off x="9834838" y="2151706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8645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ПЛАН РЕАЛИЗАЦИИ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8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983814" y="841334"/>
            <a:ext cx="936553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ТЕКУЩИЙ СТАТУС ПРОЕКТА и ПЛАН РЕАЛИЗАЦИИ ПРОЕКТА</a:t>
            </a:r>
            <a:endParaRPr lang="ru-RU"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66" y="2211302"/>
            <a:ext cx="10752947" cy="375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35483" y="1245444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КОМАНДА ПРОЕКТА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9</a:t>
              </a:r>
              <a:endParaRPr dirty="0"/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59689" y="2874398"/>
            <a:ext cx="739232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ПОПАДЮК РОМАН ВЯЧЕСЛАВОВИЧ - ПРОИЗВОДИТЕЛЬ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РЕПИНА АНАСТАСИЯ НИКОЛАЕВНА -  ЛИДЕР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dirty="0" smtClean="0">
                <a:sym typeface="Gilroy-Regular"/>
              </a:rPr>
              <a:t>ЦАРЕГОРОДЦЕВ АЛЕКСАНДР СЕРГЕЕВИЧ – КУРАТОР ПРОЕКТА</a:t>
            </a:r>
            <a:endParaRPr lang="ru-RU" sz="1600" dirty="0">
              <a:sym typeface="Gilroy-Regular"/>
            </a:endParaRPr>
          </a:p>
        </p:txBody>
      </p:sp>
      <p:sp>
        <p:nvSpPr>
          <p:cNvPr id="16" name="Прямоугольник 10"/>
          <p:cNvSpPr/>
          <p:nvPr/>
        </p:nvSpPr>
        <p:spPr>
          <a:xfrm>
            <a:off x="6103137" y="-197685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Прямоугольник 9"/>
          <p:cNvSpPr/>
          <p:nvPr/>
        </p:nvSpPr>
        <p:spPr>
          <a:xfrm>
            <a:off x="8355782" y="1379436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2" name="Прямоугольник 13"/>
          <p:cNvSpPr/>
          <p:nvPr/>
        </p:nvSpPr>
        <p:spPr>
          <a:xfrm>
            <a:off x="10021238" y="2567369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3" name="Прямоугольник 7"/>
          <p:cNvSpPr/>
          <p:nvPr/>
        </p:nvSpPr>
        <p:spPr>
          <a:xfrm>
            <a:off x="10655076" y="308434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ФИНАНСОВЫЕ ПОКАЗАТЕЛИ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СМЕТА ЗАТРАТ НА РАЗРАБОТКУ АИС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10</a:t>
              </a:r>
              <a:endParaRPr dirty="0"/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4637850"/>
              </p:ext>
            </p:extLst>
          </p:nvPr>
        </p:nvGraphicFramePr>
        <p:xfrm>
          <a:off x="623885" y="1633920"/>
          <a:ext cx="10512200" cy="4260696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525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2587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Статья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затрат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Сумма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рублей (за 4 месяца)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587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UX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/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UI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 дизайнер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 smtClean="0"/>
                        <a:t>180</a:t>
                      </a:r>
                      <a:r>
                        <a:rPr lang="ru-RU" baseline="0" dirty="0" smtClean="0"/>
                        <a:t> 000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587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 err="1" smtClean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Фронтенд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разработчик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280 000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587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 err="1" smtClean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Бэкенд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 разработчик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280 000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587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Аналитик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180 000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587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600" b="0" i="0" u="none" strike="noStrike" cap="none" spc="0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Calibri"/>
                        </a:rPr>
                        <a:t>Менеджер проекта 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160 000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587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Социальное</a:t>
                      </a:r>
                      <a:r>
                        <a:rPr lang="ru-RU" baseline="0" dirty="0" smtClean="0"/>
                        <a:t> страхование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366 000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419786"/>
                  </a:ext>
                </a:extLst>
              </a:tr>
              <a:tr h="532587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ИТОГ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 smtClean="0"/>
                        <a:t>1 446 000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1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0871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59689" y="1406801"/>
            <a:ext cx="936553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ПРЕДЛОЖЕНИЕ </a:t>
            </a:r>
          </a:p>
          <a:p>
            <a:pPr algn="l"/>
            <a:r>
              <a:rPr lang="ru-RU" sz="3600" dirty="0" smtClean="0"/>
              <a:t>ИНВЕСТОРУ</a:t>
            </a:r>
            <a:endParaRPr lang="ru-RU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 smtClean="0"/>
                <a:t>11</a:t>
              </a:r>
              <a:endParaRPr dirty="0"/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559689" y="2874398"/>
            <a:ext cx="739232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b="1" dirty="0">
                <a:sym typeface="Gilroy-Regular"/>
              </a:rPr>
              <a:t>Эффективное управление </a:t>
            </a:r>
            <a:r>
              <a:rPr lang="ru-RU" sz="1600" b="1" dirty="0" smtClean="0">
                <a:sym typeface="Gilroy-Regular"/>
              </a:rPr>
              <a:t>поставками</a:t>
            </a:r>
            <a:endParaRPr lang="ru-RU" sz="1600" b="1" dirty="0">
              <a:sym typeface="Gilroy-Regular"/>
            </a:endParaRP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b="1" dirty="0">
                <a:sym typeface="Gilroy-Regular"/>
              </a:rPr>
              <a:t>Улучшенный контроль </a:t>
            </a:r>
            <a:r>
              <a:rPr lang="ru-RU" sz="1600" b="1" dirty="0" smtClean="0">
                <a:sym typeface="Gilroy-Regular"/>
              </a:rPr>
              <a:t>качества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1600" b="1" dirty="0">
                <a:sym typeface="Gilroy-Regular"/>
              </a:rPr>
              <a:t>Сокращение затрат</a:t>
            </a:r>
          </a:p>
        </p:txBody>
      </p:sp>
      <p:sp>
        <p:nvSpPr>
          <p:cNvPr id="16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Прямоугольник 9"/>
          <p:cNvSpPr/>
          <p:nvPr/>
        </p:nvSpPr>
        <p:spPr>
          <a:xfrm>
            <a:off x="8355782" y="1379436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2" name="Прямоугольник 13"/>
          <p:cNvSpPr/>
          <p:nvPr/>
        </p:nvSpPr>
        <p:spPr>
          <a:xfrm>
            <a:off x="10021238" y="2567369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3" name="Прямоугольник 7"/>
          <p:cNvSpPr/>
          <p:nvPr/>
        </p:nvSpPr>
        <p:spPr>
          <a:xfrm>
            <a:off x="10829354" y="317976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92896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</a:t>
            </a:r>
            <a:r>
              <a:rPr lang="ru-RU" dirty="0" smtClean="0"/>
              <a:t>996</a:t>
            </a:r>
            <a:r>
              <a:rPr dirty="0" smtClean="0"/>
              <a:t> </a:t>
            </a:r>
            <a:r>
              <a:rPr lang="ru-RU" dirty="0" smtClean="0"/>
              <a:t>95</a:t>
            </a:r>
            <a:r>
              <a:rPr dirty="0" smtClean="0"/>
              <a:t>8 </a:t>
            </a:r>
            <a:r>
              <a:rPr lang="ru-RU" dirty="0" smtClean="0"/>
              <a:t>73</a:t>
            </a:r>
            <a:r>
              <a:rPr dirty="0" smtClean="0"/>
              <a:t> </a:t>
            </a:r>
            <a:r>
              <a:rPr lang="ru-RU" dirty="0" smtClean="0"/>
              <a:t>43</a:t>
            </a:r>
            <a:r>
              <a:rPr dirty="0" smtClean="0"/>
              <a:t> 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 smtClean="0"/>
              <a:t>repinyai@gmail.com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3521</TotalTime>
  <Words>355</Words>
  <Application>Microsoft Office PowerPoint</Application>
  <PresentationFormat>Широкоэкранный</PresentationFormat>
  <Paragraphs>113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Антон</cp:lastModifiedBy>
  <cp:revision>40</cp:revision>
  <dcterms:modified xsi:type="dcterms:W3CDTF">2023-10-23T16:39:19Z</dcterms:modified>
</cp:coreProperties>
</file>