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50" r:id="rId2"/>
  </p:sldMasterIdLst>
  <p:sldIdLst>
    <p:sldId id="281" r:id="rId3"/>
    <p:sldId id="257" r:id="rId4"/>
    <p:sldId id="283" r:id="rId5"/>
    <p:sldId id="284" r:id="rId6"/>
    <p:sldId id="285" r:id="rId7"/>
    <p:sldId id="286" r:id="rId8"/>
    <p:sldId id="287" r:id="rId9"/>
    <p:sldId id="288" r:id="rId10"/>
  </p:sldIdLst>
  <p:sldSz cx="12192000" cy="6858000"/>
  <p:notesSz cx="12192000" cy="6858000"/>
  <p:embeddedFontLst>
    <p:embeddedFont>
      <p:font typeface="Gilroy" panose="020B0604020202020204" charset="-52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Gilroy-ExtraBold" panose="020B0604020202020204" charset="-52"/>
      <p:bold r:id="rId17"/>
    </p:embeddedFont>
    <p:embeddedFont>
      <p:font typeface="Gilroy-Bold" panose="020B0604020202020204" charset="-52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6000"/>
              <a:t>НАЗВАНИЕ </a:t>
            </a:r>
            <a:br>
              <a:rPr lang="ru-RU" sz="6000"/>
            </a:br>
            <a:r>
              <a:rPr lang="ru-RU" sz="6000"/>
              <a:t>СТАРТАП-ПРОЕКТА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>
                <a:solidFill>
                  <a:schemeClr val="bg1"/>
                </a:solidFill>
              </a:rPr>
              <a:t>‹#›</a:t>
            </a:fld>
            <a:endParaRPr lang="ru-RU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/>
              <a:t>23.07.2024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/>
              <a:t>23.07.2024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/>
              <a:t>23.07.2024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400"/>
              <a:t>НАЗВАНИЕ </a:t>
            </a:r>
            <a:br>
              <a:rPr lang="ru-RU" sz="4400"/>
            </a:br>
            <a:r>
              <a:rPr lang="ru-RU" sz="4400"/>
              <a:t>СТАРТАП-ПРОЕКТА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7"/>
          <p:cNvSpPr/>
          <p:nvPr userDrawn="1"/>
        </p:nvSpPr>
        <p:spPr bwMode="auto"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" name="Прямоугольник 10"/>
          <p:cNvSpPr/>
          <p:nvPr userDrawn="1"/>
        </p:nvSpPr>
        <p:spPr bwMode="auto"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9" name="Прямоугольник 13"/>
          <p:cNvSpPr/>
          <p:nvPr userDrawn="1"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0" name="Прямоугольник 9"/>
          <p:cNvSpPr/>
          <p:nvPr userDrawn="1"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1" name="Квадрат"/>
          <p:cNvSpPr/>
          <p:nvPr userDrawn="1"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 userDrawn="1"/>
        </p:nvPicPr>
        <p:blipFill>
          <a:blip r:embed="rId3"/>
          <a:srcRect l="1404" t="160" b="6859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</p:cNvPr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</p:cNvPr>
          <p:cNvPicPr>
            <a:picLocks noChangeAspect="1"/>
          </p:cNvPicPr>
          <p:nvPr userDrawn="1"/>
        </p:nvPicPr>
        <p:blipFill>
          <a:blip r:embed="rId7"/>
          <a:srcRect t="26548" b="38218"/>
          <a:stretch/>
        </p:blipFill>
        <p:spPr bwMode="auto"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</p:cNvPr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grpSp>
        <p:nvGrpSpPr>
          <p:cNvPr id="7" name="Прямоугольник 16"/>
          <p:cNvGrpSpPr/>
          <p:nvPr userDrawn="1"/>
        </p:nvGrpSpPr>
        <p:grpSpPr bwMode="auto"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9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endParaRPr/>
            </a:p>
          </p:txBody>
        </p:sp>
      </p:grpSp>
      <p:grpSp>
        <p:nvGrpSpPr>
          <p:cNvPr id="10" name="Группа 9"/>
          <p:cNvGrpSpPr/>
          <p:nvPr userDrawn="1"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 bwMode="auto">
          <a:xfrm>
            <a:off x="695400" y="6237312"/>
            <a:ext cx="4968552" cy="4873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b="1" dirty="0">
                <a:solidFill>
                  <a:srgbClr val="8F00FF"/>
                </a:solidFill>
                <a:latin typeface="Gilroy" panose="00000500000000000000" pitchFamily="2" charset="-52"/>
              </a:rPr>
              <a:t>ГИЛЬДИЯ. НАВИГАТОР БУДУЩЕГО</a:t>
            </a:r>
          </a:p>
        </p:txBody>
      </p:sp>
      <p:sp>
        <p:nvSpPr>
          <p:cNvPr id="4" name="Подзаголовок 11">
            <a:extLst>
              <a:ext uri="{FF2B5EF4-FFF2-40B4-BE49-F238E27FC236}">
                <a16:creationId xmlns:a16="http://schemas.microsoft.com/office/drawing/2014/main" xmlns="" id="{D52C1241-89EF-2A0F-F128-2C041588E5D8}"/>
              </a:ext>
            </a:extLst>
          </p:cNvPr>
          <p:cNvSpPr txBox="1">
            <a:spLocks/>
          </p:cNvSpPr>
          <p:nvPr/>
        </p:nvSpPr>
        <p:spPr bwMode="auto">
          <a:xfrm>
            <a:off x="623392" y="822829"/>
            <a:ext cx="5040560" cy="1742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800" b="1" dirty="0">
                <a:solidFill>
                  <a:srgbClr val="8F00FF"/>
                </a:solidFill>
                <a:latin typeface="Gilroy" panose="00000500000000000000" pitchFamily="2" charset="-52"/>
              </a:rPr>
              <a:t>Система проведения тендеров - «</a:t>
            </a:r>
            <a:r>
              <a:rPr lang="en-US" sz="2800" b="1" dirty="0" err="1">
                <a:solidFill>
                  <a:srgbClr val="8F00FF"/>
                </a:solidFill>
                <a:latin typeface="Gilroy" panose="00000500000000000000" pitchFamily="2" charset="-52"/>
              </a:rPr>
              <a:t>TenderingSystem</a:t>
            </a:r>
            <a:r>
              <a:rPr lang="en-US" sz="2800" b="1" dirty="0">
                <a:solidFill>
                  <a:srgbClr val="8F00FF"/>
                </a:solidFill>
                <a:latin typeface="Gilroy" panose="00000500000000000000" pitchFamily="2" charset="-52"/>
              </a:rPr>
              <a:t>»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" panose="00000500000000000000" pitchFamily="2" charset="-52"/>
              <a:cs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EEB982E-08B4-078D-DB7D-ECCCF1452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2792132"/>
            <a:ext cx="3217120" cy="32139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252888" y="320985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  <a:latin typeface="Gilroy"/>
                <a:ea typeface="+mn-ea"/>
              </a:rPr>
              <a:t>Краткая информация о стартап-проекте </a:t>
            </a:r>
            <a:endParaRPr/>
          </a:p>
        </p:txBody>
      </p:sp>
      <p:sp>
        <p:nvSpPr>
          <p:cNvPr id="12" name="Текст 2"/>
          <p:cNvSpPr txBox="1"/>
          <p:nvPr/>
        </p:nvSpPr>
        <p:spPr bwMode="auto">
          <a:xfrm>
            <a:off x="252888" y="1432987"/>
            <a:ext cx="11622895" cy="52321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400" dirty="0">
                <a:solidFill>
                  <a:schemeClr val="bg1"/>
                </a:solidFill>
                <a:latin typeface="+mn-ea"/>
                <a:ea typeface="+mn-ea"/>
              </a:rPr>
              <a:t>Технологическое направление в соответствии с перечнем критических технологий РФ </a:t>
            </a:r>
            <a:r>
              <a:rPr lang="ru-RU" sz="1400" dirty="0" smtClean="0">
                <a:solidFill>
                  <a:schemeClr val="bg1"/>
                </a:solidFill>
                <a:latin typeface="+mn-ea"/>
                <a:ea typeface="+mn-ea"/>
              </a:rPr>
              <a:t>:</a:t>
            </a:r>
            <a:endParaRPr dirty="0"/>
          </a:p>
          <a:p>
            <a:pPr algn="l">
              <a:defRPr/>
            </a:pPr>
            <a:r>
              <a:rPr lang="ru-RU" sz="1400" b="0" i="0" dirty="0" smtClean="0">
                <a:solidFill>
                  <a:schemeClr val="bg1"/>
                </a:solidFill>
                <a:latin typeface="+mn-ea"/>
                <a:ea typeface="+mn-ea"/>
              </a:rPr>
              <a:t>Технологии </a:t>
            </a:r>
            <a:r>
              <a:rPr lang="ru-RU" sz="1400" b="0" i="0" dirty="0">
                <a:solidFill>
                  <a:schemeClr val="bg1"/>
                </a:solidFill>
                <a:latin typeface="+mn-ea"/>
                <a:ea typeface="+mn-ea"/>
              </a:rPr>
              <a:t>информационных, управляющих, навигационных систем</a:t>
            </a:r>
            <a:r>
              <a:rPr lang="ru-RU" sz="1400" b="0" i="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  <a:endParaRPr dirty="0"/>
          </a:p>
        </p:txBody>
      </p:sp>
      <p:sp>
        <p:nvSpPr>
          <p:cNvPr id="14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>
                <a:solidFill>
                  <a:schemeClr val="bg1"/>
                </a:solidFill>
              </a:rPr>
              <a:t>2</a:t>
            </a:fld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52888" y="2620151"/>
            <a:ext cx="11622894" cy="523220"/>
          </a:xfrm>
          <a:prstGeom prst="rect">
            <a:avLst/>
          </a:prstGeom>
          <a:solidFill>
            <a:srgbClr val="B5D8E1"/>
          </a:solidFill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400" dirty="0">
                <a:solidFill>
                  <a:schemeClr val="tx1"/>
                </a:solidFill>
                <a:latin typeface="+mn-ea"/>
                <a:ea typeface="+mn-ea"/>
              </a:rPr>
              <a:t>Рынок НТИ в соответствии с перечнем рынков НТИ акселератора ПГНИУ </a:t>
            </a:r>
            <a:r>
              <a:rPr lang="ru-RU" sz="1400" dirty="0" smtClean="0">
                <a:solidFill>
                  <a:schemeClr val="tx1"/>
                </a:solidFill>
                <a:latin typeface="+mn-ea"/>
                <a:ea typeface="+mn-ea"/>
              </a:rPr>
              <a:t>:</a:t>
            </a:r>
            <a:endParaRPr dirty="0"/>
          </a:p>
          <a:p>
            <a:pPr>
              <a:defRPr/>
            </a:pP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SafeNet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- программа нацеленная на развитие в России до 2035 года систем безопасности информационных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киберфизических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систем</a:t>
            </a:r>
            <a:r>
              <a:rPr lang="ru-RU" sz="1400" dirty="0"/>
              <a:t>.</a:t>
            </a:r>
            <a:endParaRPr lang="en" sz="1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252888" y="3635882"/>
            <a:ext cx="11622895" cy="523220"/>
          </a:xfrm>
          <a:prstGeom prst="rect">
            <a:avLst/>
          </a:prstGeom>
          <a:solidFill>
            <a:srgbClr val="FBB3C1"/>
          </a:solidFill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400" dirty="0">
                <a:solidFill>
                  <a:schemeClr val="tx1"/>
                </a:solidFill>
                <a:latin typeface="+mn-ea"/>
                <a:ea typeface="+mn-ea"/>
              </a:rPr>
              <a:t>Сквозная технология в соответствии с перечнем сквозных технологий НТИ акселератора </a:t>
            </a:r>
            <a:r>
              <a:rPr lang="ru-RU" sz="1400" dirty="0" smtClean="0">
                <a:solidFill>
                  <a:schemeClr val="tx1"/>
                </a:solidFill>
                <a:latin typeface="+mn-ea"/>
                <a:ea typeface="+mn-ea"/>
              </a:rPr>
              <a:t>ПГНИУ:</a:t>
            </a:r>
            <a:endParaRPr dirty="0"/>
          </a:p>
          <a:p>
            <a:pPr algn="l">
              <a:defRPr/>
            </a:pPr>
            <a:r>
              <a:rPr lang="ru-RU" sz="1400" dirty="0" smtClean="0">
                <a:solidFill>
                  <a:schemeClr val="tx1"/>
                </a:solidFill>
                <a:latin typeface="+mn-ea"/>
                <a:ea typeface="+mn-ea"/>
              </a:rPr>
              <a:t>«</a:t>
            </a:r>
            <a:r>
              <a:rPr lang="ru-RU" sz="1400" dirty="0">
                <a:solidFill>
                  <a:schemeClr val="tx1"/>
                </a:solidFill>
                <a:latin typeface="+mn-ea"/>
                <a:ea typeface="+mn-ea"/>
              </a:rPr>
              <a:t>Искусственный интеллект</a:t>
            </a:r>
            <a:r>
              <a:rPr lang="ru-RU" sz="1400" dirty="0" smtClean="0">
                <a:solidFill>
                  <a:schemeClr val="tx1"/>
                </a:solidFill>
                <a:latin typeface="+mn-ea"/>
                <a:ea typeface="+mn-ea"/>
              </a:rPr>
              <a:t>»;</a:t>
            </a:r>
            <a:endParaRPr lang="ru-RU" sz="1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АННОТАЦИЯ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02F6AA-1B14-EC4F-0C8D-10B70112F6D2}"/>
              </a:ext>
            </a:extLst>
          </p:cNvPr>
          <p:cNvSpPr txBox="1"/>
          <p:nvPr/>
        </p:nvSpPr>
        <p:spPr>
          <a:xfrm>
            <a:off x="486684" y="1139948"/>
            <a:ext cx="704947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 err="1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Tendering</a:t>
            </a:r>
            <a:r>
              <a:rPr lang="ru-RU" sz="1600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System</a:t>
            </a:r>
            <a:r>
              <a:rPr lang="ru-RU" sz="1600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 - это веб-приложение, которое предназначено для проведения тендеров. Наша система предоставляет возможность для регистрации и авторизации пользователей, создания и управления тендерами, а также отправки и просмотра заявок на участие в тендерах.</a:t>
            </a:r>
          </a:p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С помощью </a:t>
            </a:r>
            <a:r>
              <a:rPr lang="ru-RU" sz="1600" dirty="0" err="1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Tendering</a:t>
            </a:r>
            <a:r>
              <a:rPr lang="ru-RU" sz="1600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System</a:t>
            </a:r>
            <a:r>
              <a:rPr lang="ru-RU" sz="1600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 вы сможете упростить и автоматизировать процесс проведения тендеров, что позволит вам сосредоточиться на более важных задачах. Кроме того, наша система обеспечивает максимальную безопасность и конфиденциальность ваших данных, что является ключевым фактором при проведении тендеров.</a:t>
            </a:r>
          </a:p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На нашем сайте предусмотрена система фильтрации тендеров по их статусу, что позволит вам быстро сориентироваться в списке тендеров. Поставщики и заказчики могут использовать личный кабинет для управления своими тендерами и заявками на участие, кроме того, поставщики могут просматривать список выигранных тендеров.</a:t>
            </a:r>
          </a:p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Наша команда разработчиков, состоящая из молодых специалистов, работала над созданием </a:t>
            </a:r>
            <a:r>
              <a:rPr lang="ru-RU" sz="1600" dirty="0" err="1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Tendering</a:t>
            </a:r>
            <a:r>
              <a:rPr lang="ru-RU" sz="1600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System</a:t>
            </a:r>
            <a:r>
              <a:rPr lang="ru-RU" sz="1600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 в течение двух месяцев, используя последние технологии и подходы в области веб-разработки. Мы гордимся тем, что создали продукт, который будет полезен и эффективен для вашего бизнеса.</a:t>
            </a:r>
            <a:endParaRPr lang="ru-RU" sz="1600" dirty="0">
              <a:solidFill>
                <a:prstClr val="black"/>
              </a:solidFill>
              <a:latin typeface="Gilroy" panose="00000500000000000000" pitchFamily="2" charset="-52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658" y="1268760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41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ПРОБЛЕМА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003079"/>
              </p:ext>
            </p:extLst>
          </p:nvPr>
        </p:nvGraphicFramePr>
        <p:xfrm>
          <a:off x="353597" y="945794"/>
          <a:ext cx="11490878" cy="32605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marR="1708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Описание проблемы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Проблема является комплексной и сложной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1. Недостаточная прозрачность процесса.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2. Высокие затраты на проведение тендеров.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3. Ограниченный доступ к информации.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4. </a:t>
                      </a: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Ограниченная конкуренция.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Какая часть проблемы решается (может быть решена)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Веб-приложение для проведения тендеров предлагает прозрачный, удобный и эффективный инструмент для заказчиков и поставщиков. Приложение позволяет управлять всеми этапами торгов – от размещения запроса до подписания контракта, обеспечивая контроль и отчетность по всем этапам процесса.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8257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00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ПРОДУКТ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815475"/>
              </p:ext>
            </p:extLst>
          </p:nvPr>
        </p:nvGraphicFramePr>
        <p:xfrm>
          <a:off x="353597" y="945794"/>
          <a:ext cx="11490878" cy="48908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marR="1708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Какой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продукт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(товар/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услуга/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устройство/</a:t>
                      </a:r>
                      <a:r>
                        <a:rPr lang="ru-RU" sz="1600" spc="-2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ПО/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технология/</a:t>
                      </a:r>
                      <a:r>
                        <a:rPr lang="ru-RU" sz="1600" spc="-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процесс и</a:t>
                      </a:r>
                      <a:r>
                        <a:rPr lang="ru-RU" sz="1600" spc="-3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т.д.)</a:t>
                      </a:r>
                      <a:r>
                        <a:rPr lang="ru-RU" sz="1600" spc="-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будет продаваться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Веб-приложение для проведения тендеров представляет собой универсальный платформу, снабженную всем необходимым функционалом для успешной организации торгов. Пользователи могут создавать тендеры, участвовать в них, анализировать предложения, заключать контракты и многое другое.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Какую</a:t>
                      </a:r>
                      <a:r>
                        <a:rPr lang="ru-RU" sz="1600" spc="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и</a:t>
                      </a:r>
                      <a:r>
                        <a:rPr lang="ru-RU" sz="1600" spc="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чью</a:t>
                      </a:r>
                      <a:r>
                        <a:rPr lang="ru-RU" sz="1600" spc="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(какого</a:t>
                      </a:r>
                      <a:r>
                        <a:rPr lang="ru-RU" sz="1600" spc="24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типа</a:t>
                      </a:r>
                      <a:r>
                        <a:rPr lang="ru-RU" sz="1600" spc="1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потребителей)</a:t>
                      </a:r>
                      <a:r>
                        <a:rPr lang="ru-RU" sz="1600" spc="-2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проблему решает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Традиционные методы проведения тендеров часто не обеспечивают должного уровня прозрачности, конкуренции и эффективности. Это может привести к коррупции, недостаточной конкуренции и неэффективности закупочных процедур.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8257625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104775"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Потенциальные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потребительские</a:t>
                      </a:r>
                      <a:r>
                        <a:rPr lang="ru-RU" sz="1600" spc="-3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сегменты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В2B и В2G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Наши потребители: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Государственные организации, осуществляющие закупки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Коммерческие структуры и некоммерческие организации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71499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БИЗНЕС-МОДЕЛЬ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103538"/>
              </p:ext>
            </p:extLst>
          </p:nvPr>
        </p:nvGraphicFramePr>
        <p:xfrm>
          <a:off x="621448" y="849612"/>
          <a:ext cx="11490878" cy="472359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Бизнес-модель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Модель монетизации: комиссия со сделок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Каналы продвижения: коммерческие предложения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Потребители: государственные органы и коммерческие компании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Деятельность: разработка и продвижение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Доходы: доходы от совершенных сделок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Издержки: зарплата разработчиков, аренда серверов, продвижение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</a:t>
                      </a:r>
                      <a:r>
                        <a:rPr lang="ru-RU" sz="1600" b="1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Zakupki.gov,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Kontur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,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ЭТП «Газпромбанк», Сбербанк-АСТ,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B2B-Center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8257625"/>
                  </a:ext>
                </a:extLst>
              </a:tr>
              <a:tr h="137465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Ценностное</a:t>
                      </a:r>
                      <a:r>
                        <a:rPr lang="ru-RU" sz="1600" b="1" spc="-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предложение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Наше веб-приложение предлагает заказчикам и поставщикам прозрачное и эффективное решение для проведения торгов, которое увеличивает конкуренцию, снижает риски коррупции, упрощает процесс закупок и обеспечивает экономическую эффективность. Благодаря удобному интерфейсу, наше приложение помогает сэкономить время и ресурсы при проведении тендеров.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7149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358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БИЗНЕС-МОДЕЛЬ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648103"/>
              </p:ext>
            </p:extLst>
          </p:nvPr>
        </p:nvGraphicFramePr>
        <p:xfrm>
          <a:off x="621448" y="849612"/>
          <a:ext cx="11490878" cy="34137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технические параметры, включая обоснование соответствия идеи/задела тематическому направлению (лоту)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Авторизация и аутентификация пользователей для обеспечения безопасности данных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Разработка удобного интерфейса для управления тендерами, добавления новых и просмотра активных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Возможность создания профилей участников для участия в тендерах и подачи заявок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Автоматизированная система выбора победителя тендера на основе заданных критериев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Возможность проведения онлайн-аукционов для определения лучшего исполнителя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Интеграция с платежными системами для проведения оплаты и получения средств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Аналитические инструменты для отслеживания статистики проведенных тендеров и оценки эффективности процесса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894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 bwMode="auto">
          <a:xfrm>
            <a:off x="695400" y="6237312"/>
            <a:ext cx="4968552" cy="4873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b="1" dirty="0">
                <a:solidFill>
                  <a:srgbClr val="8F00FF"/>
                </a:solidFill>
                <a:latin typeface="Gilroy" panose="00000500000000000000" pitchFamily="2" charset="-52"/>
              </a:rPr>
              <a:t>ГИЛЬДИЯ. НАВИГАТОР БУДУЩЕГО</a:t>
            </a:r>
          </a:p>
        </p:txBody>
      </p:sp>
      <p:sp>
        <p:nvSpPr>
          <p:cNvPr id="4" name="Подзаголовок 11">
            <a:extLst>
              <a:ext uri="{FF2B5EF4-FFF2-40B4-BE49-F238E27FC236}">
                <a16:creationId xmlns:a16="http://schemas.microsoft.com/office/drawing/2014/main" xmlns="" id="{D52C1241-89EF-2A0F-F128-2C041588E5D8}"/>
              </a:ext>
            </a:extLst>
          </p:cNvPr>
          <p:cNvSpPr txBox="1">
            <a:spLocks/>
          </p:cNvSpPr>
          <p:nvPr/>
        </p:nvSpPr>
        <p:spPr bwMode="auto">
          <a:xfrm>
            <a:off x="623392" y="822829"/>
            <a:ext cx="4968552" cy="4873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" panose="00000500000000000000" pitchFamily="2" charset="-52"/>
                <a:cs typeface="Arial"/>
              </a:rPr>
              <a:t>СПАСИБО ЗА ВНИМАНИЕ!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0E4DBC5-253A-1F1C-7D7E-C04AB217DD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76" y="1700808"/>
            <a:ext cx="3937200" cy="393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97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AC00"/>
        </a:solidFill>
        <a:ln w="12700">
          <a:miter lim="400000"/>
        </a:ln>
      </a:spPr>
      <a:bodyPr/>
      <a:lstStyle/>
    </a:sp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AC00"/>
        </a:solidFill>
        <a:ln w="12700">
          <a:miter lim="400000"/>
        </a:ln>
      </a:spPr>
      <a:bodyPr/>
      <a:lstStyle/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125</TotalTime>
  <Words>615</Words>
  <Application>Microsoft Office PowerPoint</Application>
  <DocSecurity>0</DocSecurity>
  <PresentationFormat>Широкоэкранный</PresentationFormat>
  <Paragraphs>64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Gilroy</vt:lpstr>
      <vt:lpstr>Calibri Light</vt:lpstr>
      <vt:lpstr>Gilroy-ExtraBold</vt:lpstr>
      <vt:lpstr>Gilroy-Bold</vt:lpstr>
      <vt:lpstr>Calibri</vt:lpstr>
      <vt:lpstr>Times New Roman</vt:lpstr>
      <vt:lpstr>Helvetica Neue</vt:lpstr>
      <vt:lpstr>Arial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Double Muskrat</cp:lastModifiedBy>
  <cp:revision>13</cp:revision>
  <dcterms:created xsi:type="dcterms:W3CDTF">2023-07-21T07:14:15Z</dcterms:created>
  <dcterms:modified xsi:type="dcterms:W3CDTF">2024-07-23T14:37:15Z</dcterms:modified>
  <cp:category/>
  <dc:identifier/>
  <cp:contentStatus/>
  <dc:language/>
  <cp:version/>
</cp:coreProperties>
</file>