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fntdata" ContentType="application/x-fontdata"/>
  <Default Extension="jpeg" ContentType="image/jpeg"/>
  <Default Extension="jpg" ContentType="image/jpeg"/>
  <Default Extension="bmp" ContentType="image/bmp"/>
  <Default Extension="png" ContentType="image/pn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notesslides/notesslide2.xml" ContentType="application/vnd.openxmlformats-officedocument.presentationml.notesSlide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app.xml" ContentType="application/vnd.openxmlformats-officedocument.extended-properties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64" r:id="rId5"/>
    <p:sldId id="266" r:id="rId6"/>
    <p:sldId id="260" r:id="rId7"/>
    <p:sldId id="265" r:id="rId8"/>
    <p:sldId id="262" r:id="rId9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182" autoAdjust="0"/>
  </p:normalViewPr>
  <p:slideViewPr>
    <p:cSldViewPr snapToGrid="0">
      <p:cViewPr varScale="1">
        <p:scale>
          <a:sx n="79" d="100"/>
          <a:sy n="79" d="100"/>
        </p:scale>
        <p:origin x="157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4" name="Google Shape;4;n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lvl1pPr marL="45720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 lvl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 sldNum="0" hdr="0" ftr="0"/>
  <p:notesStyle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itchFamily="34" charset="0" panose="020B0604020202020204"/>
      <a:defRPr sz="1400" b="0" i="0" u="none" strike="noStrike" cap="none">
        <a:solidFill>
          <a:srgbClr val="000000"/>
        </a:solidFill>
        <a:latin typeface="Arial" pitchFamily="34" charset="0" panose="020B0604020202020204"/>
        <a:ea typeface="Arial" pitchFamily="34" charset="0" panose="020B0604020202020204"/>
        <a:cs typeface="Arial" pitchFamily="34" charset="0" panose="020B0604020202020204"/>
        <a:sym typeface="Arial" pitchFamily="34" charset="0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  <p:sp>
        <p:nvSpPr>
          <p:cNvPr id="58" name="Google Shape;58;p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  <p:sp>
        <p:nvSpPr>
          <p:cNvPr id="65" name="Google Shape;65;gfe49c100d1_0_1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itchFamily="34" charset="0" panose="020B0604020202020204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f665521969_2_366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9" name="Google Shape;429;g1f665521969_2_366:notes"/>
          <p:cNvSpPr>
            <a:spLocks noGrp="1" noEditPoints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f665521969_2_344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06" name="Google Shape;406;g1f665521969_2_344:notes"/>
          <p:cNvSpPr>
            <a:spLocks noGrp="1" noEditPoints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  <p:sp>
        <p:nvSpPr>
          <p:cNvPr id="77" name="Google Shape;77;gfe49c100d1_0_2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1f665521969_2_439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05" name="Google Shape;505;g1f665521969_2_439:notes"/>
          <p:cNvSpPr>
            <a:spLocks noGrp="1" noEditPoints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  <p:sp>
        <p:nvSpPr>
          <p:cNvPr id="89" name="Google Shape;89;gfe49c100d1_0_35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>
            <a:spLocks noGrp="1" noEditPoints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>
            <a:spLocks noGrp="1" noEditPoints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 lvl="0"/>
          </a:p>
        </p:txBody>
      </p:sp>
      <p:sp>
        <p:nvSpPr>
          <p:cNvPr id="12" name="Google Shape;12;p2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>
            <a:spLocks noGrp="1" noEditPoints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18" name="Google Shape;18;p4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marL="45720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19" name="Google Shape;19;p4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22" name="Google Shape;22;p5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</a:p>
        </p:txBody>
      </p:sp>
      <p:sp>
        <p:nvSpPr>
          <p:cNvPr id="23" name="Google Shape;23;p5"/>
          <p:cNvSpPr>
            <a:spLocks noGrp="1" noEditPoints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</a:p>
        </p:txBody>
      </p:sp>
      <p:sp>
        <p:nvSpPr>
          <p:cNvPr id="24" name="Google Shape;24;p5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27" name="Google Shape;27;p6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>
            <a:spLocks noGrp="1" noEditPoints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>
            <a:spLocks noGrp="1" noEditPoints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marL="4572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</a:p>
        </p:txBody>
      </p:sp>
      <p:sp>
        <p:nvSpPr>
          <p:cNvPr id="31" name="Google Shape;31;p7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>
            <a:spLocks noGrp="1" noEditPoints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>
            <a:spLocks noGrp="1" noEditPoints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>
            <a:spLocks noGrp="1" noEditPoints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 lvl="0"/>
          </a:p>
        </p:txBody>
      </p:sp>
      <p:sp>
        <p:nvSpPr>
          <p:cNvPr id="39" name="Google Shape;39;p9"/>
          <p:cNvSpPr>
            <a:spLocks noGrp="1" noEditPoints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 marL="45720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40" name="Google Shape;40;p9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>
            <a:spLocks noGrp="1" noEditPoints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 marL="45720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lvl1pPr>
          </a:lstStyle>
          <a:p>
            <a:pPr lvl="0"/>
          </a:p>
        </p:txBody>
      </p:sp>
      <p:sp>
        <p:nvSpPr>
          <p:cNvPr id="43" name="Google Shape;43;p10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>
            <a:spLocks noGrp="1" noEditPoints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>
            <a:spLocks noGrp="1" noEditPoints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marL="45720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47" name="Google Shape;47;p11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lvl1pPr marL="4572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 lvl="0"/>
          </a:p>
        </p:txBody>
      </p:sp>
      <p:sp>
        <p:nvSpPr>
          <p:cNvPr id="8" name="Google Shape;8;p1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rmAutofit/>
          </a:bodyPr>
          <a:lstStyle>
            <a:lvl1pPr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sldNum="0" hdr="0" ftr="0"/>
  <p:txStyles>
    <p:title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9pPr>
    </p:titleStyle>
    <p:body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itchFamily="34" charset="0" panose="020B0604020202020204"/>
        <a:defRPr sz="1400" b="0" i="0" u="none" strike="noStrike" cap="none">
          <a:solidFill>
            <a:srgbClr val="000000"/>
          </a:solidFill>
          <a:latin typeface="Arial" pitchFamily="34" charset="0" panose="020B0604020202020204"/>
          <a:ea typeface="Arial" pitchFamily="34" charset="0" panose="020B0604020202020204"/>
          <a:cs typeface="Arial" pitchFamily="34" charset="0" panose="020B0604020202020204"/>
          <a:sym typeface="Arial" pitchFamily="34" charset="0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slideLayout" Target="../slideLayouts/slideLayout1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Relationship Id="rId10" Type="http://schemas.openxmlformats.org/officeDocument/2006/relationships/notesSlide" Target="../notesSlides/notesSlide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image" Target="../media/image23.bmp"/><Relationship Id="rId5" Type="http://schemas.openxmlformats.org/officeDocument/2006/relationships/slideLayout" Target="../slideLayouts/slideLayout1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lum bright="0" contrast="0"/>
          </a:blip>
          <a:srcRect l="0" t="0" r="0" b="0"/>
          <a:stretch>
            <a:fillRect l="0" t="-13000" r="0" b="-130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>
            <a:spLocks noGrp="1" noEditPoints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25" tIns="91425" rIns="91425" bIns="91425" anchor="b">
            <a:normAutofit fontScale="90000"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Gilroy" pitchFamily="2" charset="-52" panose="00000A00000000000000"/>
              </a:rPr>
              <a:t>VITA NOVA</a:t>
            </a:r>
            <a:endParaRPr dirty="0">
              <a:latin typeface="Gilroy" pitchFamily="2" charset="-52" panose="00000A00000000000000"/>
            </a:endParaRPr>
          </a:p>
        </p:txBody>
      </p:sp>
      <p:sp>
        <p:nvSpPr>
          <p:cNvPr id="61" name="Google Shape;61;p14"/>
          <p:cNvSpPr>
            <a:spLocks noGrp="1" noEditPoints="1"/>
          </p:cNvSpPr>
          <p:nvPr>
            <p:ph type="subTitle" idx="1"/>
          </p:nvPr>
        </p:nvSpPr>
        <p:spPr>
          <a:xfrm>
            <a:off x="3934634" y="3262763"/>
            <a:ext cx="5100908" cy="56351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25" tIns="91425" rIns="91425" bIns="91425" anchor="t">
            <a:normAutofit fontScale="92500" lnSpcReduction="10000"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Gilroy" pitchFamily="2" charset="-52" panose="00000A00000000000000"/>
              </a:rPr>
              <a:t>Наставник: </a:t>
            </a:r>
            <a:r>
              <a:rPr lang="ru-RU" sz="2000" dirty="0">
                <a:latin typeface="Gilroy" pitchFamily="2" charset="-52" panose="00000A00000000000000"/>
              </a:rPr>
              <a:t>Сивкова Татьяна Николаевна</a:t>
            </a:r>
            <a:endParaRPr sz="2000" dirty="0">
              <a:highlight>
                <a:srgbClr val="FFFF00"/>
              </a:highlight>
              <a:latin typeface="Gilroy" pitchFamily="2" charset="-52" panose="00000A00000000000000"/>
            </a:endParaRPr>
          </a:p>
        </p:txBody>
      </p:sp>
      <p:sp>
        <p:nvSpPr>
          <p:cNvPr id="6" name="Google Shape;60;p14"/>
          <p:cNvSpPr txBox="1"/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>
            <a:normAutofit fontScale="92500" lnSpcReduction="20000"/>
          </a:bodyPr>
          <a:lstStyle>
            <a:lvl1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itchFamily="34" charset="0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itchFamily="34" charset="0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itchFamily="34" charset="0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itchFamily="34" charset="0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itchFamily="34" charset="0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itchFamily="34" charset="0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itchFamily="34" charset="0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itchFamily="34" charset="0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 pitchFamily="34" charset="0" panose="020B0604020202020204"/>
              <a:buNone/>
              <a:defRPr sz="5200" b="0" i="0" u="none" strike="noStrike" cap="none">
                <a:solidFill>
                  <a:schemeClr val="dk1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itchFamily="2" charset="-52" panose="00000A00000000000000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itchFamily="2" charset="-52" panose="00000A00000000000000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itchFamily="2" charset="-52" panose="00000A00000000000000"/>
              </a:rPr>
              <a:t>. </a:t>
            </a:r>
            <a:r>
              <a:rPr lang="ru-RU" sz="2400" dirty="0" smtClean="0">
                <a:solidFill>
                  <a:schemeClr val="accent4"/>
                </a:solidFill>
                <a:latin typeface="Gilroy" pitchFamily="2" charset="-52" panose="00000A00000000000000"/>
              </a:rPr>
              <a:t>Осень </a:t>
            </a:r>
            <a:r>
              <a:rPr lang="ru-RU" sz="2400" dirty="0">
                <a:solidFill>
                  <a:schemeClr val="accent4"/>
                </a:solidFill>
                <a:latin typeface="Gilroy" pitchFamily="2" charset="-52" panose="00000A00000000000000"/>
              </a:rPr>
              <a:t>2023</a:t>
            </a:r>
          </a:p>
        </p:txBody>
      </p:sp>
      <p:sp>
        <p:nvSpPr>
          <p:cNvPr id="5" name="Google Shape;61;p14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25" tIns="91425" rIns="91425" bIns="91425" anchor="t">
            <a:normAutofit fontScale="85000" lnSpcReduction="10000"/>
          </a:bodyPr>
          <a:lstStyle>
            <a:lvl1pPr marL="457200" marR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itchFamily="34" charset="0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itchFamily="34" charset="0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itchFamily="34" charset="0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itchFamily="34" charset="0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itchFamily="34" charset="0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itchFamily="34" charset="0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itchFamily="34" charset="0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itchFamily="34" charset="0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itchFamily="34" charset="0" panose="020B0604020202020204"/>
              <a:buNone/>
              <a:defRPr sz="2800" b="0" i="0" u="none" strike="noStrike" cap="none">
                <a:solidFill>
                  <a:schemeClr val="dk2"/>
                </a:solidFill>
                <a:latin typeface="Arial" pitchFamily="34" charset="0" panose="020B0604020202020204"/>
                <a:ea typeface="Arial" pitchFamily="34" charset="0" panose="020B0604020202020204"/>
                <a:cs typeface="Arial" pitchFamily="34" charset="0" panose="020B0604020202020204"/>
                <a:sym typeface="Arial" pitchFamily="34" charset="0" panose="020B0604020202020204"/>
              </a:defRPr>
            </a:lvl9pPr>
          </a:lstStyle>
          <a:p>
            <a:pPr marL="0" indent="0" algn="l"/>
            <a:r>
              <a:rPr lang="ru-RU" dirty="0"/>
              <a:t>Технологическое направление:</a:t>
            </a:r>
            <a:endParaRPr lang="ru-RU" dirty="0">
              <a:highlight>
                <a:srgbClr val="FFFF00"/>
              </a:highlight>
            </a:endParaRPr>
          </a:p>
          <a:p>
            <a:pPr indent="-457200" algn="l">
              <a:buFont typeface="Arial" pitchFamily="34" charset="0" panose="020B0604020202020204"/>
              <a:buChar char="•"/>
            </a:pPr>
            <a:r>
              <a:rPr lang="ru-RU" dirty="0"/>
              <a:t>Биомедицинские и ветеринарные технологии;</a:t>
            </a:r>
          </a:p>
          <a:p>
            <a:pPr indent="-457200" algn="l">
              <a:buFont typeface="Arial" pitchFamily="34" charset="0" panose="020B0604020202020204"/>
              <a:buChar char="•"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Прямоугольник 477"/>
          <p:cNvSpPr/>
          <p:nvPr/>
        </p:nvSpPr>
        <p:spPr>
          <a:xfrm>
            <a:off x="0" y="12149"/>
            <a:ext cx="9128838" cy="5119202"/>
          </a:xfrm>
          <a:prstGeom prst="rect">
            <a:avLst/>
          </a:prstGeom>
          <a:blipFill>
            <a:blip r:embed="rId1">
              <a:alphaModFix amt="8000"/>
            </a:blip>
            <a:srcRect l="0" t="0" r="0" b="0"/>
            <a:tile tx="0" ty="0" sx="100000" sy="100000" flip="none" algn="tl"/>
          </a:blipFill>
          <a:ln>
            <a:solidFill>
              <a:schemeClr val="accent1">
                <a:shade val="50000"/>
                <a:alpha val="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Текст. поле 70"/>
          <p:cNvSpPr txBox="1"/>
          <p:nvPr/>
        </p:nvSpPr>
        <p:spPr>
          <a:xfrm>
            <a:off x="6803103" y="-323286"/>
            <a:ext cx="2503548" cy="3971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25800" b="0" i="0" u="none" strike="noStrike" cap="none" spc="0" baseline="0">
                <a:ln w="0">
                  <a:noFill/>
                </a:ln>
                <a:solidFill>
                  <a:srgbClr val="000000"/>
                </a:solidFill>
                <a:effectLst/>
                <a:uLnTx/>
                <a:latin typeface="Gill Sans Ultra Bold Condensed" pitchFamily="34" charset="0"/>
                <a:ea typeface="Gill Sans Ultra Bold Condensed" pitchFamily="34" charset="0"/>
                <a:cs typeface="Gill Sans Ultra Bold Condensed" pitchFamily="34" charset="0"/>
                <a:sym typeface="Arial" pitchFamily="34" charset="0" panose="020B0604020202020204"/>
              </a:rPr>
              <a:t>П</a:t>
            </a:r>
            <a:endParaRPr lang="en-US"/>
          </a:p>
        </p:txBody>
      </p:sp>
      <p:sp>
        <p:nvSpPr>
          <p:cNvPr id="67" name="Google Shape;67;p15"/>
          <p:cNvSpPr>
            <a:spLocks noGrp="1" noEditPoints="1"/>
          </p:cNvSpPr>
          <p:nvPr>
            <p:ph type="title"/>
          </p:nvPr>
        </p:nvSpPr>
        <p:spPr>
          <a:xfrm>
            <a:off x="482252" y="-609636"/>
            <a:ext cx="7643961" cy="572700"/>
          </a:xfrm>
          <a:prstGeom prst="rect">
            <a:avLst/>
          </a:prstGeom>
        </p:spPr>
        <p:txBody>
          <a:bodyPr wrap="square" lIns="91425" tIns="91425" rIns="91425" bIns="91425" anchor="t">
            <a:normAutofit fontScale="90000"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167519" y="1348837"/>
            <a:ext cx="2503548" cy="28164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Google Shape;68;p15"/>
          <p:cNvSpPr>
            <a:spLocks noGrp="1" noEditPoints="1"/>
          </p:cNvSpPr>
          <p:nvPr>
            <p:ph type="body" idx="1"/>
          </p:nvPr>
        </p:nvSpPr>
        <p:spPr>
          <a:xfrm>
            <a:off x="237301" y="398565"/>
            <a:ext cx="5319490" cy="4157575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/>
          <a:p>
            <a:pPr marL="0" indent="0">
              <a:buNone/>
            </a:pPr>
            <a:r>
              <a:rPr lang="ru-RU" sz="2400" b="1" i="0" dirty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Пользователь</a:t>
            </a:r>
            <a:r>
              <a:rPr lang="ru-RU" i="1" dirty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 </a:t>
            </a:r>
          </a:p>
          <a:p>
            <a:pPr marL="114300" indent="0">
              <a:buFont typeface="Arial" pitchFamily="34" charset="0" panose="020B0604020202020204"/>
              <a:buNone/>
            </a:pPr>
            <a:r>
              <a:rPr lang="ru-RU" sz="1600" i="0" dirty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Частные питомники и заводчики собак</a:t>
            </a:r>
            <a:r>
              <a:rPr lang="ru-RU" sz="1600" i="0" dirty="0">
                <a:solidFill>
                  <a:schemeClr val="tx1"/>
                </a:solidFill>
                <a:latin typeface="Cascadia Code ExtraLight" pitchFamily="49" charset="0"/>
                <a:ea typeface="Cascadia Code ExtraLight" pitchFamily="49" charset="0"/>
                <a:cs typeface="Cascadia Code ExtraLight" pitchFamily="49" charset="0"/>
              </a:rPr>
              <a:t> </a:t>
            </a:r>
          </a:p>
          <a:p>
            <a:pPr marL="0" indent="0">
              <a:buNone/>
            </a:pPr>
            <a:endParaRPr lang="ru-RU" i="1" dirty="0">
              <a:solidFill>
                <a:schemeClr val="tx1"/>
              </a:solidFill>
              <a:latin typeface="Cascadia Code ExtraLight" pitchFamily="49" charset="0"/>
              <a:ea typeface="Cascadia Code ExtraLight" pitchFamily="49" charset="0"/>
              <a:cs typeface="Cascadia Code ExtraLight" pitchFamily="49" charset="0"/>
            </a:endParaRPr>
          </a:p>
          <a:p>
            <a:pPr marL="0" indent="0">
              <a:buNone/>
            </a:pPr>
            <a:r>
              <a:rPr lang="ru-RU" sz="2400" b="1" i="0" dirty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Проблема</a:t>
            </a:r>
            <a:r>
              <a:rPr lang="ru-RU" sz="2400" i="0" dirty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 </a:t>
            </a:r>
            <a:endParaRPr lang="ru-RU" i="0" dirty="0">
              <a:solidFill>
                <a:schemeClr val="tx1"/>
              </a:solidFill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  <a:p>
            <a:pPr>
              <a:buFont typeface="Arial" pitchFamily="34" charset="0" panose="020B0604020202020204"/>
              <a:buChar char="×"/>
            </a:pPr>
            <a:r>
              <a:rPr lang="ru-RU" sz="1600" i="0" dirty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Возможность определения наступления овуляции только в ветеринарной клинике;</a:t>
            </a:r>
          </a:p>
          <a:p>
            <a:pPr>
              <a:buFont typeface="Arial" pitchFamily="34" charset="0" panose="020B0604020202020204"/>
              <a:buChar char="×"/>
            </a:pPr>
            <a:r>
              <a:rPr lang="ru-RU" sz="1600" i="0" dirty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Не все ветеринарные клиники предоставляют данный вид услуг;</a:t>
            </a:r>
          </a:p>
          <a:p>
            <a:pPr>
              <a:buFont typeface="Arial" pitchFamily="34" charset="0" panose="020B0604020202020204"/>
              <a:buChar char="×"/>
            </a:pPr>
            <a:r>
              <a:rPr lang="ru-RU" sz="1600" i="0" dirty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Стресс животного из-за транспортировки в клинику, взятия крови и т.д.;</a:t>
            </a:r>
          </a:p>
          <a:p>
            <a:pPr>
              <a:buFont typeface="Arial" pitchFamily="34" charset="0" panose="020B0604020202020204"/>
              <a:buChar char="×"/>
            </a:pPr>
            <a:r>
              <a:rPr lang="ru-RU" sz="1600" i="0" dirty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Долгое ожидание результатов;</a:t>
            </a:r>
          </a:p>
          <a:p>
            <a:pPr>
              <a:buFont typeface="Arial" pitchFamily="34" charset="0" panose="020B0604020202020204"/>
              <a:buChar char="×"/>
            </a:pPr>
            <a:r>
              <a:rPr lang="ru-RU" sz="1600" i="0" dirty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Вероятность пропустить сроки наступления овуляции</a:t>
            </a:r>
          </a:p>
          <a:p>
            <a:pPr>
              <a:buFont typeface="Arial" pitchFamily="34" charset="0" panose="020B0604020202020204"/>
              <a:buChar char="•"/>
            </a:pPr>
            <a:endParaRPr lang="ru-RU" i="0" dirty="0">
              <a:solidFill>
                <a:schemeClr val="tx1"/>
              </a:solidFill>
              <a:latin typeface="Arial Black" pitchFamily="34" charset="0"/>
              <a:ea typeface="Arial Black" pitchFamily="34" charset="0"/>
              <a:cs typeface="Arial Black" pitchFamily="34" charset="0"/>
            </a:endParaRPr>
          </a:p>
          <a:p>
            <a:pPr mar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69" name="Текст. поле 68"/>
          <p:cNvSpPr txBox="1"/>
          <p:nvPr/>
        </p:nvSpPr>
        <p:spPr>
          <a:xfrm>
            <a:off x="5342885" y="940615"/>
            <a:ext cx="2503548" cy="3971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800" b="0" i="0">
                <a:latin typeface="Gill Sans Ultra Bold Condensed" pitchFamily="34" charset="0"/>
                <a:ea typeface="Gill Sans Ultra Bold Condensed" pitchFamily="34" charset="0"/>
                <a:cs typeface="Gill Sans Ultra Bold Condensed" pitchFamily="34" charset="0"/>
              </a:rPr>
              <a:t>П</a:t>
            </a:r>
            <a:endParaRPr lang="en-US"/>
          </a:p>
        </p:txBody>
      </p:sp>
      <p:pic>
        <p:nvPicPr>
          <p:cNvPr id="72" name="Изображение 87"/>
          <p:cNvPicPr>
            <a:picLocks noChangeAspect="1"/>
          </p:cNvPicPr>
          <p:nvPr/>
        </p:nvPicPr>
        <p:blipFill>
          <a:blip r:embed="rId2"/>
          <a:srcRect l="53149" t="55953" r="1148" b="2508"/>
          <a:stretch/>
        </p:blipFill>
        <p:spPr>
          <a:xfrm>
            <a:off x="7021798" y="2799705"/>
            <a:ext cx="1649269" cy="1365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Прямоугольник 477"/>
          <p:cNvSpPr/>
          <p:nvPr/>
        </p:nvSpPr>
        <p:spPr>
          <a:xfrm>
            <a:off x="0" y="24298"/>
            <a:ext cx="9128838" cy="5119202"/>
          </a:xfrm>
          <a:prstGeom prst="rect">
            <a:avLst/>
          </a:prstGeom>
          <a:blipFill>
            <a:blip r:embed="rId1">
              <a:alphaModFix amt="8000"/>
            </a:blip>
            <a:srcRect/>
            <a:tile/>
          </a:blipFill>
          <a:ln>
            <a:solidFill>
              <a:schemeClr val="accent1">
                <a:shade val="50000"/>
                <a:alpha val="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2" name="Google Shape;432;p40"/>
          <p:cNvCxnSpPr/>
          <p:nvPr/>
        </p:nvCxnSpPr>
        <p:spPr>
          <a:xfrm rot="5400000">
            <a:off x="1443813" y="2557463"/>
            <a:ext cx="6256375" cy="0"/>
          </a:xfrm>
          <a:prstGeom prst="straightConnector1">
            <a:avLst/>
          </a:prstGeom>
          <a:noFill/>
          <a:ln w="19050" cap="flat" cmpd="sng">
            <a:solidFill>
              <a:srgbClr val="454F2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3" name="Google Shape;433;p40"/>
          <p:cNvCxnSpPr/>
          <p:nvPr/>
        </p:nvCxnSpPr>
        <p:spPr>
          <a:xfrm rot="10800000">
            <a:off x="-194680" y="2564606"/>
            <a:ext cx="9533361" cy="0"/>
          </a:xfrm>
          <a:prstGeom prst="straightConnector1">
            <a:avLst/>
          </a:prstGeom>
          <a:noFill/>
          <a:ln w="19050" cap="flat" cmpd="sng">
            <a:solidFill>
              <a:srgbClr val="454F2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34" name="Google Shape;434;p40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508024" y="999200"/>
            <a:ext cx="2137474" cy="284996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40"/>
          <p:cNvSpPr txBox="1"/>
          <p:nvPr/>
        </p:nvSpPr>
        <p:spPr>
          <a:xfrm>
            <a:off x="452807" y="1056391"/>
            <a:ext cx="2633700" cy="4002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indent="0" algn="l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Быстро</a:t>
            </a:r>
            <a:endParaRPr sz="1400" b="1" i="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sp>
        <p:nvSpPr>
          <p:cNvPr id="436" name="Google Shape;436;p40"/>
          <p:cNvSpPr txBox="1"/>
          <p:nvPr/>
        </p:nvSpPr>
        <p:spPr>
          <a:xfrm>
            <a:off x="452807" y="1487688"/>
            <a:ext cx="2910977" cy="87766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lvl="1" indent="0" algn="l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По сравнению с аналогами тест-полоски выдают результат быстрее</a:t>
            </a:r>
            <a:endParaRPr sz="1400" b="0" i="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sp>
        <p:nvSpPr>
          <p:cNvPr id="438" name="Google Shape;438;p40"/>
          <p:cNvSpPr txBox="1"/>
          <p:nvPr/>
        </p:nvSpPr>
        <p:spPr>
          <a:xfrm>
            <a:off x="452807" y="3708767"/>
            <a:ext cx="2633700" cy="4002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indent="0" algn="l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  <a:sym typeface="Nunito Sans Black"/>
              </a:rPr>
              <a:t>Доступно </a:t>
            </a:r>
            <a:endParaRPr sz="1400" b="1" i="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sp>
        <p:nvSpPr>
          <p:cNvPr id="439" name="Google Shape;439;p40"/>
          <p:cNvSpPr txBox="1"/>
          <p:nvPr/>
        </p:nvSpPr>
        <p:spPr>
          <a:xfrm>
            <a:off x="452808" y="4275979"/>
            <a:ext cx="3422132" cy="2807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lvl="1" indent="0" algn="l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Candara Light" pitchFamily="34" charset="0"/>
              <a:ea typeface="Candara Light" pitchFamily="34" charset="0"/>
              <a:cs typeface="Candara Light" pitchFamily="34" charset="0"/>
            </a:endParaRPr>
          </a:p>
        </p:txBody>
      </p:sp>
      <p:sp>
        <p:nvSpPr>
          <p:cNvPr id="441" name="Google Shape;441;p40"/>
          <p:cNvSpPr txBox="1"/>
          <p:nvPr/>
        </p:nvSpPr>
        <p:spPr>
          <a:xfrm>
            <a:off x="6307825" y="1087415"/>
            <a:ext cx="2583600" cy="4002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indent="0" algn="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  <a:sym typeface="Nunito Sans Black"/>
              </a:rPr>
              <a:t>Меньше стресса</a:t>
            </a:r>
            <a:r>
              <a:rPr lang="en" sz="1400" b="1" i="0" u="none" strike="noStrike" cap="none">
                <a:solidFill>
                  <a:srgbClr val="000000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  <a:sym typeface="Nunito Sans Black"/>
              </a:rPr>
              <a:t> </a:t>
            </a:r>
            <a:endParaRPr sz="1400" b="1" i="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sp>
        <p:nvSpPr>
          <p:cNvPr id="442" name="Google Shape;442;p40"/>
          <p:cNvSpPr txBox="1"/>
          <p:nvPr/>
        </p:nvSpPr>
        <p:spPr>
          <a:xfrm>
            <a:off x="6344169" y="1439947"/>
            <a:ext cx="2483242" cy="87766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lvl="1" indent="0" algn="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171616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  <a:sym typeface="Nunito Light"/>
              </a:rPr>
              <a:t>Проведение теста не оказывает влияние на животное </a:t>
            </a:r>
            <a:endParaRPr sz="1400" b="0" i="0" u="none" strike="noStrike" cap="none">
              <a:solidFill>
                <a:srgbClr val="171616"/>
              </a:solidFill>
              <a:latin typeface="Cascadia Code SemiBold" pitchFamily="49" charset="0"/>
              <a:ea typeface="Cascadia Code SemiBold" pitchFamily="49" charset="0"/>
              <a:cs typeface="Cascadia Code SemiBold" pitchFamily="49" charset="0"/>
              <a:sym typeface="Nunito Light"/>
            </a:endParaRPr>
          </a:p>
        </p:txBody>
      </p:sp>
      <p:sp>
        <p:nvSpPr>
          <p:cNvPr id="444" name="Google Shape;444;p40"/>
          <p:cNvSpPr txBox="1"/>
          <p:nvPr/>
        </p:nvSpPr>
        <p:spPr>
          <a:xfrm>
            <a:off x="6307825" y="3735319"/>
            <a:ext cx="2583600" cy="4002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indent="0" algn="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  <a:sym typeface="Nunito Sans Black"/>
              </a:rPr>
              <a:t>Экономично</a:t>
            </a:r>
            <a:r>
              <a:rPr lang="ru-RU" sz="1200" b="0" i="0" u="none" strike="noStrike" cap="none">
                <a:solidFill>
                  <a:srgbClr val="000000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  <a:sym typeface="Nunito Sans Black"/>
              </a:rPr>
              <a:t> </a:t>
            </a:r>
            <a:endParaRPr sz="700" b="0" i="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sp>
        <p:nvSpPr>
          <p:cNvPr id="445" name="Google Shape;445;p40"/>
          <p:cNvSpPr txBox="1"/>
          <p:nvPr/>
        </p:nvSpPr>
        <p:spPr>
          <a:xfrm>
            <a:off x="6283483" y="4135593"/>
            <a:ext cx="2483242" cy="87766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lvl="1" indent="0" algn="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Более дешевое предложение для клиентов </a:t>
            </a:r>
            <a:endParaRPr sz="1400" b="0" i="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grpSp>
        <p:nvGrpSpPr>
          <p:cNvPr id="447" name="Google Shape;447;p40"/>
          <p:cNvGrpSpPr/>
          <p:nvPr/>
        </p:nvGrpSpPr>
        <p:grpSpPr>
          <a:xfrm rot="5400000">
            <a:off x="3213104" y="4592982"/>
            <a:ext cx="1543049" cy="1615385"/>
            <a:chOff x="0" y="-38100"/>
            <a:chExt cx="812800" cy="850900"/>
          </a:xfrm>
        </p:grpSpPr>
        <p:sp>
          <p:nvSpPr>
            <p:cNvPr id="448" name="Google Shape;448;p40"/>
            <p:cNvSpPr/>
            <p:nvPr/>
          </p:nvSpPr>
          <p:spPr>
            <a:xfrm>
              <a:off x="0" y="0"/>
              <a:ext cx="277850" cy="150890"/>
            </a:xfrm>
            <a:custGeom>
              <a:avLst/>
              <a:rect l="l" t="t" r="r" b="b"/>
              <a:pathLst>
                <a:path w="277850" h="150890">
                  <a:moveTo>
                    <a:pt x="0" y="0"/>
                  </a:moveTo>
                  <a:lnTo>
                    <a:pt x="277850" y="0"/>
                  </a:lnTo>
                  <a:lnTo>
                    <a:pt x="277850" y="150890"/>
                  </a:lnTo>
                  <a:lnTo>
                    <a:pt x="0" y="150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ABDD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49" name="Google Shape;449;p4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25400" tIns="25400" rIns="25400" bIns="25400" anchor="ctr">
              <a:noAutofit/>
            </a:bodyPr>
            <a:lstStyle/>
            <a:p>
              <a:pPr marL="0" marR="0" indent="0" algn="ctr" rtl="0">
                <a:lnSpc>
                  <a:spcPct val="164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0" name="Google Shape;450;p40"/>
          <p:cNvGrpSpPr/>
          <p:nvPr/>
        </p:nvGrpSpPr>
        <p:grpSpPr>
          <a:xfrm rot="5400000">
            <a:off x="4272058" y="120547"/>
            <a:ext cx="599880" cy="358787"/>
            <a:chOff x="0" y="-38100"/>
            <a:chExt cx="812800" cy="85090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51" name="Google Shape;451;p40"/>
            <p:cNvSpPr/>
            <p:nvPr/>
          </p:nvSpPr>
          <p:spPr>
            <a:xfrm>
              <a:off x="0" y="0"/>
              <a:ext cx="277850" cy="150890"/>
            </a:xfrm>
            <a:custGeom>
              <a:avLst/>
              <a:rect l="l" t="t" r="r" b="b"/>
              <a:pathLst>
                <a:path w="277850" h="150890">
                  <a:moveTo>
                    <a:pt x="0" y="0"/>
                  </a:moveTo>
                  <a:lnTo>
                    <a:pt x="277850" y="0"/>
                  </a:lnTo>
                  <a:lnTo>
                    <a:pt x="277850" y="150890"/>
                  </a:lnTo>
                  <a:lnTo>
                    <a:pt x="0" y="15089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52" name="Google Shape;452;p4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25400" tIns="25400" rIns="25400" bIns="25400" anchor="ctr">
              <a:noAutofit/>
            </a:bodyPr>
            <a:lstStyle/>
            <a:p>
              <a:pPr marL="0" marR="0" indent="0" algn="ctr" rtl="0">
                <a:lnSpc>
                  <a:spcPct val="164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6" name="Google Shape;456;p40"/>
          <p:cNvGrpSpPr/>
          <p:nvPr/>
        </p:nvGrpSpPr>
        <p:grpSpPr>
          <a:xfrm rot="10800000">
            <a:off x="7585790" y="1487688"/>
            <a:ext cx="1558211" cy="1615385"/>
            <a:chOff x="0" y="-38100"/>
            <a:chExt cx="812800" cy="850900"/>
          </a:xfrm>
        </p:grpSpPr>
        <p:sp>
          <p:nvSpPr>
            <p:cNvPr id="457" name="Google Shape;457;p40"/>
            <p:cNvSpPr/>
            <p:nvPr/>
          </p:nvSpPr>
          <p:spPr>
            <a:xfrm>
              <a:off x="0" y="172622"/>
              <a:ext cx="275147" cy="150890"/>
            </a:xfrm>
            <a:custGeom>
              <a:avLst/>
              <a:rect l="l" t="t" r="r" b="b"/>
              <a:pathLst>
                <a:path w="277850" h="150890">
                  <a:moveTo>
                    <a:pt x="0" y="0"/>
                  </a:moveTo>
                  <a:lnTo>
                    <a:pt x="277850" y="0"/>
                  </a:lnTo>
                  <a:lnTo>
                    <a:pt x="277850" y="150890"/>
                  </a:lnTo>
                  <a:lnTo>
                    <a:pt x="0" y="150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ABDD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58" name="Google Shape;458;p40"/>
            <p:cNvSpPr txBox="1"/>
            <p:nvPr/>
          </p:nvSpPr>
          <p:spPr>
            <a:xfrm>
              <a:off x="7909" y="-38100"/>
              <a:ext cx="804891" cy="850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25400" tIns="25400" rIns="25400" bIns="25400" anchor="ctr">
              <a:noAutofit/>
            </a:bodyPr>
            <a:lstStyle/>
            <a:p>
              <a:pPr marL="0" marR="0" indent="0" algn="ctr" rtl="0">
                <a:lnSpc>
                  <a:spcPct val="164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0" name="Google Shape;451;p40"/>
          <p:cNvSpPr/>
          <p:nvPr/>
        </p:nvSpPr>
        <p:spPr>
          <a:xfrm>
            <a:off x="-3611" y="2417819"/>
            <a:ext cx="527481" cy="270096"/>
          </a:xfrm>
          <a:custGeom>
            <a:avLst/>
            <a:rect l="l" t="t" r="r" b="b"/>
            <a:pathLst>
              <a:path w="277850" h="150890">
                <a:moveTo>
                  <a:pt x="0" y="0"/>
                </a:moveTo>
                <a:lnTo>
                  <a:pt x="277850" y="0"/>
                </a:lnTo>
                <a:lnTo>
                  <a:pt x="277850" y="150890"/>
                </a:lnTo>
                <a:lnTo>
                  <a:pt x="0" y="150890"/>
                </a:lnTo>
                <a:lnTo>
                  <a:pt x="0" y="0"/>
                </a:lnTo>
                <a:close/>
              </a:path>
            </a:pathLst>
          </a:custGeom>
          <a:solidFill>
            <a:srgbClr val="CEABDD"/>
          </a:solidFill>
          <a:ln>
            <a:noFill/>
          </a:ln>
        </p:spPr>
        <p:txBody>
          <a:bodyPr/>
          <a:lstStyle/>
          <a:p/>
        </p:txBody>
      </p:sp>
      <p:pic>
        <p:nvPicPr>
          <p:cNvPr id="462" name="Изображение 8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08547" y="417149"/>
            <a:ext cx="742607" cy="742607"/>
          </a:xfrm>
          <a:prstGeom prst="rect">
            <a:avLst/>
          </a:prstGeom>
        </p:spPr>
      </p:pic>
      <p:pic>
        <p:nvPicPr>
          <p:cNvPr id="463" name="Изображение 8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52808" y="3023034"/>
            <a:ext cx="509535" cy="485689"/>
          </a:xfrm>
          <a:prstGeom prst="rect">
            <a:avLst/>
          </a:prstGeom>
        </p:spPr>
      </p:pic>
      <p:pic>
        <p:nvPicPr>
          <p:cNvPr id="464" name="Изображение 8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8185164" y="527481"/>
            <a:ext cx="528909" cy="528910"/>
          </a:xfrm>
          <a:prstGeom prst="rect">
            <a:avLst/>
          </a:prstGeom>
        </p:spPr>
      </p:pic>
      <p:pic>
        <p:nvPicPr>
          <p:cNvPr id="465" name="Изображение 8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H="1">
            <a:off x="8210262" y="3103072"/>
            <a:ext cx="478713" cy="457379"/>
          </a:xfrm>
          <a:prstGeom prst="rect">
            <a:avLst/>
          </a:prstGeom>
        </p:spPr>
      </p:pic>
      <p:sp>
        <p:nvSpPr>
          <p:cNvPr id="466" name="Текст. поле 465"/>
          <p:cNvSpPr txBox="1"/>
          <p:nvPr/>
        </p:nvSpPr>
        <p:spPr>
          <a:xfrm>
            <a:off x="308546" y="4187133"/>
            <a:ext cx="3055238" cy="73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Возможность проведения теста в домашних условиях. Простая оценка результатов.</a:t>
            </a:r>
            <a:endParaRPr lang="en-US" sz="1400" b="0" i="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grpSp>
        <p:nvGrpSpPr>
          <p:cNvPr id="468" name="Google Shape;450;p40"/>
          <p:cNvGrpSpPr/>
          <p:nvPr/>
        </p:nvGrpSpPr>
        <p:grpSpPr>
          <a:xfrm rot="21600000">
            <a:off x="-3611" y="2392356"/>
            <a:ext cx="788453" cy="358787"/>
            <a:chOff x="0" y="-38100"/>
            <a:chExt cx="812800" cy="85090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69" name="Google Shape;451;p40"/>
            <p:cNvSpPr/>
            <p:nvPr/>
          </p:nvSpPr>
          <p:spPr>
            <a:xfrm>
              <a:off x="0" y="0"/>
              <a:ext cx="277850" cy="150890"/>
            </a:xfrm>
            <a:custGeom>
              <a:avLst/>
              <a:rect l="l" t="t" r="r" b="b"/>
              <a:pathLst>
                <a:path w="277850" h="150890">
                  <a:moveTo>
                    <a:pt x="0" y="0"/>
                  </a:moveTo>
                  <a:lnTo>
                    <a:pt x="277850" y="0"/>
                  </a:lnTo>
                  <a:lnTo>
                    <a:pt x="277850" y="150890"/>
                  </a:lnTo>
                  <a:lnTo>
                    <a:pt x="0" y="15089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70" name="Google Shape;452;p4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25400" tIns="25400" rIns="25400" bIns="25400" anchor="ctr">
              <a:noAutofit/>
            </a:bodyPr>
            <a:lstStyle/>
            <a:p>
              <a:pPr marL="0" marR="0" indent="0" algn="ctr" rtl="0">
                <a:lnSpc>
                  <a:spcPct val="164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1" name="Google Shape;450;p40"/>
          <p:cNvGrpSpPr/>
          <p:nvPr/>
        </p:nvGrpSpPr>
        <p:grpSpPr>
          <a:xfrm rot="5400000">
            <a:off x="4272059" y="4677297"/>
            <a:ext cx="599880" cy="358786"/>
            <a:chOff x="0" y="-38100"/>
            <a:chExt cx="812800" cy="85090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72" name="Google Shape;451;p40"/>
            <p:cNvSpPr/>
            <p:nvPr/>
          </p:nvSpPr>
          <p:spPr>
            <a:xfrm>
              <a:off x="0" y="0"/>
              <a:ext cx="277850" cy="150890"/>
            </a:xfrm>
            <a:custGeom>
              <a:avLst/>
              <a:rect l="l" t="t" r="r" b="b"/>
              <a:pathLst>
                <a:path w="277850" h="150890">
                  <a:moveTo>
                    <a:pt x="0" y="0"/>
                  </a:moveTo>
                  <a:lnTo>
                    <a:pt x="277850" y="0"/>
                  </a:lnTo>
                  <a:lnTo>
                    <a:pt x="277850" y="150890"/>
                  </a:lnTo>
                  <a:lnTo>
                    <a:pt x="0" y="15089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73" name="Google Shape;452;p4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25400" tIns="25400" rIns="25400" bIns="25400" anchor="ctr">
              <a:noAutofit/>
            </a:bodyPr>
            <a:lstStyle/>
            <a:p>
              <a:pPr marL="0" marR="0" indent="0" algn="ctr" rtl="0">
                <a:lnSpc>
                  <a:spcPct val="164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4" name="Google Shape;450;p40"/>
          <p:cNvGrpSpPr/>
          <p:nvPr/>
        </p:nvGrpSpPr>
        <p:grpSpPr>
          <a:xfrm rot="10800000">
            <a:off x="8372499" y="2373474"/>
            <a:ext cx="788453" cy="358787"/>
            <a:chOff x="0" y="-38100"/>
            <a:chExt cx="812800" cy="85090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75" name="Google Shape;451;p40"/>
            <p:cNvSpPr/>
            <p:nvPr/>
          </p:nvSpPr>
          <p:spPr>
            <a:xfrm>
              <a:off x="0" y="0"/>
              <a:ext cx="277850" cy="150890"/>
            </a:xfrm>
            <a:custGeom>
              <a:avLst/>
              <a:rect l="l" t="t" r="r" b="b"/>
              <a:pathLst>
                <a:path w="277850" h="150890">
                  <a:moveTo>
                    <a:pt x="0" y="0"/>
                  </a:moveTo>
                  <a:lnTo>
                    <a:pt x="277850" y="0"/>
                  </a:lnTo>
                  <a:lnTo>
                    <a:pt x="277850" y="150890"/>
                  </a:lnTo>
                  <a:lnTo>
                    <a:pt x="0" y="15089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76" name="Google Shape;452;p4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25400" tIns="25400" rIns="25400" bIns="25400" anchor="ctr">
              <a:noAutofit/>
            </a:bodyPr>
            <a:lstStyle/>
            <a:p>
              <a:pPr marL="0" marR="0" indent="0" algn="ctr" rtl="0">
                <a:lnSpc>
                  <a:spcPct val="164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9" name="Прямоугольник 478"/>
          <p:cNvSpPr/>
          <p:nvPr/>
        </p:nvSpPr>
        <p:spPr>
          <a:xfrm>
            <a:off x="3363784" y="985552"/>
            <a:ext cx="2429018" cy="28772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rtl="0">
              <a:lnSpc>
                <a:spcPct val="140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  <a:sym typeface="Nunito Sans Black"/>
              </a:rPr>
              <a:t>Решение</a:t>
            </a:r>
            <a:endParaRPr lang="ru-RU" sz="1400" b="1" i="0" u="none" strike="noStrike" cap="none">
              <a:solidFill>
                <a:srgbClr val="000000"/>
              </a:solidFill>
              <a:latin typeface="Cascadia Code SemiBold" pitchFamily="49" charset="0"/>
              <a:ea typeface="Cascadia Code SemiBold" pitchFamily="49" charset="0"/>
              <a:cs typeface="Cascadia Code SemiBold" pitchFamily="49" charset="0"/>
              <a:sym typeface="Nunito Sans Black"/>
            </a:endParaRPr>
          </a:p>
          <a:p>
            <a:pPr marL="0" marR="0" indent="0" algn="ctr" rtl="0">
              <a:lnSpc>
                <a:spcPct val="140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  <a:sym typeface="Nunito Sans Black"/>
              </a:rPr>
              <a:t>Наши тест-полоски будут определять наступление овуляции у собак по изменению уровня лютеинизирующего гормона в моче </a:t>
            </a:r>
            <a:endParaRPr sz="70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  <a:p>
            <a:pPr marL="0" marR="0" indent="0" algn="ctr" rtl="0">
              <a:lnSpc>
                <a:spcPct val="14003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latin typeface="Candara Light" pitchFamily="34" charset="0"/>
              <a:ea typeface="Candara Light" pitchFamily="34" charset="0"/>
              <a:cs typeface="Candara Light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Прямоугольник 477"/>
          <p:cNvSpPr/>
          <p:nvPr/>
        </p:nvSpPr>
        <p:spPr>
          <a:xfrm>
            <a:off x="0" y="12149"/>
            <a:ext cx="9128838" cy="5119202"/>
          </a:xfrm>
          <a:prstGeom prst="rect">
            <a:avLst/>
          </a:prstGeom>
          <a:blipFill>
            <a:blip r:embed="rId1">
              <a:alphaModFix amt="8000"/>
            </a:blip>
            <a:srcRect l="0" t="0" r="0" b="0"/>
            <a:tile tx="0" ty="0" sx="100000" sy="100000" flip="none" algn="tl"/>
          </a:blipFill>
          <a:ln>
            <a:solidFill>
              <a:schemeClr val="accent1">
                <a:shade val="50000"/>
                <a:alpha val="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9" name="Google Shape;409;p39"/>
          <p:cNvGrpSpPr/>
          <p:nvPr/>
        </p:nvGrpSpPr>
        <p:grpSpPr>
          <a:xfrm rot="10800000">
            <a:off x="2365333" y="0"/>
            <a:ext cx="4144747" cy="5486998"/>
            <a:chOff x="0" y="-38100"/>
            <a:chExt cx="2054034" cy="274743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10" name="Google Shape;410;p39"/>
            <p:cNvSpPr/>
            <p:nvPr/>
          </p:nvSpPr>
          <p:spPr>
            <a:xfrm>
              <a:off x="8571" y="213"/>
              <a:ext cx="2045463" cy="2709120"/>
            </a:xfrm>
            <a:custGeom>
              <a:avLst/>
              <a:rect l="l" t="t" r="r" b="b"/>
              <a:pathLst>
                <a:path w="2054034" h="2709333">
                  <a:moveTo>
                    <a:pt x="0" y="0"/>
                  </a:moveTo>
                  <a:lnTo>
                    <a:pt x="2054034" y="0"/>
                  </a:lnTo>
                  <a:lnTo>
                    <a:pt x="2054034" y="2709333"/>
                  </a:lnTo>
                  <a:lnTo>
                    <a:pt x="0" y="270933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11" name="Google Shape;411;p39"/>
            <p:cNvSpPr txBox="1"/>
            <p:nvPr/>
          </p:nvSpPr>
          <p:spPr>
            <a:xfrm>
              <a:off x="0" y="-38100"/>
              <a:ext cx="809409" cy="85083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25400" tIns="25400" rIns="25400" bIns="25400" anchor="ctr">
              <a:noAutofit/>
            </a:bodyPr>
            <a:lstStyle/>
            <a:p>
              <a:pPr marL="0" marR="0" indent="0" algn="ctr" rtl="0">
                <a:lnSpc>
                  <a:spcPct val="164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2" name="Google Shape;412;p39"/>
          <p:cNvGrpSpPr/>
          <p:nvPr/>
        </p:nvGrpSpPr>
        <p:grpSpPr>
          <a:xfrm>
            <a:off x="2175067" y="-467204"/>
            <a:ext cx="4346659" cy="4039588"/>
            <a:chOff x="0" y="-936812"/>
            <a:chExt cx="8953243" cy="12588391"/>
          </a:xfrm>
        </p:grpSpPr>
        <p:grpSp>
          <p:nvGrpSpPr>
            <p:cNvPr id="416" name="Google Shape;416;p39"/>
            <p:cNvGrpSpPr/>
            <p:nvPr/>
          </p:nvGrpSpPr>
          <p:grpSpPr>
            <a:xfrm>
              <a:off x="0" y="-936812"/>
              <a:ext cx="8953243" cy="5215875"/>
              <a:chOff x="0" y="-185049"/>
              <a:chExt cx="1636955" cy="917700"/>
            </a:xfrm>
          </p:grpSpPr>
          <p:sp>
            <p:nvSpPr>
              <p:cNvPr id="417" name="Google Shape;417;p39"/>
              <p:cNvSpPr/>
              <p:nvPr/>
            </p:nvSpPr>
            <p:spPr>
              <a:xfrm>
                <a:off x="219890" y="-185049"/>
                <a:ext cx="1183264" cy="488196"/>
              </a:xfrm>
              <a:custGeom>
                <a:avLst/>
                <a:rect l="l" t="t" r="r" b="b"/>
                <a:pathLst>
                  <a:path w="1636955" h="489671">
                    <a:moveTo>
                      <a:pt x="0" y="0"/>
                    </a:moveTo>
                    <a:lnTo>
                      <a:pt x="1636955" y="0"/>
                    </a:lnTo>
                    <a:lnTo>
                      <a:pt x="1636955" y="489671"/>
                    </a:lnTo>
                    <a:lnTo>
                      <a:pt x="0" y="4896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/>
              <a:lstStyle/>
              <a:p>
                <a:endParaRPr>
                  <a:latin typeface="Cascadia Code SemiBold" pitchFamily="49" charset="0"/>
                  <a:ea typeface="Cascadia Code SemiBold" pitchFamily="49" charset="0"/>
                  <a:cs typeface="Cascadia Code SemiBold" pitchFamily="49" charset="0"/>
                </a:endParaRPr>
              </a:p>
            </p:txBody>
          </p:sp>
          <p:sp>
            <p:nvSpPr>
              <p:cNvPr id="418" name="Google Shape;418;p39"/>
              <p:cNvSpPr txBox="1"/>
              <p:nvPr/>
            </p:nvSpPr>
            <p:spPr>
              <a:xfrm>
                <a:off x="0" y="-6790"/>
                <a:ext cx="1636955" cy="73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27000" tIns="127000" rIns="127000" bIns="127000" anchor="ctr">
                <a:noAutofit/>
              </a:bodyPr>
              <a:lstStyle/>
              <a:p>
                <a:pPr marL="0" marR="0" indent="0" algn="ctr" rtl="0">
                  <a:lnSpc>
                    <a:spcPct val="14000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400" b="0" i="0" u="none" strike="noStrike" cap="none">
                    <a:solidFill>
                      <a:srgbClr val="000000"/>
                    </a:solidFill>
                    <a:latin typeface="Cascadia Code SemiBold" pitchFamily="49" charset="0"/>
                    <a:ea typeface="Cascadia Code SemiBold" pitchFamily="49" charset="0"/>
                    <a:cs typeface="Cascadia Code SemiBold" pitchFamily="49" charset="0"/>
                    <a:sym typeface="Nunito Light"/>
                  </a:rPr>
                  <a:t> ПРОТОТИП РАЗРАБОТКИ</a:t>
                </a:r>
                <a:endParaRPr sz="2400" b="0">
                  <a:latin typeface="Cascadia Code SemiBold" pitchFamily="49" charset="0"/>
                  <a:ea typeface="Cascadia Code SemiBold" pitchFamily="49" charset="0"/>
                  <a:cs typeface="Cascadia Code SemiBold" pitchFamily="49" charset="0"/>
                </a:endParaRPr>
              </a:p>
            </p:txBody>
          </p:sp>
        </p:grpSp>
        <p:sp>
          <p:nvSpPr>
            <p:cNvPr id="423" name="Google Shape;423;p39"/>
            <p:cNvSpPr/>
            <p:nvPr/>
          </p:nvSpPr>
          <p:spPr>
            <a:xfrm>
              <a:off x="1617216" y="8876852"/>
              <a:ext cx="6471795" cy="2774727"/>
            </a:xfrm>
            <a:custGeom>
              <a:avLst/>
              <a:rect l="l" t="t" r="r" b="b"/>
              <a:pathLst>
                <a:path w="1636955" h="489671">
                  <a:moveTo>
                    <a:pt x="0" y="0"/>
                  </a:moveTo>
                  <a:lnTo>
                    <a:pt x="1636955" y="0"/>
                  </a:lnTo>
                  <a:lnTo>
                    <a:pt x="1636955" y="489671"/>
                  </a:lnTo>
                  <a:lnTo>
                    <a:pt x="0" y="4896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/>
            <a:lstStyle/>
            <a:p>
              <a:endParaRPr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endParaRPr>
            </a:p>
          </p:txBody>
        </p:sp>
      </p:grpSp>
      <p:sp>
        <p:nvSpPr>
          <p:cNvPr id="442" name="Текст. поле 441"/>
          <p:cNvSpPr txBox="1"/>
          <p:nvPr/>
        </p:nvSpPr>
        <p:spPr>
          <a:xfrm>
            <a:off x="3406350" y="2696637"/>
            <a:ext cx="2331299" cy="333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Оценка результатов</a:t>
            </a:r>
            <a:endParaRPr lang="en-US" sz="1600" b="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grpSp>
        <p:nvGrpSpPr>
          <p:cNvPr id="466" name="Group 465"/>
          <p:cNvGrpSpPr/>
          <p:nvPr/>
        </p:nvGrpSpPr>
        <p:grpSpPr>
          <a:xfrm>
            <a:off x="2301459" y="3038463"/>
            <a:ext cx="4208621" cy="1937987"/>
            <a:chOff x="2267882" y="2673881"/>
            <a:chExt cx="4220267" cy="1940993"/>
          </a:xfrm>
        </p:grpSpPr>
        <p:pic>
          <p:nvPicPr>
            <p:cNvPr id="432" name="Изображение 43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3562316" y="3325248"/>
              <a:ext cx="1131305" cy="254275"/>
            </a:xfrm>
            <a:prstGeom prst="rect">
              <a:avLst/>
            </a:prstGeom>
          </p:spPr>
        </p:pic>
        <p:pic>
          <p:nvPicPr>
            <p:cNvPr id="434" name="Изображение 43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5400000">
              <a:off x="3999867" y="3325245"/>
              <a:ext cx="1131326" cy="254273"/>
            </a:xfrm>
            <a:prstGeom prst="rect">
              <a:avLst/>
            </a:prstGeom>
          </p:spPr>
        </p:pic>
        <p:pic>
          <p:nvPicPr>
            <p:cNvPr id="438" name="Изображение 43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 rot="5400000">
              <a:off x="5386133" y="3325014"/>
              <a:ext cx="1131306" cy="254274"/>
            </a:xfrm>
            <a:prstGeom prst="rect">
              <a:avLst/>
            </a:prstGeom>
          </p:spPr>
        </p:pic>
        <p:pic>
          <p:nvPicPr>
            <p:cNvPr id="439" name="Изображение 438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 rot="5400000">
              <a:off x="4949157" y="3325241"/>
              <a:ext cx="1131306" cy="254274"/>
            </a:xfrm>
            <a:prstGeom prst="rect">
              <a:avLst/>
            </a:prstGeom>
          </p:spPr>
        </p:pic>
        <p:pic>
          <p:nvPicPr>
            <p:cNvPr id="440" name="Изображение 439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 rot="5400000">
              <a:off x="2512509" y="3325561"/>
              <a:ext cx="1131304" cy="254274"/>
            </a:xfrm>
            <a:prstGeom prst="rect">
              <a:avLst/>
            </a:prstGeom>
          </p:spPr>
        </p:pic>
        <p:pic>
          <p:nvPicPr>
            <p:cNvPr id="441" name="Изображение 440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 rot="5400000">
              <a:off x="2067681" y="3329045"/>
              <a:ext cx="1131321" cy="254267"/>
            </a:xfrm>
            <a:prstGeom prst="rect">
              <a:avLst/>
            </a:prstGeom>
          </p:spPr>
        </p:pic>
        <p:cxnSp>
          <p:nvCxnSpPr>
            <p:cNvPr id="443" name="Прямая соед. линия 1 442"/>
            <p:cNvCxnSpPr/>
            <p:nvPr/>
          </p:nvCxnSpPr>
          <p:spPr>
            <a:xfrm>
              <a:off x="3293267" y="3138676"/>
              <a:ext cx="60285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Прямая соед. линия 1 442"/>
            <p:cNvCxnSpPr/>
            <p:nvPr/>
          </p:nvCxnSpPr>
          <p:spPr>
            <a:xfrm>
              <a:off x="3293267" y="3625333"/>
              <a:ext cx="60285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5" name="Текст. поле 444"/>
            <p:cNvSpPr txBox="1"/>
            <p:nvPr/>
          </p:nvSpPr>
          <p:spPr>
            <a:xfrm>
              <a:off x="3003018" y="2673881"/>
              <a:ext cx="1190426" cy="435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0">
                  <a:latin typeface="Cascadia Code SemiBold" pitchFamily="49" charset="0"/>
                  <a:ea typeface="Cascadia Code SemiBold" pitchFamily="49" charset="0"/>
                  <a:cs typeface="Cascadia Code SemiBold" pitchFamily="49" charset="0"/>
                </a:rPr>
                <a:t>Контрольная линия</a:t>
              </a:r>
              <a:endParaRPr lang="en-US" b="0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endParaRPr>
            </a:p>
          </p:txBody>
        </p:sp>
        <p:sp>
          <p:nvSpPr>
            <p:cNvPr id="446" name="Текст. поле 445"/>
            <p:cNvSpPr txBox="1"/>
            <p:nvPr/>
          </p:nvSpPr>
          <p:spPr>
            <a:xfrm>
              <a:off x="3154879" y="3721029"/>
              <a:ext cx="886349" cy="435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0">
                  <a:latin typeface="Cascadia Code SemiBold" pitchFamily="49" charset="0"/>
                  <a:ea typeface="Cascadia Code SemiBold" pitchFamily="49" charset="0"/>
                  <a:cs typeface="Cascadia Code SemiBold" pitchFamily="49" charset="0"/>
                </a:rPr>
                <a:t>Тестовая линия</a:t>
              </a:r>
              <a:endParaRPr lang="en-US" b="0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endParaRPr>
            </a:p>
          </p:txBody>
        </p:sp>
        <p:sp>
          <p:nvSpPr>
            <p:cNvPr id="447" name="Текст. поле 446"/>
            <p:cNvSpPr txBox="1"/>
            <p:nvPr/>
          </p:nvSpPr>
          <p:spPr>
            <a:xfrm>
              <a:off x="2267882" y="4156536"/>
              <a:ext cx="1259447" cy="42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0">
                  <a:latin typeface="Cascadia Code SemiBold" pitchFamily="49" charset="0"/>
                  <a:ea typeface="Cascadia Code SemiBold" pitchFamily="49" charset="0"/>
                  <a:cs typeface="Cascadia Code SemiBold" pitchFamily="49" charset="0"/>
                </a:rPr>
                <a:t>Положительный результат</a:t>
              </a:r>
              <a:endParaRPr lang="en-US" sz="1100" b="0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endParaRPr>
            </a:p>
          </p:txBody>
        </p:sp>
        <p:sp>
          <p:nvSpPr>
            <p:cNvPr id="448" name="Текст. поле 447"/>
            <p:cNvSpPr txBox="1"/>
            <p:nvPr/>
          </p:nvSpPr>
          <p:spPr>
            <a:xfrm>
              <a:off x="3594702" y="4170182"/>
              <a:ext cx="1542538" cy="435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0">
                  <a:latin typeface="Cascadia Code SemiBold" pitchFamily="49" charset="0"/>
                  <a:ea typeface="Cascadia Code SemiBold" pitchFamily="49" charset="0"/>
                  <a:cs typeface="Cascadia Code SemiBold" pitchFamily="49" charset="0"/>
                </a:rPr>
                <a:t>Отрицательный результат</a:t>
              </a:r>
              <a:endParaRPr lang="en-US" b="0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endParaRPr>
            </a:p>
          </p:txBody>
        </p:sp>
        <p:sp>
          <p:nvSpPr>
            <p:cNvPr id="449" name="Текст. поле 448"/>
            <p:cNvSpPr txBox="1"/>
            <p:nvPr/>
          </p:nvSpPr>
          <p:spPr>
            <a:xfrm>
              <a:off x="5049912" y="4179618"/>
              <a:ext cx="1438237" cy="435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0">
                  <a:latin typeface="Cascadia Code SemiBold" pitchFamily="49" charset="0"/>
                  <a:ea typeface="Cascadia Code SemiBold" pitchFamily="49" charset="0"/>
                  <a:cs typeface="Cascadia Code SemiBold" pitchFamily="49" charset="0"/>
                </a:rPr>
                <a:t>Ошибочный результат</a:t>
              </a:r>
              <a:endParaRPr lang="en-US" b="0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endParaRP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2426926" y="1419221"/>
            <a:ext cx="3921025" cy="1146576"/>
            <a:chOff x="2387338" y="1060263"/>
            <a:chExt cx="3927434" cy="1148569"/>
          </a:xfrm>
        </p:grpSpPr>
        <p:pic>
          <p:nvPicPr>
            <p:cNvPr id="450" name="Изображение 449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 rot="10800000" flipH="1" flipV="1">
              <a:off x="2387338" y="1060263"/>
              <a:ext cx="3891538" cy="276799"/>
            </a:xfrm>
            <a:prstGeom prst="rect">
              <a:avLst/>
            </a:prstGeom>
          </p:spPr>
        </p:pic>
        <p:grpSp>
          <p:nvGrpSpPr>
            <p:cNvPr id="461" name="Group 460"/>
            <p:cNvGrpSpPr/>
            <p:nvPr/>
          </p:nvGrpSpPr>
          <p:grpSpPr>
            <a:xfrm>
              <a:off x="5040140" y="1323775"/>
              <a:ext cx="1274632" cy="884801"/>
              <a:chOff x="5042222" y="1338137"/>
              <a:chExt cx="1272550" cy="753209"/>
            </a:xfrm>
          </p:grpSpPr>
          <p:cxnSp>
            <p:nvCxnSpPr>
              <p:cNvPr id="453" name="Прямая соед. линия 1 452"/>
              <p:cNvCxnSpPr/>
              <p:nvPr/>
            </p:nvCxnSpPr>
            <p:spPr>
              <a:xfrm flipV="1">
                <a:off x="5765184" y="1338137"/>
                <a:ext cx="0" cy="36443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5" name="Текст. поле 453"/>
              <p:cNvSpPr txBox="1"/>
              <p:nvPr/>
            </p:nvSpPr>
            <p:spPr>
              <a:xfrm>
                <a:off x="5042222" y="1702459"/>
                <a:ext cx="1272550" cy="388887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0">
                    <a:latin typeface="Cascadia Code SemiBold" pitchFamily="49" charset="0"/>
                    <a:ea typeface="Cascadia Code SemiBold" pitchFamily="49" charset="0"/>
                    <a:cs typeface="Cascadia Code SemiBold" pitchFamily="49" charset="0"/>
                  </a:rPr>
                  <a:t>Уровень погружения</a:t>
                </a:r>
                <a:r>
                  <a:rPr lang="ru-RU" sz="1100" b="1">
                    <a:latin typeface="Cascadia Code SemiBold" pitchFamily="49" charset="0"/>
                    <a:ea typeface="Cascadia Code SemiBold" pitchFamily="49" charset="0"/>
                    <a:cs typeface="Cascadia Code SemiBold" pitchFamily="49" charset="0"/>
                  </a:rPr>
                  <a:t>  </a:t>
                </a:r>
                <a:endParaRPr lang="en-US" sz="1100" b="1">
                  <a:latin typeface="Cascadia Code SemiBold" pitchFamily="49" charset="0"/>
                  <a:ea typeface="Cascadia Code SemiBold" pitchFamily="49" charset="0"/>
                  <a:cs typeface="Cascadia Code SemiBold" pitchFamily="49" charset="0"/>
                </a:endParaRPr>
              </a:p>
            </p:txBody>
          </p:sp>
        </p:grpSp>
        <p:grpSp>
          <p:nvGrpSpPr>
            <p:cNvPr id="464" name="Group 463"/>
            <p:cNvGrpSpPr/>
            <p:nvPr/>
          </p:nvGrpSpPr>
          <p:grpSpPr>
            <a:xfrm>
              <a:off x="2387342" y="1336982"/>
              <a:ext cx="1696020" cy="871850"/>
              <a:chOff x="2364714" y="1315557"/>
              <a:chExt cx="1735312" cy="872434"/>
            </a:xfrm>
          </p:grpSpPr>
          <p:cxnSp>
            <p:nvCxnSpPr>
              <p:cNvPr id="452" name="Прямая соед. линия 1 451"/>
              <p:cNvCxnSpPr/>
              <p:nvPr/>
            </p:nvCxnSpPr>
            <p:spPr>
              <a:xfrm rot="10800000" flipH="1">
                <a:off x="3193987" y="1434937"/>
                <a:ext cx="0" cy="32663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4" name="Текст. поле 453"/>
              <p:cNvSpPr txBox="1"/>
              <p:nvPr/>
            </p:nvSpPr>
            <p:spPr>
              <a:xfrm>
                <a:off x="2580094" y="1730857"/>
                <a:ext cx="1304161" cy="45713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0">
                    <a:latin typeface="Cascadia Code SemiBold" pitchFamily="49" charset="0"/>
                    <a:ea typeface="Cascadia Code SemiBold" pitchFamily="49" charset="0"/>
                    <a:cs typeface="Cascadia Code SemiBold" pitchFamily="49" charset="0"/>
                  </a:rPr>
                  <a:t>Окрашенный конец </a:t>
                </a:r>
                <a:endParaRPr lang="en-US" sz="1100" b="0">
                  <a:latin typeface="Cascadia Code SemiBold" pitchFamily="49" charset="0"/>
                  <a:ea typeface="Cascadia Code SemiBold" pitchFamily="49" charset="0"/>
                  <a:cs typeface="Cascadia Code SemiBold" pitchFamily="49" charset="0"/>
                </a:endParaRPr>
              </a:p>
            </p:txBody>
          </p:sp>
          <p:cxnSp>
            <p:nvCxnSpPr>
              <p:cNvPr id="459" name="Прямая соед. линия 1 458"/>
              <p:cNvCxnSpPr/>
              <p:nvPr/>
            </p:nvCxnSpPr>
            <p:spPr>
              <a:xfrm>
                <a:off x="2364714" y="1435074"/>
                <a:ext cx="173531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2" name="Прямая соед. линия 1 461"/>
              <p:cNvCxnSpPr/>
              <p:nvPr/>
            </p:nvCxnSpPr>
            <p:spPr>
              <a:xfrm flipH="1" flipV="1">
                <a:off x="2364714" y="1315557"/>
                <a:ext cx="0" cy="123171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3" name="Прямая соед. линия 1 462"/>
              <p:cNvCxnSpPr/>
              <p:nvPr/>
            </p:nvCxnSpPr>
            <p:spPr>
              <a:xfrm flipH="1" flipV="1">
                <a:off x="4100026" y="1315557"/>
                <a:ext cx="0" cy="123171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477"/>
          <p:cNvSpPr/>
          <p:nvPr/>
        </p:nvSpPr>
        <p:spPr>
          <a:xfrm>
            <a:off x="0" y="12149"/>
            <a:ext cx="9128838" cy="5119202"/>
          </a:xfrm>
          <a:prstGeom prst="rect">
            <a:avLst/>
          </a:prstGeom>
          <a:blipFill>
            <a:blip r:embed="rId1">
              <a:alphaModFix amt="8000"/>
            </a:blip>
            <a:srcRect l="0" t="0" r="0" b="0"/>
            <a:tile tx="0" ty="0" sx="100000" sy="100000" flip="none" algn="tl"/>
          </a:blipFill>
          <a:ln>
            <a:solidFill>
              <a:schemeClr val="accent1">
                <a:shade val="50000"/>
                <a:alpha val="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Прямоугольник 102"/>
          <p:cNvSpPr/>
          <p:nvPr/>
        </p:nvSpPr>
        <p:spPr>
          <a:xfrm>
            <a:off x="6179691" y="0"/>
            <a:ext cx="2964309" cy="51596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Google Shape;79;p17"/>
          <p:cNvSpPr>
            <a:spLocks noGrp="1" noEditPoints="1"/>
          </p:cNvSpPr>
          <p:nvPr>
            <p:ph type="title"/>
          </p:nvPr>
        </p:nvSpPr>
        <p:spPr>
          <a:xfrm>
            <a:off x="6868126" y="2071943"/>
            <a:ext cx="253505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 fontScale="90000"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scadia Mono SemiBold" pitchFamily="49" charset="0"/>
                <a:ea typeface="Cascadia Mono SemiBold" pitchFamily="49" charset="0"/>
                <a:cs typeface="Cascadia Mono SemiBold" pitchFamily="49" charset="0"/>
              </a:rPr>
              <a:t>Аналоги решения</a:t>
            </a:r>
            <a:endParaRPr>
              <a:latin typeface="Cascadia Mono SemiBold" pitchFamily="49" charset="0"/>
              <a:ea typeface="Cascadia Mono SemiBold" pitchFamily="49" charset="0"/>
              <a:cs typeface="Cascadia Mono SemiBold" pitchFamily="49" charset="0"/>
            </a:endParaRPr>
          </a:p>
        </p:txBody>
      </p:sp>
      <p:sp>
        <p:nvSpPr>
          <p:cNvPr id="80" name="Google Shape;80;p17"/>
          <p:cNvSpPr>
            <a:spLocks noGrp="1" noEditPoints="1"/>
          </p:cNvSpPr>
          <p:nvPr>
            <p:ph type="body" idx="1"/>
          </p:nvPr>
        </p:nvSpPr>
        <p:spPr>
          <a:xfrm>
            <a:off x="0" y="195174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/>
          <a:p>
            <a:pPr mar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>
                <a:solidFill>
                  <a:schemeClr val="tx1"/>
                </a:solidFill>
                <a:latin typeface="Cascadia Mono SemiBold" pitchFamily="49" charset="0"/>
                <a:ea typeface="Cascadia Mono SemiBold" pitchFamily="49" charset="0"/>
                <a:cs typeface="Cascadia Mono SemiBold" pitchFamily="49" charset="0"/>
              </a:rPr>
              <a:t>Косвенным конкурентом нашего продукта являются:</a:t>
            </a:r>
          </a:p>
          <a:p>
            <a:pPr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ru-RU" sz="1400">
                <a:solidFill>
                  <a:schemeClr val="tx1"/>
                </a:solidFill>
                <a:latin typeface="Cascadia Mono SemiBold" pitchFamily="49" charset="0"/>
                <a:ea typeface="Cascadia Mono SemiBold" pitchFamily="49" charset="0"/>
                <a:cs typeface="Cascadia Mono SemiBold" pitchFamily="49" charset="0"/>
              </a:rPr>
              <a:t>УЗИ яичников</a:t>
            </a:r>
          </a:p>
          <a:p>
            <a:pPr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ru-RU" sz="1400">
                <a:solidFill>
                  <a:schemeClr val="tx1"/>
                </a:solidFill>
                <a:latin typeface="Cascadia Mono SemiBold" pitchFamily="49" charset="0"/>
                <a:ea typeface="Cascadia Mono SemiBold" pitchFamily="49" charset="0"/>
                <a:cs typeface="Cascadia Mono SemiBold" pitchFamily="49" charset="0"/>
              </a:rPr>
              <a:t>Анализ крови на прогестерон </a:t>
            </a:r>
          </a:p>
          <a:p>
            <a:pPr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ru-RU" sz="1400">
                <a:solidFill>
                  <a:schemeClr val="tx1"/>
                </a:solidFill>
                <a:latin typeface="Cascadia Mono SemiBold" pitchFamily="49" charset="0"/>
                <a:ea typeface="Cascadia Mono SemiBold" pitchFamily="49" charset="0"/>
                <a:cs typeface="Cascadia Mono SemiBold" pitchFamily="49" charset="0"/>
              </a:rPr>
              <a:t>Вагинальный мазок на овуляцию</a:t>
            </a:r>
            <a:r>
              <a:rPr lang="ru-RU" sz="1400">
                <a:solidFill>
                  <a:schemeClr val="tx1"/>
                </a:solidFill>
                <a:latin typeface="Bookman Old Style" pitchFamily="18" charset="0"/>
                <a:ea typeface="Bookman Old Style" pitchFamily="18" charset="0"/>
                <a:cs typeface="Bookman Old Style" pitchFamily="18" charset="0"/>
              </a:rPr>
              <a:t>  </a:t>
            </a:r>
            <a:endParaRPr lang="ru-RU" sz="1200">
              <a:solidFill>
                <a:schemeClr val="tx1"/>
              </a:solidFill>
              <a:latin typeface="Bookman Old Style" pitchFamily="18" charset="0"/>
              <a:ea typeface="Bookman Old Style" pitchFamily="18" charset="0"/>
              <a:cs typeface="Bookman Old Style" pitchFamily="18" charset="0"/>
            </a:endParaRPr>
          </a:p>
          <a:p>
            <a:pPr marL="0" indent="0">
              <a:buNone/>
            </a:pPr>
            <a:endParaRPr lang="ru-RU" i="1" dirty="0"/>
          </a:p>
          <a:p>
            <a:pPr mar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aphicFrame>
        <p:nvGraphicFramePr>
          <p:cNvPr id="81" name="Таблица 80"/>
          <p:cNvGraphicFramePr>
            <a:graphicFrameLocks noGrp="1"/>
          </p:cNvGraphicFramePr>
          <p:nvPr/>
        </p:nvGraphicFramePr>
        <p:xfrm>
          <a:off x="121488" y="1655103"/>
          <a:ext cx="5302547" cy="2948617"/>
        </p:xfrm>
        <a:graphic>
          <a:graphicData uri="http://schemas.openxmlformats.org/drawingml/2006/table">
            <a:tbl>
              <a:tblPr firstRow="1" firstCol="1" bandRow="1" bandCol="1">
                <a:tableStyleId>{8EC20E35-A176-4012-BC5E-935CFFF8708E}</a:tableStyleId>
              </a:tblPr>
              <a:tblGrid>
                <a:gridCol w="1046129"/>
                <a:gridCol w="1048680"/>
                <a:gridCol w="1079599"/>
                <a:gridCol w="1064124"/>
                <a:gridCol w="1064015"/>
              </a:tblGrid>
              <a:tr h="1119817">
                <a:tc>
                  <a:txBody>
                    <a:bodyPr/>
                    <a:lstStyle/>
                    <a:p>
                      <a:pPr algn="ctr"/>
                      <a:endParaRPr lang="en-US" sz="18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Цитология </a:t>
                      </a:r>
                      <a:endParaRPr lang="ru-RU" sz="12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  <a:p>
                      <a:pPr algn="ctr"/>
                      <a:r>
                        <a:rPr lang="ru-RU" sz="11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мазков из влагалища</a:t>
                      </a:r>
                      <a:endParaRPr lang="en-US" sz="18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Анализ крови на прогесте-</a:t>
                      </a:r>
                    </a:p>
                    <a:p>
                      <a:pPr algn="ctr"/>
                      <a:r>
                        <a:rPr lang="ru-RU" sz="11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рон</a:t>
                      </a:r>
                      <a:endParaRPr lang="en-US" sz="14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  <a:p>
                      <a:pPr algn="ctr"/>
                      <a:endParaRPr lang="en-US" sz="18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УЗИ яичников</a:t>
                      </a:r>
                      <a:endParaRPr lang="en-US" sz="18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Наш продукт</a:t>
                      </a:r>
                    </a:p>
                    <a:p>
                      <a:pPr algn="ctr"/>
                      <a:endParaRPr lang="ru-RU" sz="12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  <a:p>
                      <a:pPr algn="ctr"/>
                      <a:endParaRPr lang="en-US" sz="18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48594"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Точность</a:t>
                      </a:r>
                      <a:endParaRPr lang="en-US" sz="18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около 65%</a:t>
                      </a:r>
                      <a:endParaRPr lang="en-US" sz="12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  <a:p>
                      <a:pPr algn="ctr"/>
                      <a:endParaRPr lang="en-US" sz="18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до 85%</a:t>
                      </a:r>
                      <a:endParaRPr lang="en-US" sz="12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  <a:p>
                      <a:pPr algn="ctr"/>
                      <a:endParaRPr lang="en-US" sz="18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около 70%</a:t>
                      </a:r>
                      <a:endParaRPr lang="en-US" sz="12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  <a:p>
                      <a:pPr algn="ctr"/>
                      <a:endParaRPr lang="en-US" sz="18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99%</a:t>
                      </a:r>
                      <a:r>
                        <a:rPr lang="ru-RU" sz="1200" b="1" baseline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*</a:t>
                      </a:r>
                    </a:p>
                    <a:p>
                      <a:pPr algn="ctr"/>
                      <a:endParaRPr lang="en-US" sz="18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8809"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Время</a:t>
                      </a:r>
                      <a:endParaRPr lang="en-US" sz="18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5-10 мин</a:t>
                      </a:r>
                      <a:endParaRPr lang="en-US" sz="12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  <a:p>
                      <a:pPr algn="ctr"/>
                      <a:endParaRPr lang="en-US" sz="18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10 мин-4 часа </a:t>
                      </a:r>
                      <a:endParaRPr lang="en-US" sz="12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  <a:p>
                      <a:pPr algn="ctr"/>
                      <a:endParaRPr lang="en-US" sz="18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30-60 мин</a:t>
                      </a:r>
                      <a:endParaRPr lang="en-US" sz="12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  <a:p>
                      <a:pPr algn="ctr"/>
                      <a:endParaRPr lang="en-US" sz="18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3-5 мин</a:t>
                      </a:r>
                      <a:endParaRPr lang="en-US" sz="18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8594"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Цена</a:t>
                      </a:r>
                      <a:r>
                        <a:rPr lang="ru-RU" sz="1200" b="1" baseline="3000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**</a:t>
                      </a:r>
                      <a:endParaRPr lang="en-US" sz="18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~</a:t>
                      </a:r>
                      <a:r>
                        <a:rPr lang="ru-RU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800</a:t>
                      </a:r>
                      <a:endParaRPr lang="en-US" sz="12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  <a:p>
                      <a:pPr algn="ctr"/>
                      <a:endParaRPr lang="en-US" sz="18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~</a:t>
                      </a:r>
                      <a:r>
                        <a:rPr lang="ru-RU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1200</a:t>
                      </a:r>
                      <a:endParaRPr lang="en-US" sz="12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  <a:p>
                      <a:pPr algn="ctr"/>
                      <a:endParaRPr lang="en-US" sz="18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~</a:t>
                      </a:r>
                      <a:r>
                        <a:rPr lang="ru-RU" sz="1200" b="0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1300</a:t>
                      </a:r>
                      <a:endParaRPr lang="en-US" sz="1800" b="0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~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  <a:latin typeface="Cascadia Code SemiBold" pitchFamily="49" charset="0"/>
                          <a:ea typeface="Cascadia Code SemiBold" pitchFamily="49" charset="0"/>
                          <a:cs typeface="Cascadia Code SemiBold" pitchFamily="49" charset="0"/>
                        </a:rPr>
                        <a:t>500</a:t>
                      </a:r>
                      <a:endParaRPr lang="en-US" sz="1800" b="1">
                        <a:solidFill>
                          <a:schemeClr val="tx1"/>
                        </a:solidFill>
                        <a:latin typeface="Cascadia Code SemiBold" pitchFamily="49" charset="0"/>
                        <a:ea typeface="Cascadia Code SemiBold" pitchFamily="49" charset="0"/>
                        <a:cs typeface="Cascadia Code SemiBold" pitchFamily="49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" name="Текст. поле 101"/>
          <p:cNvSpPr txBox="1"/>
          <p:nvPr/>
        </p:nvSpPr>
        <p:spPr>
          <a:xfrm flipH="1">
            <a:off x="-80993" y="4687863"/>
            <a:ext cx="5383540" cy="455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800" baseline="0">
                <a:latin typeface="Bookman Old Style" pitchFamily="18" charset="0"/>
                <a:ea typeface="Bookman Old Style" pitchFamily="18" charset="0"/>
                <a:cs typeface="Bookman Old Style" pitchFamily="18" charset="0"/>
              </a:rPr>
              <a:t>*.</a:t>
            </a:r>
            <a:r>
              <a:rPr lang="ru-RU" sz="800">
                <a:latin typeface="Bookman Old Style" pitchFamily="18" charset="0"/>
                <a:ea typeface="Bookman Old Style" pitchFamily="18" charset="0"/>
                <a:cs typeface="Bookman Old Style" pitchFamily="18" charset="0"/>
              </a:rPr>
              <a:t>При правильном использовании</a:t>
            </a:r>
          </a:p>
          <a:p>
            <a:pPr algn="l"/>
            <a:r>
              <a:rPr lang="ru-RU" sz="800" baseline="0">
                <a:latin typeface="Bookman Old Style" pitchFamily="18" charset="0"/>
                <a:ea typeface="Bookman Old Style" pitchFamily="18" charset="0"/>
                <a:cs typeface="Bookman Old Style" pitchFamily="18" charset="0"/>
              </a:rPr>
              <a:t>**.</a:t>
            </a:r>
            <a:r>
              <a:rPr lang="ru-RU" sz="800">
                <a:latin typeface="Bookman Old Style" pitchFamily="18" charset="0"/>
                <a:ea typeface="Bookman Old Style" pitchFamily="18" charset="0"/>
                <a:cs typeface="Bookman Old Style" pitchFamily="18" charset="0"/>
              </a:rPr>
              <a:t> Цена указана за услугу, без учета консультации ветеринарного врача и расходных материалов</a:t>
            </a:r>
          </a:p>
          <a:p>
            <a:pPr algn="l"/>
            <a:endParaRPr lang="ru-RU" sz="800">
              <a:latin typeface="Bookman Old Style" pitchFamily="18" charset="0"/>
              <a:ea typeface="Bookman Old Style" pitchFamily="18" charset="0"/>
              <a:cs typeface="Bookman Old Style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Прямоугольник 477"/>
          <p:cNvSpPr/>
          <p:nvPr/>
        </p:nvSpPr>
        <p:spPr>
          <a:xfrm>
            <a:off x="0" y="0"/>
            <a:ext cx="9128838" cy="5119202"/>
          </a:xfrm>
          <a:prstGeom prst="rect">
            <a:avLst/>
          </a:prstGeom>
          <a:blipFill>
            <a:blip r:embed="rId1">
              <a:alphaModFix amt="8000"/>
            </a:blip>
            <a:srcRect l="0" t="0" r="0" b="0"/>
            <a:tile tx="0" ty="0" sx="100000" sy="100000" flip="none" algn="tl"/>
          </a:blipFill>
          <a:ln>
            <a:solidFill>
              <a:schemeClr val="accent1">
                <a:shade val="50000"/>
                <a:alpha val="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1" name="Google Shape;511;p43"/>
          <p:cNvSpPr txBox="1"/>
          <p:nvPr/>
        </p:nvSpPr>
        <p:spPr>
          <a:xfrm>
            <a:off x="1268484" y="304538"/>
            <a:ext cx="6606977" cy="800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indent="0" algn="ctr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  <a:sym typeface="Nunito Light"/>
              </a:rPr>
              <a:t>КОМАНДА</a:t>
            </a:r>
            <a:endParaRPr sz="700" b="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sp>
        <p:nvSpPr>
          <p:cNvPr id="513" name="Google Shape;513;p43"/>
          <p:cNvSpPr/>
          <p:nvPr/>
        </p:nvSpPr>
        <p:spPr>
          <a:xfrm>
            <a:off x="983180" y="4078084"/>
            <a:ext cx="2062256" cy="354855"/>
          </a:xfrm>
          <a:custGeom>
            <a:avLst/>
            <a:rect l="l" t="t" r="r" b="b"/>
            <a:pathLst>
              <a:path w="1086291" h="186919">
                <a:moveTo>
                  <a:pt x="0" y="0"/>
                </a:moveTo>
                <a:lnTo>
                  <a:pt x="1086291" y="0"/>
                </a:lnTo>
                <a:lnTo>
                  <a:pt x="1086291" y="186919"/>
                </a:lnTo>
                <a:lnTo>
                  <a:pt x="0" y="186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/>
        </p:txBody>
      </p:sp>
      <p:sp>
        <p:nvSpPr>
          <p:cNvPr id="516" name="Google Shape;516;p43"/>
          <p:cNvSpPr/>
          <p:nvPr/>
        </p:nvSpPr>
        <p:spPr>
          <a:xfrm>
            <a:off x="3540845" y="4078084"/>
            <a:ext cx="2062256" cy="354855"/>
          </a:xfrm>
          <a:custGeom>
            <a:avLst/>
            <a:rect l="l" t="t" r="r" b="b"/>
            <a:pathLst>
              <a:path w="1086291" h="186919">
                <a:moveTo>
                  <a:pt x="0" y="0"/>
                </a:moveTo>
                <a:lnTo>
                  <a:pt x="1086291" y="0"/>
                </a:lnTo>
                <a:lnTo>
                  <a:pt x="1086291" y="186919"/>
                </a:lnTo>
                <a:lnTo>
                  <a:pt x="0" y="186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/>
        </p:txBody>
      </p:sp>
      <p:sp>
        <p:nvSpPr>
          <p:cNvPr id="519" name="Google Shape;519;p43"/>
          <p:cNvSpPr/>
          <p:nvPr/>
        </p:nvSpPr>
        <p:spPr>
          <a:xfrm>
            <a:off x="6098393" y="4078084"/>
            <a:ext cx="2062256" cy="354855"/>
          </a:xfrm>
          <a:custGeom>
            <a:avLst/>
            <a:rect l="l" t="t" r="r" b="b"/>
            <a:pathLst>
              <a:path w="1086291" h="186919">
                <a:moveTo>
                  <a:pt x="0" y="0"/>
                </a:moveTo>
                <a:lnTo>
                  <a:pt x="1086291" y="0"/>
                </a:lnTo>
                <a:lnTo>
                  <a:pt x="1086291" y="186919"/>
                </a:lnTo>
                <a:lnTo>
                  <a:pt x="0" y="186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/>
        </p:txBody>
      </p:sp>
      <p:sp>
        <p:nvSpPr>
          <p:cNvPr id="521" name="Google Shape;521;p43"/>
          <p:cNvSpPr txBox="1"/>
          <p:nvPr/>
        </p:nvSpPr>
        <p:spPr>
          <a:xfrm>
            <a:off x="983236" y="3637854"/>
            <a:ext cx="2062200" cy="43806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indent="0" algn="ctr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ru-RU" sz="1400" b="1" i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Фомина </a:t>
            </a:r>
          </a:p>
          <a:p>
            <a:pPr marL="0" indent="0" algn="ctr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ru-RU" sz="1400" b="1" i="0">
                <a:solidFill>
                  <a:schemeClr val="tx1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Ирина Викторовна</a:t>
            </a:r>
            <a:endParaRPr sz="700" i="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sp>
        <p:nvSpPr>
          <p:cNvPr id="522" name="Google Shape;522;p43"/>
          <p:cNvSpPr txBox="1"/>
          <p:nvPr/>
        </p:nvSpPr>
        <p:spPr>
          <a:xfrm>
            <a:off x="3540798" y="3637132"/>
            <a:ext cx="2062200" cy="6068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itchFamily="34" charset="0" panose="020B0604020202020204"/>
              <a:buNone/>
            </a:pPr>
            <a:r>
              <a:rPr lang="ru-RU" b="1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Кондратенко </a:t>
            </a:r>
          </a:p>
          <a:p>
            <a: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itchFamily="34" charset="0" panose="020B0604020202020204"/>
              <a:buNone/>
            </a:pPr>
            <a:r>
              <a:rPr lang="ru-RU" b="1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Дарья Владимировна</a:t>
            </a:r>
            <a:endParaRPr sz="700">
              <a:solidFill>
                <a:schemeClr val="dk1"/>
              </a:solidFill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  <a:p>
            <a:pPr marL="0" marR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Cascadia Code SemiBold" pitchFamily="49" charset="0"/>
              <a:ea typeface="Cascadia Code SemiBold" pitchFamily="49" charset="0"/>
              <a:cs typeface="Cascadia Code SemiBold" pitchFamily="49" charset="0"/>
              <a:sym typeface="Nunito Sans Black"/>
            </a:endParaRPr>
          </a:p>
        </p:txBody>
      </p:sp>
      <p:sp>
        <p:nvSpPr>
          <p:cNvPr id="523" name="Google Shape;523;p43"/>
          <p:cNvSpPr txBox="1"/>
          <p:nvPr/>
        </p:nvSpPr>
        <p:spPr>
          <a:xfrm>
            <a:off x="6098347" y="3637132"/>
            <a:ext cx="2062200" cy="6068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itchFamily="34" charset="0" panose="020B0604020202020204"/>
              <a:buNone/>
            </a:pPr>
            <a:r>
              <a:rPr lang="ru-RU" b="1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Сивкова</a:t>
            </a:r>
          </a:p>
          <a:p>
            <a: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itchFamily="34" charset="0" panose="020B0604020202020204"/>
              <a:buNone/>
            </a:pPr>
            <a:r>
              <a:rPr lang="ru-RU" b="1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 Татьяна Николаевна</a:t>
            </a:r>
            <a:endParaRPr sz="700" b="1">
              <a:solidFill>
                <a:schemeClr val="dk1"/>
              </a:solidFill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  <a:p>
            <a:pPr marL="0" marR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Cascadia Code SemiBold" pitchFamily="49" charset="0"/>
              <a:ea typeface="Cascadia Code SemiBold" pitchFamily="49" charset="0"/>
              <a:cs typeface="Cascadia Code SemiBold" pitchFamily="49" charset="0"/>
              <a:sym typeface="Nunito Sans Black"/>
            </a:endParaRPr>
          </a:p>
        </p:txBody>
      </p:sp>
      <p:sp>
        <p:nvSpPr>
          <p:cNvPr id="524" name="Google Shape;524;p43"/>
          <p:cNvSpPr txBox="1"/>
          <p:nvPr/>
        </p:nvSpPr>
        <p:spPr>
          <a:xfrm>
            <a:off x="983145" y="4128037"/>
            <a:ext cx="2062325" cy="2401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</a:rPr>
              <a:t>Лидер</a:t>
            </a:r>
            <a:endParaRPr sz="90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sp>
        <p:nvSpPr>
          <p:cNvPr id="525" name="Google Shape;525;p43"/>
          <p:cNvSpPr txBox="1"/>
          <p:nvPr/>
        </p:nvSpPr>
        <p:spPr>
          <a:xfrm>
            <a:off x="3540769" y="4128037"/>
            <a:ext cx="2062325" cy="2401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  <a:sym typeface="Nunito Light"/>
              </a:rPr>
              <a:t>Разработчик</a:t>
            </a:r>
            <a:endParaRPr sz="90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sp>
        <p:nvSpPr>
          <p:cNvPr id="526" name="Google Shape;526;p43"/>
          <p:cNvSpPr txBox="1"/>
          <p:nvPr/>
        </p:nvSpPr>
        <p:spPr>
          <a:xfrm>
            <a:off x="6098324" y="4128037"/>
            <a:ext cx="2062325" cy="2401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marL="0" marR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Cascadia Code SemiBold" pitchFamily="49" charset="0"/>
                <a:ea typeface="Cascadia Code SemiBold" pitchFamily="49" charset="0"/>
                <a:cs typeface="Cascadia Code SemiBold" pitchFamily="49" charset="0"/>
                <a:sym typeface="Nunito Light"/>
              </a:rPr>
              <a:t>Наставник</a:t>
            </a:r>
            <a:endParaRPr sz="900">
              <a:latin typeface="Cascadia Code SemiBold" pitchFamily="49" charset="0"/>
              <a:ea typeface="Cascadia Code SemiBold" pitchFamily="49" charset="0"/>
              <a:cs typeface="Cascadia Code SemiBold" pitchFamily="49" charset="0"/>
            </a:endParaRPr>
          </a:p>
        </p:txBody>
      </p:sp>
      <p:pic>
        <p:nvPicPr>
          <p:cNvPr id="527" name="Изображение 1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19924" y="1641926"/>
            <a:ext cx="1998431" cy="1893872"/>
          </a:xfrm>
          <a:prstGeom prst="rect">
            <a:avLst/>
          </a:prstGeom>
        </p:spPr>
      </p:pic>
      <p:pic>
        <p:nvPicPr>
          <p:cNvPr id="528" name="Изображение 1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15180" y="1622160"/>
            <a:ext cx="1913638" cy="1913638"/>
          </a:xfrm>
          <a:prstGeom prst="rect">
            <a:avLst/>
          </a:prstGeom>
        </p:spPr>
      </p:pic>
      <p:pic>
        <p:nvPicPr>
          <p:cNvPr id="529" name="Изображение 11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172702" y="1641926"/>
            <a:ext cx="1913638" cy="18991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 fontScale="90000"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к экспертам</a:t>
            </a:r>
          </a:p>
        </p:txBody>
      </p:sp>
      <p:sp>
        <p:nvSpPr>
          <p:cNvPr id="92" name="Google Shape;92;p19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dirty="0"/>
              <a:t>На этом слайде вы можете выписать вопросы, которые появились у вас на начальном этапе работы над проектом.</a:t>
            </a:r>
          </a:p>
          <a:p>
            <a:pPr mar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110</Words>
  <Application>Microsoft Office PowerPoint</Application>
  <PresentationFormat>Экран (16:9)</PresentationFormat>
  <Paragraphs>23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Gilroy</vt:lpstr>
      <vt:lpstr>Simple Light</vt:lpstr>
      <vt:lpstr>Название проекта</vt:lpstr>
      <vt:lpstr>Пользователь и его проблема</vt:lpstr>
      <vt:lpstr>Решение</vt:lpstr>
      <vt:lpstr>Аналоги решения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Кондратенко Дарья</cp:lastModifiedBy>
  <cp:revision>5</cp:revision>
  <dcterms:modified xsi:type="dcterms:W3CDTF">2023-10-11T08:24:22Z</dcterms:modified>
</cp:coreProperties>
</file>