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81" r:id="rId3"/>
  </p:sldMasterIdLst>
  <p:notesMasterIdLst>
    <p:notesMasterId r:id="rId14"/>
  </p:notesMasterIdLst>
  <p:sldIdLst>
    <p:sldId id="330" r:id="rId4"/>
    <p:sldId id="257" r:id="rId5"/>
    <p:sldId id="333" r:id="rId6"/>
    <p:sldId id="258" r:id="rId7"/>
    <p:sldId id="260" r:id="rId8"/>
    <p:sldId id="334" r:id="rId9"/>
    <p:sldId id="335" r:id="rId10"/>
    <p:sldId id="336" r:id="rId11"/>
    <p:sldId id="263" r:id="rId12"/>
    <p:sldId id="269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orient="horz" pos="1502" userDrawn="1">
          <p15:clr>
            <a:srgbClr val="A4A3A4"/>
          </p15:clr>
        </p15:guide>
        <p15:guide id="4" pos="4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F17"/>
    <a:srgbClr val="F7A623"/>
    <a:srgbClr val="64748B"/>
    <a:srgbClr val="A9B3BF"/>
    <a:srgbClr val="00B050"/>
    <a:srgbClr val="EAD5FC"/>
    <a:srgbClr val="C5A0F0"/>
    <a:srgbClr val="9F00FF"/>
    <a:srgbClr val="FF2F2D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2" autoAdjust="0"/>
    <p:restoredTop sz="94681"/>
  </p:normalViewPr>
  <p:slideViewPr>
    <p:cSldViewPr snapToGrid="0" snapToObjects="1" showGuides="1">
      <p:cViewPr varScale="1">
        <p:scale>
          <a:sx n="93" d="100"/>
          <a:sy n="93" d="100"/>
        </p:scale>
        <p:origin x="272" y="60"/>
      </p:cViewPr>
      <p:guideLst>
        <p:guide orient="horz" pos="2137"/>
        <p:guide pos="211"/>
        <p:guide orient="horz" pos="1502"/>
        <p:guide pos="4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 i="0" u="none" strike="noStrike">
                <a:solidFill>
                  <a:srgbClr val="1B1B1B"/>
                </a:solidFill>
                <a:latin typeface="Arial"/>
              </a:defRPr>
            </a:pPr>
            <a:r>
              <a:rPr lang="ru-RU" sz="1100" b="0" i="0" u="none" strike="noStrike" dirty="0">
                <a:solidFill>
                  <a:srgbClr val="1B1B1B"/>
                </a:solidFill>
                <a:latin typeface="Arial"/>
              </a:rPr>
              <a:t>Прогноз роста рынка инструментов для инди-</a:t>
            </a:r>
            <a:r>
              <a:rPr lang="ru-RU" sz="1100" b="0" i="0" u="none" strike="noStrike" dirty="0" err="1">
                <a:solidFill>
                  <a:srgbClr val="1B1B1B"/>
                </a:solidFill>
                <a:latin typeface="Arial"/>
              </a:rPr>
              <a:t>геймдева</a:t>
            </a:r>
            <a:r>
              <a:rPr lang="ru-RU" sz="1100" b="0" i="0" u="none" strike="noStrike" dirty="0">
                <a:solidFill>
                  <a:srgbClr val="1B1B1B"/>
                </a:solidFill>
                <a:latin typeface="Arial"/>
              </a:rPr>
              <a:t> и 3D-автоматизации в РФ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291075141942952E-2"/>
          <c:y val="0.23609863771023351"/>
          <c:w val="0.91415709819819291"/>
          <c:h val="0.638210303482703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Прогноз роста рынка инструментов для инди-геймдева и 3D-автоматизации в РФ</c:v>
                </c:pt>
              </c:strCache>
            </c:strRef>
          </c:tx>
          <c:spPr>
            <a:solidFill>
              <a:srgbClr val="9F00FF"/>
            </a:solidFill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13E-4FCC-B3FA-E3ABC0313D3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2,6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3E-4FCC-B3FA-E3ABC0313D3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3,3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13E-4FCC-B3FA-E3ABC0313D3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13E-4FCC-B3FA-E3ABC0313D3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5,4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13E-4FCC-B3FA-E3ABC0313D30}"/>
                </c:ext>
              </c:extLst>
            </c:dLbl>
            <c:dLbl>
              <c:idx val="5"/>
              <c:layout>
                <c:manualLayout>
                  <c:x val="-2.0847409438526621E-3"/>
                  <c:y val="8.4862693486941915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13E-4FCC-B3FA-E3ABC0313D3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1B1B1B"/>
                    </a:solidFill>
                    <a:latin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2.1</c:v>
                </c:pt>
                <c:pt idx="1">
                  <c:v>2.6</c:v>
                </c:pt>
                <c:pt idx="2">
                  <c:v>3.3</c:v>
                </c:pt>
                <c:pt idx="3">
                  <c:v>4.2</c:v>
                </c:pt>
                <c:pt idx="4">
                  <c:v>5.4</c:v>
                </c:pt>
                <c:pt idx="5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C-4F12-B4EC-D52AE27BC5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4748B"/>
                </a:solidFill>
                <a:latin typeface="Arial"/>
              </a:defRPr>
            </a:pPr>
            <a:endParaRPr lang="ru-RU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  <c:max val="10"/>
          <c:min val="0"/>
        </c:scaling>
        <c:delete val="0"/>
        <c:axPos val="l"/>
        <c:majorGridlines>
          <c:spPr>
            <a:ln w="6350" cap="flat">
              <a:solidFill>
                <a:srgbClr val="E2E8F0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/>
          <a:lstStyle/>
          <a:p>
            <a:pPr>
              <a:defRPr sz="1200" b="0" i="0" u="none" strike="noStrike">
                <a:solidFill>
                  <a:srgbClr val="64748B"/>
                </a:solidFill>
                <a:latin typeface="Arial"/>
              </a:defRPr>
            </a:pPr>
            <a:endParaRPr lang="ru-RU"/>
          </a:p>
        </c:txPr>
        <c:crossAx val="2094734554"/>
        <c:crossesAt val="1"/>
        <c:crossBetween val="between"/>
        <c:majorUnit val="2"/>
        <c:minorUnit val="1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solidFill>
      <a:srgbClr val="F8F4FF"/>
    </a:solidFill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2795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9d6c1f6b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d9d6c1f6b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b5a42706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8b5a4270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b5a42706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8b5a4270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7394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b5a42706e_0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8b5a42706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b5a42706e_0_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8b5a42706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b5a42706e_0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8b5a42706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421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b5a42706e_0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8b5a42706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805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8b5a42706e_0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8b5a42706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580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63" name="Текст 2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64" name="Текст 2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65" name="Текст 2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66" name="Текст 2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7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" name="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7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7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0" name="Соединительная линия уступом 26"/>
          <p:cNvSpPr/>
          <p:nvPr/>
        </p:nvSpPr>
        <p:spPr>
          <a:xfrm rot="10800000" flipV="1">
            <a:off x="7298266" y="2878664"/>
            <a:ext cx="1828805" cy="106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Соединительная линия уступом 29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" name="Текст 2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/>
          <p:nvPr/>
        </p:nvGraphicFramePr>
        <p:xfrm>
          <a:off x="623887" y="1633920"/>
          <a:ext cx="10712586" cy="438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 dirty="0"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08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11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4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14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15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67" y="-3"/>
            <a:ext cx="488097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29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3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" name="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3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x">
  <p:cSld name="Два объекта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9986" y="140705"/>
            <a:ext cx="3376247" cy="12977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15;p19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6" name="Google Shape;16;p19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" name="Google Shape;17;p19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" name="Google Shape;18;p19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" name="Google Shape;19;p19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" name="Google Shape;20;p19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61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Два объекта">
  <p:cSld name="6_Два объекта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20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23" name="Google Shape;23;p20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" name="Google Shape;24;p20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Google Shape;25;p20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" name="Google Shape;26;p20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" name="Google Shape;27;p20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8" name="Google Shape;28;p20" descr="Изображение выглядит как мультфильм, искусство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340818"/>
            <a:ext cx="5606980" cy="396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9986" y="140705"/>
            <a:ext cx="3376247" cy="1297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485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Два объекта">
  <p:cSld name="3_Два объекта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21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2" name="Google Shape;32;p21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3" name="Google Shape;33;p21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4" name="Google Shape;34;p21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" name="Google Shape;35;p21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" name="Google Shape;36;p21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7" name="Google Shape;37;p21" descr="Изображение выглядит как Шрифт, Графика, текст, графический дизайн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46901" y="421149"/>
            <a:ext cx="1771933" cy="579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1" descr="Изображение выглядит как мультфильм, Вымышленный персонаж, фантастика, иллюстрация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1248" y="0"/>
            <a:ext cx="970075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30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Два объекта">
  <p:cSld name="2_Два объекта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/>
          <p:nvPr/>
        </p:nvSpPr>
        <p:spPr>
          <a:xfrm>
            <a:off x="7224765" y="0"/>
            <a:ext cx="496723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1" name="Google Shape;41;p22" descr="E:\Users\OAMinullina\Desktop\Дыганов\Диск D\Макеты\Логотипы КФУ\Юбилей\Лого юбилейный белый прозрачный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82190" y="437974"/>
            <a:ext cx="2852384" cy="5454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oogle Shape;42;p22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43" name="Google Shape;43;p22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4" name="Google Shape;44;p22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5" name="Google Shape;45;p22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6" name="Google Shape;46;p22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7" name="Google Shape;47;p22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48" name="Google Shape;48;p22" descr="Изображение выглядит как мультфильм, Вымышленный персонаж, красный, искусств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7728" y="1115366"/>
            <a:ext cx="7244272" cy="5742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87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Два объекта">
  <p:cSld name="4_Два объекта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/>
          <p:nvPr/>
        </p:nvSpPr>
        <p:spPr>
          <a:xfrm>
            <a:off x="7186080" y="0"/>
            <a:ext cx="4967235" cy="68580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51" name="Google Shape;51;p23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52" name="Google Shape;52;p23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4" name="Google Shape;54;p23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5" name="Google Shape;55;p23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" name="Google Shape;56;p23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57" name="Google Shape;57;p23" descr="Изображение выглядит как одежда, мультфильм, шляпа, Вымышленный персонаж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 t="5785"/>
          <a:stretch/>
        </p:blipFill>
        <p:spPr>
          <a:xfrm>
            <a:off x="5114239" y="789576"/>
            <a:ext cx="9110916" cy="6068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3" descr="E:\Users\OAMinullina\Desktop\Дыганов\Диск D\Макеты\Логотипы КФУ\Юбилей\Лого юбилейный белый прозрачный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2190" y="437974"/>
            <a:ext cx="2852384" cy="545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151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Два объекта">
  <p:cSld name="5_Два объекта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/>
          <p:nvPr/>
        </p:nvSpPr>
        <p:spPr>
          <a:xfrm>
            <a:off x="8728335" y="0"/>
            <a:ext cx="3466515" cy="68580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61" name="Google Shape;61;p24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62" name="Google Shape;62;p24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3" name="Google Shape;63;p24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67" name="Google Shape;67;p24" descr="Изображение выглядит как рисунок, зарисовка, мультфильм, иллюстрация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 t="17704"/>
          <a:stretch/>
        </p:blipFill>
        <p:spPr>
          <a:xfrm>
            <a:off x="6504709" y="1288471"/>
            <a:ext cx="589125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4" descr="E:\Users\OAMinullina\Desktop\Дыганов\Диск D\Макеты\Логотипы КФУ\Юбилей\Лого юбилейный белый прозрачный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5400" y="437974"/>
            <a:ext cx="2852384" cy="545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592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804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2261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Два объекта">
  <p:cSld name="1_Два объекта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7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ru-RU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sp>
        <p:nvSpPr>
          <p:cNvPr id="79" name="Google Shape;79;p27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80" name="Google Shape;80;p27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Плюсы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Минусы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ru-RU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Сомнительные моменты</a:t>
            </a:r>
            <a:endParaRPr/>
          </a:p>
        </p:txBody>
      </p:sp>
      <p:sp>
        <p:nvSpPr>
          <p:cNvPr id="81" name="Google Shape;81;p2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2" name="Google Shape;82;p27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83" name="Google Shape;83;p27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4" name="Google Shape;84;p27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pic>
        <p:nvPicPr>
          <p:cNvPr id="85" name="Google Shape;85;p27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27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87" name="Google Shape;87;p27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8" name="Google Shape;88;p2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grpSp>
        <p:nvGrpSpPr>
          <p:cNvPr id="89" name="Google Shape;89;p27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90" name="Google Shape;90;p27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1" name="Google Shape;91;p27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92" name="Google Shape;92;p2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682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5" name="Google Shape;95;p28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ru-RU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pic>
        <p:nvPicPr>
          <p:cNvPr id="96" name="Google Shape;96;p28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8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ru-RU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98" name="Google Shape;98;p28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ru-RU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99" name="Google Shape;99;p28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ru-RU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00" name="Google Shape;100;p28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ru-RU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101" name="Google Shape;101;p28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102" name="Google Shape;102;p28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103" name="Google Shape;103;p28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104" name="Google Shape;104;p28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105" name="Google Shape;105;p28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28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28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108" name="Google Shape;108;p28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9" name="Google Shape;109;p28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</p:grpSp>
      <p:grpSp>
        <p:nvGrpSpPr>
          <p:cNvPr id="110" name="Google Shape;110;p28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111" name="Google Shape;111;p28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2" name="Google Shape;112;p28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113" name="Google Shape;113;p28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114" name="Google Shape;114;p28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28"/>
          <p:cNvSpPr/>
          <p:nvPr/>
        </p:nvSpPr>
        <p:spPr>
          <a:xfrm flipH="1">
            <a:off x="7298266" y="2878664"/>
            <a:ext cx="1828805" cy="10668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28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477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7200"/>
              <a:buFont typeface="Arial"/>
              <a:buNone/>
            </a:pPr>
            <a:r>
              <a:rPr lang="ru-RU" sz="72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НАЗВАНИЕ  РАЗДЕЛА</a:t>
            </a:r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887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358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>
  <p:cSld name="Объект с подписью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p31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ru-RU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pic>
        <p:nvPicPr>
          <p:cNvPr id="126" name="Google Shape;126;p31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7" name="Google Shape;127;p31"/>
          <p:cNvGraphicFramePr/>
          <p:nvPr/>
        </p:nvGraphicFramePr>
        <p:xfrm>
          <a:off x="623887" y="1633920"/>
          <a:ext cx="3000000" cy="300000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78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8" name="Google Shape;128;p31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129" name="Google Shape;129;p31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0" name="Google Shape;130;p31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131" name="Google Shape;131;p31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132" name="Google Shape;132;p31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p31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</p:grpSp>
      <p:grpSp>
        <p:nvGrpSpPr>
          <p:cNvPr id="134" name="Google Shape;134;p31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135" name="Google Shape;135;p31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6" name="Google Shape;136;p31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586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>
  <p:cSld name="Рисунок с подписью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2" descr="2022-11-09 02.38.2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48067" y="-3"/>
            <a:ext cx="4880971" cy="685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2" descr="Рисунок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ru-RU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sp>
        <p:nvSpPr>
          <p:cNvPr id="142" name="Google Shape;142;p32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3" name="Google Shape;143;p32" descr="Рисунок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145" name="Google Shape;145;p32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6" name="Google Shape;146;p32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ru-RU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147" name="Google Shape;147;p32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148" name="Google Shape;148;p32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9" name="Google Shape;149;p32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</p:grpSp>
      <p:grpSp>
        <p:nvGrpSpPr>
          <p:cNvPr id="150" name="Google Shape;150;p32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151" name="Google Shape;151;p32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Google Shape;152;p32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153" name="Google Shape;153;p3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ru-RU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06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 type="titleOnly">
  <p:cSld name="Только заголовок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9d6c1f6be_0_2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2d9d6c1f6be_0_2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d9d6c1f6be_0_2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2d9d6c1f6be_0_2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275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69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tx">
  <p:cSld name="Заголовок и объект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336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613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sp>
        <p:nvSpPr>
          <p:cNvPr id="23" name="Google Shape;23;p15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24" name="Google Shape;24;p15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Плюсы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Минусы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Сомнительные моменты</a:t>
            </a:r>
            <a:endParaRPr/>
          </a:p>
        </p:txBody>
      </p:sp>
      <p:sp>
        <p:nvSpPr>
          <p:cNvPr id="25" name="Google Shape;25;p15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6" name="Google Shape;26;p15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27" name="Google Shape;27;p15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" name="Google Shape;28;p15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pic>
        <p:nvPicPr>
          <p:cNvPr id="29" name="Google Shape;29;p15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oogle Shape;30;p15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31" name="Google Shape;31;p15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" name="Google Shape;32;p15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grpSp>
        <p:nvGrpSpPr>
          <p:cNvPr id="33" name="Google Shape;33;p15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34" name="Google Shape;34;p15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5" name="Google Shape;35;p15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537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39;p16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pic>
        <p:nvPicPr>
          <p:cNvPr id="40" name="Google Shape;40;p16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6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42" name="Google Shape;42;p16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43" name="Google Shape;43;p16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44" name="Google Shape;44;p16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</a:pPr>
            <a:r>
              <a:rPr lang="en-US" sz="1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45" name="Google Shape;45;p16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6" name="Google Shape;46;p16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7" name="Google Shape;47;p16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8" name="Google Shape;48;p16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</a:t>
            </a:r>
            <a:endParaRPr/>
          </a:p>
        </p:txBody>
      </p:sp>
      <p:sp>
        <p:nvSpPr>
          <p:cNvPr id="49" name="Google Shape;49;p16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" name="Google Shape;50;p16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16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52" name="Google Shape;52;p16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" name="Google Shape;53;p1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</p:grpSp>
      <p:grpSp>
        <p:nvGrpSpPr>
          <p:cNvPr id="54" name="Google Shape;54;p16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55" name="Google Shape;55;p16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6" name="Google Shape;56;p16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57" name="Google Shape;57;p16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58" name="Google Shape;58;p16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59;p16"/>
          <p:cNvSpPr/>
          <p:nvPr/>
        </p:nvSpPr>
        <p:spPr>
          <a:xfrm flipH="1">
            <a:off x="7298266" y="2878664"/>
            <a:ext cx="1828805" cy="10668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6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63500" cap="flat" cmpd="sng">
            <a:solidFill>
              <a:srgbClr val="FCAF17"/>
            </a:solidFill>
            <a:prstDash val="solid"/>
            <a:miter lim="8000"/>
            <a:headEnd type="none" w="sm" len="sm"/>
            <a:tailEnd type="triangle" w="med" len="med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426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25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7200"/>
              <a:buFont typeface="Arial"/>
              <a:buNone/>
            </a:pPr>
            <a:r>
              <a:rPr lang="en-US" sz="72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НАЗВАНИЕ  РАЗДЕЛА</a:t>
            </a:r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30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9407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>
  <p:cSld name="Объект с подписью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" name="Google Shape;69;p19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pic>
        <p:nvPicPr>
          <p:cNvPr id="70" name="Google Shape;70;p19" descr="Рисунок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" name="Google Shape;71;p19"/>
          <p:cNvGraphicFramePr/>
          <p:nvPr/>
        </p:nvGraphicFramePr>
        <p:xfrm>
          <a:off x="623887" y="1633920"/>
          <a:ext cx="3000000" cy="3000000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785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Helvetica Neue"/>
                        <a:buNone/>
                      </a:pPr>
                      <a:endParaRPr sz="1200" u="none" strike="noStrike" cap="none"/>
                    </a:p>
                  </a:txBody>
                  <a:tcPr marL="40500" marR="40500" marT="40500" marB="40500">
                    <a:lnL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AFC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2" name="Google Shape;72;p19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73" name="Google Shape;73;p19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4" name="Google Shape;74;p19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75" name="Google Shape;75;p19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76" name="Google Shape;76;p19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7" name="Google Shape;77;p19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</p:grpSp>
      <p:grpSp>
        <p:nvGrpSpPr>
          <p:cNvPr id="78" name="Google Shape;78;p19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79" name="Google Shape;79;p19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0" name="Google Shape;80;p19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899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>
  <p:cSld name="Рисунок с подписью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20" descr="2022-11-09 02.38.2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48067" y="-3"/>
            <a:ext cx="4880971" cy="685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0" descr="Рисунок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8F00FF"/>
                </a:solidFill>
                <a:latin typeface="Arial"/>
                <a:ea typeface="Arial"/>
                <a:cs typeface="Arial"/>
                <a:sym typeface="Arial"/>
              </a:rPr>
              <a:t>ЗАГОЛОВОК СЛАЙДА</a:t>
            </a:r>
            <a:endParaRPr/>
          </a:p>
        </p:txBody>
      </p:sp>
      <p:sp>
        <p:nvSpPr>
          <p:cNvPr id="86" name="Google Shape;86;p20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7" name="Google Shape;87;p20" descr="Рисунок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9611" y="-25758"/>
            <a:ext cx="2156114" cy="12128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20"/>
          <p:cNvGrpSpPr/>
          <p:nvPr/>
        </p:nvGrpSpPr>
        <p:grpSpPr>
          <a:xfrm>
            <a:off x="9488631" y="6157384"/>
            <a:ext cx="2343183" cy="705156"/>
            <a:chOff x="-2" y="-2"/>
            <a:chExt cx="2343182" cy="705155"/>
          </a:xfrm>
        </p:grpSpPr>
        <p:sp>
          <p:nvSpPr>
            <p:cNvPr id="89" name="Google Shape;89;p20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0" name="Google Shape;90;p20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ДОКЛАДА</a:t>
              </a:r>
              <a:endParaRPr/>
            </a:p>
          </p:txBody>
        </p:sp>
      </p:grpSp>
      <p:grpSp>
        <p:nvGrpSpPr>
          <p:cNvPr id="91" name="Google Shape;91;p20"/>
          <p:cNvGrpSpPr/>
          <p:nvPr/>
        </p:nvGrpSpPr>
        <p:grpSpPr>
          <a:xfrm>
            <a:off x="616790" y="6235377"/>
            <a:ext cx="669075" cy="625374"/>
            <a:chOff x="-1" y="-2"/>
            <a:chExt cx="669073" cy="625373"/>
          </a:xfrm>
        </p:grpSpPr>
        <p:sp>
          <p:nvSpPr>
            <p:cNvPr id="92" name="Google Shape;92;p20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20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</p:grpSp>
      <p:grpSp>
        <p:nvGrpSpPr>
          <p:cNvPr id="94" name="Google Shape;94;p20"/>
          <p:cNvGrpSpPr/>
          <p:nvPr/>
        </p:nvGrpSpPr>
        <p:grpSpPr>
          <a:xfrm>
            <a:off x="629425" y="-2451"/>
            <a:ext cx="2730093" cy="506843"/>
            <a:chOff x="-2" y="-2"/>
            <a:chExt cx="2730092" cy="506841"/>
          </a:xfrm>
        </p:grpSpPr>
        <p:sp>
          <p:nvSpPr>
            <p:cNvPr id="95" name="Google Shape;95;p20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6" name="Google Shape;96;p20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НАЗВАНИЕ РАЗДЕЛА</a:t>
              </a:r>
              <a:endParaRPr/>
            </a:p>
          </p:txBody>
        </p:sp>
      </p:grpSp>
      <p:sp>
        <p:nvSpPr>
          <p:cNvPr id="97" name="Google Shape;97;p20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Имеется спорная точка зрения, гласящая примерно следующее: представители современных социальных резервов призваны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к ответу! 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В целом, конечно, базовый вектор развития позволяет выполнить важные задания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B1B1B"/>
                </a:solidFill>
                <a:latin typeface="Arial"/>
                <a:ea typeface="Arial"/>
                <a:cs typeface="Arial"/>
                <a:sym typeface="Arial"/>
              </a:rPr>
              <a:t>по разработке системы обучения кадров, соответствующей насущным потребностям </a:t>
            </a:r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096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 type="titleOnly">
  <p:cSld name="Только заголовок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9d6c1f6be_0_2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2d9d6c1f6be_0_2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2d9d6c1f6be_0_2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2d9d6c1f6be_0_2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30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AAAF7D5-0AAD-F516-2637-2B7BD91574B6}"/>
              </a:ext>
            </a:extLst>
          </p:cNvPr>
          <p:cNvGrpSpPr/>
          <p:nvPr userDrawn="1"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A05902B-5110-6397-09AB-B912AE3DAAF6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E1AB876-BB9B-1D80-BD23-2F37FA6B1561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50C1C87-1470-2EB1-A662-603CF1CE5660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748E82D-7E63-268A-E446-F9B95813B3D6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2D34D26-DE8C-8BE5-41FC-6609A3B2F545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9" name="Рисунок 8" descr="Изображение выглядит как Шрифт, Графика, текс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79DBB1A-552E-2C27-078C-3E578E591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901" y="421149"/>
            <a:ext cx="1771933" cy="57909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Вымышленный персонаж, фантаст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EE4B5EE-3153-4547-F04C-B495873ADC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48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703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668242-C7D8-F7AA-F92C-B26D284C9122}"/>
              </a:ext>
            </a:extLst>
          </p:cNvPr>
          <p:cNvSpPr/>
          <p:nvPr userDrawn="1"/>
        </p:nvSpPr>
        <p:spPr>
          <a:xfrm>
            <a:off x="7224765" y="0"/>
            <a:ext cx="4967235" cy="6858000"/>
          </a:xfrm>
          <a:prstGeom prst="rect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AAAF7D5-0AAD-F516-2637-2B7BD91574B6}"/>
              </a:ext>
            </a:extLst>
          </p:cNvPr>
          <p:cNvGrpSpPr/>
          <p:nvPr userDrawn="1"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A05902B-5110-6397-09AB-B912AE3DAAF6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E1AB876-BB9B-1D80-BD23-2F37FA6B1561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50C1C87-1470-2EB1-A662-603CF1CE5660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748E82D-7E63-268A-E446-F9B95813B3D6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2D34D26-DE8C-8BE5-41FC-6609A3B2F545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11" name="Рисунок 10" descr="Изображение выглядит как мультфильм, Вымышленный персонаж, красный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2FCFAFD-D284-D4BC-9FD3-97CDC418C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28" y="1115366"/>
            <a:ext cx="7244272" cy="5742633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Шрифт, График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FECEA2A-C26D-8AA4-022C-7A41B8453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30" y="662447"/>
            <a:ext cx="1917303" cy="6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001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668242-C7D8-F7AA-F92C-B26D284C9122}"/>
              </a:ext>
            </a:extLst>
          </p:cNvPr>
          <p:cNvSpPr/>
          <p:nvPr userDrawn="1"/>
        </p:nvSpPr>
        <p:spPr>
          <a:xfrm>
            <a:off x="7186080" y="0"/>
            <a:ext cx="4967235" cy="6858000"/>
          </a:xfrm>
          <a:prstGeom prst="rect">
            <a:avLst/>
          </a:prstGeom>
          <a:solidFill>
            <a:srgbClr val="FD493D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AAAF7D5-0AAD-F516-2637-2B7BD91574B6}"/>
              </a:ext>
            </a:extLst>
          </p:cNvPr>
          <p:cNvGrpSpPr/>
          <p:nvPr userDrawn="1"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A05902B-5110-6397-09AB-B912AE3DAAF6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E1AB876-BB9B-1D80-BD23-2F37FA6B1561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50C1C87-1470-2EB1-A662-603CF1CE5660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748E82D-7E63-268A-E446-F9B95813B3D6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2D34D26-DE8C-8BE5-41FC-6609A3B2F545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12" name="Рисунок 11" descr="Изображение выглядит как одежда, мультфильм, шляпа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B3B35D3D-4ACE-88DC-DEA3-4BDF0FC3E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/>
          <a:stretch/>
        </p:blipFill>
        <p:spPr>
          <a:xfrm>
            <a:off x="5114239" y="789576"/>
            <a:ext cx="9110916" cy="606842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Шрифт, График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DAA22C5-8804-1870-FFAF-E4DB921518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30" y="662447"/>
            <a:ext cx="1917303" cy="6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011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7668242-C7D8-F7AA-F92C-B26D284C9122}"/>
              </a:ext>
            </a:extLst>
          </p:cNvPr>
          <p:cNvSpPr/>
          <p:nvPr userDrawn="1"/>
        </p:nvSpPr>
        <p:spPr>
          <a:xfrm>
            <a:off x="8728335" y="0"/>
            <a:ext cx="3466515" cy="6858000"/>
          </a:xfrm>
          <a:prstGeom prst="rect">
            <a:avLst/>
          </a:prstGeom>
          <a:solidFill>
            <a:srgbClr val="9F00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AAAF7D5-0AAD-F516-2637-2B7BD91574B6}"/>
              </a:ext>
            </a:extLst>
          </p:cNvPr>
          <p:cNvGrpSpPr/>
          <p:nvPr userDrawn="1"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A05902B-5110-6397-09AB-B912AE3DAAF6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E1AB876-BB9B-1D80-BD23-2F37FA6B1561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50C1C87-1470-2EB1-A662-603CF1CE5660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748E82D-7E63-268A-E446-F9B95813B3D6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2D34D26-DE8C-8BE5-41FC-6609A3B2F545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11" name="Рисунок 10" descr="Изображение выглядит как рисунок, зарисо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FCCC3E8-41FB-B6B4-67C9-8C3EE0343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4"/>
          <a:stretch/>
        </p:blipFill>
        <p:spPr>
          <a:xfrm>
            <a:off x="6504709" y="1288471"/>
            <a:ext cx="5891251" cy="6858001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Шрифт, График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24CAF38-6B1C-9CB4-F6D9-496B0A2E8D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09" y="662447"/>
            <a:ext cx="1917303" cy="6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1264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AAAF7D5-0AAD-F516-2637-2B7BD91574B6}"/>
              </a:ext>
            </a:extLst>
          </p:cNvPr>
          <p:cNvGrpSpPr/>
          <p:nvPr userDrawn="1"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AA05902B-5110-6397-09AB-B912AE3DAAF6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9E1AB876-BB9B-1D80-BD23-2F37FA6B1561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A50C1C87-1470-2EB1-A662-603CF1CE5660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2748E82D-7E63-268A-E446-F9B95813B3D6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2D34D26-DE8C-8BE5-41FC-6609A3B2F545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pic>
        <p:nvPicPr>
          <p:cNvPr id="14" name="Рисунок 13" descr="Изображение выглядит как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EAE4ED7-5FC0-0113-0459-5E77FE53C0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818"/>
            <a:ext cx="5606980" cy="396388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7CB0B8-2221-458C-4A40-CCFF0ADA22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7184" y="477208"/>
            <a:ext cx="1917303" cy="6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6192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2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39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40" name="Текст 2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Плюсы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Минусы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Сомнительные моменты</a:t>
            </a:r>
          </a:p>
        </p:txBody>
      </p:sp>
      <p:sp>
        <p:nvSpPr>
          <p:cNvPr id="41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4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42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pic>
        <p:nvPicPr>
          <p:cNvPr id="45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46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" name="3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1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49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50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74264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9" r:id="rId5"/>
    <p:sldLayoutId id="2147483661" r:id="rId6"/>
    <p:sldLayoutId id="2147483662" r:id="rId7"/>
    <p:sldLayoutId id="2147483663" r:id="rId8"/>
    <p:sldLayoutId id="2147483658" r:id="rId9"/>
    <p:sldLayoutId id="2147483653" r:id="rId10"/>
    <p:sldLayoutId id="2147483654" r:id="rId11"/>
    <p:sldLayoutId id="2147483655" r:id="rId12"/>
    <p:sldLayoutId id="2147483656" r:id="rId13"/>
    <p:sldLayoutId id="2147483657" r:id="rId1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961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101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9.png"/><Relationship Id="rId7" Type="http://schemas.openxmlformats.org/officeDocument/2006/relationships/hyperlink" Target="https://www.imarcgroup.com/low-code-development-platform-marke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fortunebusinessinsights.com/low-code-development-platform-market-102972" TargetMode="External"/><Relationship Id="rId5" Type="http://schemas.openxmlformats.org/officeDocument/2006/relationships/hyperlink" Target="https://www.statista.com/statistics/1560081/no-code-development-revenue-by-segment-russia/?srsltid=AfmBOoqZIruJrHC04wqyfzN_BuUKy45rj4K-8B6oXG8aKhvVJjPLkCNK" TargetMode="External"/><Relationship Id="rId4" Type="http://schemas.openxmlformats.org/officeDocument/2006/relationships/hyperlink" Target="https://www.akm.ru/eng/news/the-number-of-smes-in-russia-has-reached-a-record-6-59-million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g2d9d6c1f6be_0_118"/>
          <p:cNvGrpSpPr/>
          <p:nvPr/>
        </p:nvGrpSpPr>
        <p:grpSpPr>
          <a:xfrm>
            <a:off x="-56284" y="0"/>
            <a:ext cx="6123621" cy="6912210"/>
            <a:chOff x="6101107" y="-2"/>
            <a:chExt cx="6123621" cy="6912210"/>
          </a:xfrm>
        </p:grpSpPr>
        <p:sp>
          <p:nvSpPr>
            <p:cNvPr id="165" name="Google Shape;165;g2d9d6c1f6be_0_118"/>
            <p:cNvSpPr/>
            <p:nvPr/>
          </p:nvSpPr>
          <p:spPr>
            <a:xfrm>
              <a:off x="6102320" y="2345381"/>
              <a:ext cx="6122400" cy="4529400"/>
            </a:xfrm>
            <a:prstGeom prst="rect">
              <a:avLst/>
            </a:prstGeom>
            <a:solidFill>
              <a:srgbClr val="FFAC0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g2d9d6c1f6be_0_118"/>
            <p:cNvSpPr/>
            <p:nvPr/>
          </p:nvSpPr>
          <p:spPr>
            <a:xfrm>
              <a:off x="6103137" y="-2"/>
              <a:ext cx="6121500" cy="23454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g2d9d6c1f6be_0_118"/>
            <p:cNvSpPr/>
            <p:nvPr/>
          </p:nvSpPr>
          <p:spPr>
            <a:xfrm>
              <a:off x="6101107" y="5359336"/>
              <a:ext cx="6121500" cy="1514400"/>
            </a:xfrm>
            <a:prstGeom prst="rect">
              <a:avLst/>
            </a:prstGeom>
            <a:solidFill>
              <a:srgbClr val="FF2F2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g2d9d6c1f6be_0_118"/>
            <p:cNvSpPr/>
            <p:nvPr/>
          </p:nvSpPr>
          <p:spPr>
            <a:xfrm>
              <a:off x="9210358" y="0"/>
              <a:ext cx="2978100" cy="16527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g2d9d6c1f6be_0_118"/>
            <p:cNvSpPr/>
            <p:nvPr/>
          </p:nvSpPr>
          <p:spPr>
            <a:xfrm>
              <a:off x="9087057" y="-2"/>
              <a:ext cx="3137671" cy="42750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g2d9d6c1f6be_0_118"/>
            <p:cNvSpPr/>
            <p:nvPr/>
          </p:nvSpPr>
          <p:spPr>
            <a:xfrm>
              <a:off x="9087058" y="2344428"/>
              <a:ext cx="3135520" cy="4567780"/>
            </a:xfrm>
            <a:prstGeom prst="rect">
              <a:avLst/>
            </a:prstGeom>
            <a:solidFill>
              <a:srgbClr val="B8DBE2"/>
            </a:soli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4" name="Google Shape;174;g2d9d6c1f6be_0_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627" y="5505020"/>
            <a:ext cx="1566116" cy="1196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фиолетовый, графический дизайн, зарисов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277B667-7612-EC5D-484A-8457CB84A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891" y="2344430"/>
            <a:ext cx="4525020" cy="4525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EFD050-28AF-39C0-0F19-0AF61B44D070}"/>
              </a:ext>
            </a:extLst>
          </p:cNvPr>
          <p:cNvSpPr txBox="1"/>
          <p:nvPr/>
        </p:nvSpPr>
        <p:spPr>
          <a:xfrm>
            <a:off x="6567364" y="1362002"/>
            <a:ext cx="53130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roy ExtraBold"/>
                <a:cs typeface="Arial"/>
                <a:sym typeface="Arial"/>
              </a:rPr>
              <a:t>Процедурная генерация ландшафта и </a:t>
            </a:r>
            <a:r>
              <a:rPr kumimoji="0" lang="ru-RU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roy ExtraBold"/>
                <a:cs typeface="Arial"/>
                <a:sym typeface="Arial"/>
              </a:rPr>
              <a:t>низкополигональных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roy ExtraBold"/>
                <a:cs typeface="Arial"/>
                <a:sym typeface="Arial"/>
              </a:rPr>
              <a:t> объектов для игровых пространств с использованием </a:t>
            </a:r>
            <a:r>
              <a:rPr kumimoji="0" lang="ru-RU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roy ExtraBold"/>
                <a:cs typeface="Arial"/>
                <a:sym typeface="Arial"/>
              </a:rPr>
              <a:t>Blender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roy ExtraBold"/>
              <a:cs typeface="Arial"/>
              <a:sym typeface="Arial"/>
            </a:endParaRPr>
          </a:p>
        </p:txBody>
      </p:sp>
      <p:grpSp>
        <p:nvGrpSpPr>
          <p:cNvPr id="6" name="Google Shape;175;g2d9d6c1f6be_0_118">
            <a:extLst>
              <a:ext uri="{FF2B5EF4-FFF2-40B4-BE49-F238E27FC236}">
                <a16:creationId xmlns:a16="http://schemas.microsoft.com/office/drawing/2014/main" id="{4C9AB585-EC94-69EF-F3FE-761030D019D5}"/>
              </a:ext>
            </a:extLst>
          </p:cNvPr>
          <p:cNvGrpSpPr/>
          <p:nvPr/>
        </p:nvGrpSpPr>
        <p:grpSpPr>
          <a:xfrm>
            <a:off x="252401" y="3300625"/>
            <a:ext cx="2528100" cy="1237559"/>
            <a:chOff x="260907" y="3162677"/>
            <a:chExt cx="2528100" cy="1237559"/>
          </a:xfrm>
        </p:grpSpPr>
        <p:sp>
          <p:nvSpPr>
            <p:cNvPr id="7" name="Google Shape;176;g2d9d6c1f6be_0_118">
              <a:extLst>
                <a:ext uri="{FF2B5EF4-FFF2-40B4-BE49-F238E27FC236}">
                  <a16:creationId xmlns:a16="http://schemas.microsoft.com/office/drawing/2014/main" id="{5514A630-C3B9-29B1-8E46-906F330E0894}"/>
                </a:ext>
              </a:extLst>
            </p:cNvPr>
            <p:cNvSpPr txBox="1"/>
            <p:nvPr/>
          </p:nvSpPr>
          <p:spPr>
            <a:xfrm>
              <a:off x="260907" y="3753736"/>
              <a:ext cx="1377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 ExtraBold"/>
                  <a:cs typeface="Arial"/>
                  <a:sym typeface="Arial"/>
                </a:rPr>
                <a:t>2026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roy ExtraBold"/>
                <a:cs typeface="Arial"/>
                <a:sym typeface="Arial"/>
              </a:endParaRPr>
            </a:p>
          </p:txBody>
        </p:sp>
        <p:sp>
          <p:nvSpPr>
            <p:cNvPr id="8" name="Google Shape;177;g2d9d6c1f6be_0_118">
              <a:extLst>
                <a:ext uri="{FF2B5EF4-FFF2-40B4-BE49-F238E27FC236}">
                  <a16:creationId xmlns:a16="http://schemas.microsoft.com/office/drawing/2014/main" id="{17ED51D2-423D-CE04-A4A7-3FAC73081731}"/>
                </a:ext>
              </a:extLst>
            </p:cNvPr>
            <p:cNvSpPr txBox="1"/>
            <p:nvPr/>
          </p:nvSpPr>
          <p:spPr>
            <a:xfrm>
              <a:off x="260907" y="3162677"/>
              <a:ext cx="2528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roy" panose="00000500000000000000" pitchFamily="2" charset="-52"/>
                  <a:cs typeface="Arial"/>
                  <a:sym typeface="Arial"/>
                </a:rPr>
                <a:t>Акселерационная программа КФУ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roy" panose="00000500000000000000" pitchFamily="2" charset="-52"/>
                <a:cs typeface="Arial"/>
                <a:sym typeface="Arial"/>
              </a:endParaRPr>
            </a:p>
          </p:txBody>
        </p:sp>
      </p:grpSp>
      <p:pic>
        <p:nvPicPr>
          <p:cNvPr id="4" name="Рисунок 3" descr="Изображение выглядит как текст, Шрифт, График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8C37A58-AFEF-32A5-A32C-F7E90579B1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39" y="919149"/>
            <a:ext cx="1853155" cy="6050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8098BE-A501-D4FE-CD8F-F3BAAFC1C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556" y="754486"/>
            <a:ext cx="2010757" cy="7697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F0E388-8302-8BAF-5A20-8D52B38647DD}"/>
              </a:ext>
            </a:extLst>
          </p:cNvPr>
          <p:cNvSpPr txBox="1"/>
          <p:nvPr/>
        </p:nvSpPr>
        <p:spPr>
          <a:xfrm>
            <a:off x="6567364" y="5641849"/>
            <a:ext cx="3014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roy" panose="00000500000000000000" pitchFamily="2" charset="-52"/>
                <a:cs typeface="Arial"/>
                <a:sym typeface="Arial"/>
              </a:rPr>
              <a:t>Марданов Ильдан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Прямоугольник 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1" name="Прямоугольник 13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Прямоугольник 9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8806690" y="2300578"/>
            <a:ext cx="3417972" cy="455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/>
          <a:srcRect t="720" b="5621"/>
          <a:stretch>
            <a:fillRect/>
          </a:stretch>
        </p:blipFill>
        <p:spPr>
          <a:xfrm>
            <a:off x="8362274" y="1788748"/>
            <a:ext cx="3862389" cy="5087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532009" y="995119"/>
            <a:ext cx="4831212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6900" dirty="0">
                <a:solidFill>
                  <a:srgbClr val="FF0000"/>
                </a:solidFill>
              </a:rPr>
              <a:t>СПАСИБО</a:t>
            </a:r>
            <a:r>
              <a:rPr dirty="0">
                <a:solidFill>
                  <a:srgbClr val="FF0000"/>
                </a:solidFill>
              </a:rPr>
              <a:t>!</a:t>
            </a:r>
          </a:p>
          <a:p>
            <a:pPr>
              <a:defRPr sz="24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dirty="0"/>
          </a:p>
          <a:p>
            <a:pPr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dirty="0"/>
              <a:t>КОНТАКТЫ</a:t>
            </a:r>
            <a:endParaRPr dirty="0">
              <a:latin typeface="Gilroy-ExtraBold"/>
              <a:ea typeface="Gilroy-ExtraBold"/>
              <a:cs typeface="Gilroy-ExtraBold"/>
              <a:sym typeface="Gilroy-ExtraBold"/>
            </a:endParaRPr>
          </a:p>
          <a:p>
            <a:pPr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+7 9</a:t>
            </a:r>
            <a:r>
              <a:rPr lang="en-US" dirty="0"/>
              <a:t>50 326 11 84</a:t>
            </a:r>
            <a:endParaRPr dirty="0"/>
          </a:p>
          <a:p>
            <a:pPr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en-US" dirty="0"/>
              <a:t>E</a:t>
            </a:r>
            <a:r>
              <a:rPr dirty="0"/>
              <a:t>mail</a:t>
            </a:r>
            <a:r>
              <a:rPr lang="ru-RU" dirty="0"/>
              <a:t>: </a:t>
            </a:r>
            <a:r>
              <a:rPr lang="en-US" dirty="0"/>
              <a:t>ildanmardanov323@gmail.com</a:t>
            </a:r>
          </a:p>
          <a:p>
            <a:pPr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en-US" dirty="0" err="1"/>
              <a:t>Vk</a:t>
            </a:r>
            <a:r>
              <a:rPr lang="en-US" dirty="0"/>
              <a:t>: @lovemi02</a:t>
            </a:r>
          </a:p>
          <a:p>
            <a:pPr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en-US" dirty="0" err="1"/>
              <a:t>Tg</a:t>
            </a:r>
            <a:r>
              <a:rPr lang="en-US" dirty="0"/>
              <a:t>: @@Obito309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g28b5a42706e_0_0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17" name="Google Shape;117;g28b5a42706e_0_0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g28b5a42706e_0_0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g28b5a42706e_0_0"/>
          <p:cNvSpPr txBox="1"/>
          <p:nvPr/>
        </p:nvSpPr>
        <p:spPr>
          <a:xfrm>
            <a:off x="314255" y="106001"/>
            <a:ext cx="65190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ПРОБЛЕМА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g28b5a42706e_0_0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21" name="Google Shape;121;g28b5a42706e_0_0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g28b5a42706e_0_0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Google Shape;123;g28b5a42706e_0_0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g28b5a42706e_0_0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25;g28b5a42706e_0_0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12C560-2743-E414-8E42-08F1C2E44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22" name="Text 1">
            <a:extLst>
              <a:ext uri="{FF2B5EF4-FFF2-40B4-BE49-F238E27FC236}">
                <a16:creationId xmlns:a16="http://schemas.microsoft.com/office/drawing/2014/main" id="{69872882-C787-4F12-9A25-CA510E0F22ED}"/>
              </a:ext>
            </a:extLst>
          </p:cNvPr>
          <p:cNvSpPr/>
          <p:nvPr/>
        </p:nvSpPr>
        <p:spPr>
          <a:xfrm>
            <a:off x="340310" y="5414264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2</a:t>
            </a:r>
            <a:endParaRPr lang="en-US" sz="1100" dirty="0"/>
          </a:p>
        </p:txBody>
      </p:sp>
      <p:sp>
        <p:nvSpPr>
          <p:cNvPr id="25" name="Shape 4">
            <a:extLst>
              <a:ext uri="{FF2B5EF4-FFF2-40B4-BE49-F238E27FC236}">
                <a16:creationId xmlns:a16="http://schemas.microsoft.com/office/drawing/2014/main" id="{1926D790-469F-431B-A531-C1C92E461D1F}"/>
              </a:ext>
            </a:extLst>
          </p:cNvPr>
          <p:cNvSpPr/>
          <p:nvPr/>
        </p:nvSpPr>
        <p:spPr>
          <a:xfrm>
            <a:off x="760014" y="1555431"/>
            <a:ext cx="3314145" cy="3949076"/>
          </a:xfrm>
          <a:prstGeom prst="rect">
            <a:avLst/>
          </a:prstGeom>
          <a:solidFill>
            <a:srgbClr val="F4F6F8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26" name="Shape 5">
            <a:extLst>
              <a:ext uri="{FF2B5EF4-FFF2-40B4-BE49-F238E27FC236}">
                <a16:creationId xmlns:a16="http://schemas.microsoft.com/office/drawing/2014/main" id="{68248C0C-5464-4C39-BE1A-944AF560BCFA}"/>
              </a:ext>
            </a:extLst>
          </p:cNvPr>
          <p:cNvSpPr/>
          <p:nvPr/>
        </p:nvSpPr>
        <p:spPr>
          <a:xfrm>
            <a:off x="760018" y="1390839"/>
            <a:ext cx="3314142" cy="164592"/>
          </a:xfrm>
          <a:prstGeom prst="rect">
            <a:avLst/>
          </a:prstGeom>
          <a:solidFill>
            <a:srgbClr val="FD493D"/>
          </a:solidFill>
          <a:ln w="12700">
            <a:solidFill>
              <a:srgbClr val="FD493D"/>
            </a:solidFill>
            <a:prstDash val="solid"/>
          </a:ln>
        </p:spPr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084C4B27-E5D5-431B-AFE2-B8A96499FA1F}"/>
              </a:ext>
            </a:extLst>
          </p:cNvPr>
          <p:cNvSpPr/>
          <p:nvPr/>
        </p:nvSpPr>
        <p:spPr>
          <a:xfrm>
            <a:off x="760012" y="1554234"/>
            <a:ext cx="3314147" cy="13193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FD493D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Ручное моделирование</a:t>
            </a:r>
            <a:endParaRPr lang="en-US" sz="2000" dirty="0"/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9BD68789-5ACC-4547-811D-67E2968625B7}"/>
              </a:ext>
            </a:extLst>
          </p:cNvPr>
          <p:cNvSpPr/>
          <p:nvPr/>
        </p:nvSpPr>
        <p:spPr>
          <a:xfrm>
            <a:off x="760017" y="2570480"/>
            <a:ext cx="3314141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14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8–10 часов на одну локацию</a:t>
            </a:r>
            <a:endParaRPr lang="en-US" sz="1400" i="1" dirty="0"/>
          </a:p>
        </p:txBody>
      </p:sp>
      <p:sp>
        <p:nvSpPr>
          <p:cNvPr id="29" name="Shape 8">
            <a:extLst>
              <a:ext uri="{FF2B5EF4-FFF2-40B4-BE49-F238E27FC236}">
                <a16:creationId xmlns:a16="http://schemas.microsoft.com/office/drawing/2014/main" id="{A9B51864-5502-4307-A561-3DDD769EB570}"/>
              </a:ext>
            </a:extLst>
          </p:cNvPr>
          <p:cNvSpPr/>
          <p:nvPr/>
        </p:nvSpPr>
        <p:spPr>
          <a:xfrm>
            <a:off x="1708429" y="3164839"/>
            <a:ext cx="1417320" cy="36576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  <a:prstDash val="solid"/>
          </a:ln>
        </p:spPr>
      </p:sp>
      <p:sp>
        <p:nvSpPr>
          <p:cNvPr id="31" name="Text 10">
            <a:extLst>
              <a:ext uri="{FF2B5EF4-FFF2-40B4-BE49-F238E27FC236}">
                <a16:creationId xmlns:a16="http://schemas.microsoft.com/office/drawing/2014/main" id="{8F00C793-F482-4A6F-9A81-1AD30A6340EE}"/>
              </a:ext>
            </a:extLst>
          </p:cNvPr>
          <p:cNvSpPr/>
          <p:nvPr/>
        </p:nvSpPr>
        <p:spPr>
          <a:xfrm>
            <a:off x="778946" y="3201415"/>
            <a:ext cx="3314140" cy="230309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35000"/>
              </a:lnSpc>
              <a:buNone/>
            </a:pPr>
            <a:r>
              <a:rPr lang="ru-RU" sz="20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Инди-разработчики не могут нанять 3D-художников.</a:t>
            </a:r>
            <a:endParaRPr lang="en-US" sz="2000" dirty="0"/>
          </a:p>
        </p:txBody>
      </p:sp>
      <p:sp>
        <p:nvSpPr>
          <p:cNvPr id="32" name="Shape 11">
            <a:extLst>
              <a:ext uri="{FF2B5EF4-FFF2-40B4-BE49-F238E27FC236}">
                <a16:creationId xmlns:a16="http://schemas.microsoft.com/office/drawing/2014/main" id="{0ED7CB07-F9F4-4742-AB59-F672A30A58EA}"/>
              </a:ext>
            </a:extLst>
          </p:cNvPr>
          <p:cNvSpPr/>
          <p:nvPr/>
        </p:nvSpPr>
        <p:spPr>
          <a:xfrm>
            <a:off x="4438929" y="1576255"/>
            <a:ext cx="3314142" cy="3963358"/>
          </a:xfrm>
          <a:prstGeom prst="rect">
            <a:avLst/>
          </a:prstGeom>
          <a:solidFill>
            <a:srgbClr val="F4F6F8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33" name="Shape 12">
            <a:extLst>
              <a:ext uri="{FF2B5EF4-FFF2-40B4-BE49-F238E27FC236}">
                <a16:creationId xmlns:a16="http://schemas.microsoft.com/office/drawing/2014/main" id="{CFED9860-2BA1-4219-94B9-EEB0B05CFB19}"/>
              </a:ext>
            </a:extLst>
          </p:cNvPr>
          <p:cNvSpPr/>
          <p:nvPr/>
        </p:nvSpPr>
        <p:spPr>
          <a:xfrm>
            <a:off x="4438929" y="1389642"/>
            <a:ext cx="3314142" cy="164592"/>
          </a:xfrm>
          <a:prstGeom prst="rect">
            <a:avLst/>
          </a:prstGeom>
          <a:solidFill>
            <a:srgbClr val="9F00FF"/>
          </a:solidFill>
          <a:ln w="12700">
            <a:solidFill>
              <a:srgbClr val="9F00FF"/>
            </a:solidFill>
            <a:prstDash val="solid"/>
          </a:ln>
        </p:spPr>
      </p:sp>
      <p:sp>
        <p:nvSpPr>
          <p:cNvPr id="34" name="Text 13">
            <a:extLst>
              <a:ext uri="{FF2B5EF4-FFF2-40B4-BE49-F238E27FC236}">
                <a16:creationId xmlns:a16="http://schemas.microsoft.com/office/drawing/2014/main" id="{23F93411-7B87-4017-A28A-0B702825E706}"/>
              </a:ext>
            </a:extLst>
          </p:cNvPr>
          <p:cNvSpPr/>
          <p:nvPr/>
        </p:nvSpPr>
        <p:spPr>
          <a:xfrm>
            <a:off x="4475164" y="1024660"/>
            <a:ext cx="3241668" cy="243459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9F00FF"/>
                </a:solidFill>
                <a:latin typeface="Arial Black" pitchFamily="34" charset="0"/>
              </a:rPr>
              <a:t>Зарубежные инструменты дороги </a:t>
            </a:r>
            <a:endParaRPr lang="en-US" sz="2000" dirty="0"/>
          </a:p>
        </p:txBody>
      </p:sp>
      <p:sp>
        <p:nvSpPr>
          <p:cNvPr id="35" name="Text 14">
            <a:extLst>
              <a:ext uri="{FF2B5EF4-FFF2-40B4-BE49-F238E27FC236}">
                <a16:creationId xmlns:a16="http://schemas.microsoft.com/office/drawing/2014/main" id="{71909E15-B8D9-485D-89DD-82C7259DA9B3}"/>
              </a:ext>
            </a:extLst>
          </p:cNvPr>
          <p:cNvSpPr/>
          <p:nvPr/>
        </p:nvSpPr>
        <p:spPr>
          <a:xfrm>
            <a:off x="4438930" y="2554826"/>
            <a:ext cx="3314141" cy="57136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или недоступны в РФ</a:t>
            </a:r>
            <a:endParaRPr lang="en-US" sz="1400" i="1" dirty="0"/>
          </a:p>
        </p:txBody>
      </p:sp>
      <p:sp>
        <p:nvSpPr>
          <p:cNvPr id="36" name="Shape 15">
            <a:extLst>
              <a:ext uri="{FF2B5EF4-FFF2-40B4-BE49-F238E27FC236}">
                <a16:creationId xmlns:a16="http://schemas.microsoft.com/office/drawing/2014/main" id="{4ADAA433-EFA1-44F0-B647-6659F8B479FF}"/>
              </a:ext>
            </a:extLst>
          </p:cNvPr>
          <p:cNvSpPr/>
          <p:nvPr/>
        </p:nvSpPr>
        <p:spPr>
          <a:xfrm>
            <a:off x="5387339" y="3164839"/>
            <a:ext cx="1417320" cy="36576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  <a:prstDash val="solid"/>
          </a:ln>
        </p:spPr>
      </p:sp>
      <p:sp>
        <p:nvSpPr>
          <p:cNvPr id="38" name="Text 17">
            <a:extLst>
              <a:ext uri="{FF2B5EF4-FFF2-40B4-BE49-F238E27FC236}">
                <a16:creationId xmlns:a16="http://schemas.microsoft.com/office/drawing/2014/main" id="{BDB35EA8-F699-466B-A297-6315EA7D4861}"/>
              </a:ext>
            </a:extLst>
          </p:cNvPr>
          <p:cNvSpPr/>
          <p:nvPr/>
        </p:nvSpPr>
        <p:spPr>
          <a:xfrm>
            <a:off x="4438929" y="3201415"/>
            <a:ext cx="3314139" cy="230309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35000"/>
              </a:lnSpc>
              <a:buNone/>
            </a:pPr>
            <a:r>
              <a:rPr lang="en-US" sz="2000" dirty="0">
                <a:solidFill>
                  <a:srgbClr val="6474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 Machine, Gaea, </a:t>
            </a:r>
            <a:r>
              <a:rPr lang="ru-RU" sz="2000" dirty="0">
                <a:solidFill>
                  <a:srgbClr val="64748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заблокированы в РФ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Shape 18">
            <a:extLst>
              <a:ext uri="{FF2B5EF4-FFF2-40B4-BE49-F238E27FC236}">
                <a16:creationId xmlns:a16="http://schemas.microsoft.com/office/drawing/2014/main" id="{027D7A93-2A4B-48AE-A48A-3EE79E530E60}"/>
              </a:ext>
            </a:extLst>
          </p:cNvPr>
          <p:cNvSpPr/>
          <p:nvPr/>
        </p:nvSpPr>
        <p:spPr>
          <a:xfrm>
            <a:off x="8117840" y="1555431"/>
            <a:ext cx="3314142" cy="3977640"/>
          </a:xfrm>
          <a:prstGeom prst="rect">
            <a:avLst/>
          </a:prstGeom>
          <a:solidFill>
            <a:srgbClr val="F4F6F8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40" name="Shape 19">
            <a:extLst>
              <a:ext uri="{FF2B5EF4-FFF2-40B4-BE49-F238E27FC236}">
                <a16:creationId xmlns:a16="http://schemas.microsoft.com/office/drawing/2014/main" id="{A62B53C3-4EB1-4ABF-92B1-0342B2F78846}"/>
              </a:ext>
            </a:extLst>
          </p:cNvPr>
          <p:cNvSpPr/>
          <p:nvPr/>
        </p:nvSpPr>
        <p:spPr>
          <a:xfrm>
            <a:off x="8117840" y="1390839"/>
            <a:ext cx="3314142" cy="164592"/>
          </a:xfrm>
          <a:prstGeom prst="rect">
            <a:avLst/>
          </a:prstGeom>
          <a:solidFill>
            <a:srgbClr val="FCAF17"/>
          </a:solidFill>
          <a:ln w="12700">
            <a:solidFill>
              <a:srgbClr val="FCAF17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41" name="Text 20">
            <a:extLst>
              <a:ext uri="{FF2B5EF4-FFF2-40B4-BE49-F238E27FC236}">
                <a16:creationId xmlns:a16="http://schemas.microsoft.com/office/drawing/2014/main" id="{603A7E98-1532-4AD3-9FB5-5202D03B6919}"/>
              </a:ext>
            </a:extLst>
          </p:cNvPr>
          <p:cNvSpPr/>
          <p:nvPr/>
        </p:nvSpPr>
        <p:spPr>
          <a:xfrm>
            <a:off x="8117840" y="1555431"/>
            <a:ext cx="3314142" cy="131818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FCAF17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Сложный порог входа</a:t>
            </a:r>
            <a:endParaRPr lang="en-US" sz="2000" dirty="0"/>
          </a:p>
        </p:txBody>
      </p:sp>
      <p:sp>
        <p:nvSpPr>
          <p:cNvPr id="42" name="Text 21">
            <a:extLst>
              <a:ext uri="{FF2B5EF4-FFF2-40B4-BE49-F238E27FC236}">
                <a16:creationId xmlns:a16="http://schemas.microsoft.com/office/drawing/2014/main" id="{46B60E66-7DB0-407C-804B-60C9B0C85D56}"/>
              </a:ext>
            </a:extLst>
          </p:cNvPr>
          <p:cNvSpPr/>
          <p:nvPr/>
        </p:nvSpPr>
        <p:spPr>
          <a:xfrm>
            <a:off x="8117840" y="2559727"/>
            <a:ext cx="3314142" cy="51058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1400" i="1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&gt;10+ часов на обучение</a:t>
            </a:r>
            <a:endParaRPr lang="en-US" sz="1400" i="1" dirty="0"/>
          </a:p>
        </p:txBody>
      </p:sp>
      <p:sp>
        <p:nvSpPr>
          <p:cNvPr id="43" name="Shape 22">
            <a:extLst>
              <a:ext uri="{FF2B5EF4-FFF2-40B4-BE49-F238E27FC236}">
                <a16:creationId xmlns:a16="http://schemas.microsoft.com/office/drawing/2014/main" id="{70BD64D1-02D6-4633-BCB6-34A3829BD72A}"/>
              </a:ext>
            </a:extLst>
          </p:cNvPr>
          <p:cNvSpPr/>
          <p:nvPr/>
        </p:nvSpPr>
        <p:spPr>
          <a:xfrm>
            <a:off x="9066251" y="3164839"/>
            <a:ext cx="1417320" cy="36576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  <a:prstDash val="solid"/>
          </a:ln>
        </p:spPr>
      </p:sp>
      <p:sp>
        <p:nvSpPr>
          <p:cNvPr id="45" name="Text 24">
            <a:extLst>
              <a:ext uri="{FF2B5EF4-FFF2-40B4-BE49-F238E27FC236}">
                <a16:creationId xmlns:a16="http://schemas.microsoft.com/office/drawing/2014/main" id="{0217401A-AD77-4E38-AD42-87750EBCF603}"/>
              </a:ext>
            </a:extLst>
          </p:cNvPr>
          <p:cNvSpPr/>
          <p:nvPr/>
        </p:nvSpPr>
        <p:spPr>
          <a:xfrm>
            <a:off x="8117840" y="3201415"/>
            <a:ext cx="3314142" cy="231737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35000"/>
              </a:lnSpc>
              <a:buNone/>
            </a:pPr>
            <a:r>
              <a:rPr lang="ru-RU" sz="2000" dirty="0" err="1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Geometry</a:t>
            </a:r>
            <a:r>
              <a:rPr lang="ru-RU" sz="20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ru-RU" sz="2000" dirty="0" err="1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Nodes</a:t>
            </a:r>
            <a:r>
              <a:rPr lang="ru-RU" sz="20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в </a:t>
            </a:r>
            <a:r>
              <a:rPr lang="ru-RU" sz="2000" dirty="0" err="1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Blender</a:t>
            </a:r>
            <a:r>
              <a:rPr lang="ru-RU" sz="20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требует знаний и практики в некоторых сферах.</a:t>
            </a:r>
            <a:endParaRPr lang="en-US" sz="2000" dirty="0"/>
          </a:p>
        </p:txBody>
      </p:sp>
      <p:sp>
        <p:nvSpPr>
          <p:cNvPr id="46" name="Shape 25">
            <a:extLst>
              <a:ext uri="{FF2B5EF4-FFF2-40B4-BE49-F238E27FC236}">
                <a16:creationId xmlns:a16="http://schemas.microsoft.com/office/drawing/2014/main" id="{C0EA0175-0F0C-433B-BA00-410EE024065C}"/>
              </a:ext>
            </a:extLst>
          </p:cNvPr>
          <p:cNvSpPr/>
          <p:nvPr/>
        </p:nvSpPr>
        <p:spPr>
          <a:xfrm>
            <a:off x="760012" y="5504506"/>
            <a:ext cx="10671970" cy="510581"/>
          </a:xfrm>
          <a:prstGeom prst="rect">
            <a:avLst/>
          </a:prstGeom>
          <a:solidFill>
            <a:srgbClr val="F0F0F0"/>
          </a:solidFill>
          <a:ln w="1270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47" name="Text 26">
            <a:extLst>
              <a:ext uri="{FF2B5EF4-FFF2-40B4-BE49-F238E27FC236}">
                <a16:creationId xmlns:a16="http://schemas.microsoft.com/office/drawing/2014/main" id="{947F555F-6A88-4926-9AB1-5FF9EAEC8B4E}"/>
              </a:ext>
            </a:extLst>
          </p:cNvPr>
          <p:cNvSpPr/>
          <p:nvPr/>
        </p:nvSpPr>
        <p:spPr>
          <a:xfrm>
            <a:off x="760012" y="5627601"/>
            <a:ext cx="10671970" cy="2183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📊 75% РФ не имеют собственных инструментов автоматизации</a:t>
            </a:r>
            <a:r>
              <a:rPr lang="en-US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·  </a:t>
            </a:r>
            <a:r>
              <a:rPr lang="ru-RU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Рынок 3D-генераторов для игр в РФ: ~₽2 млрд/год </a:t>
            </a:r>
            <a:r>
              <a:rPr lang="en-US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·  </a:t>
            </a:r>
            <a:r>
              <a:rPr lang="ru-RU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86% стартапов тратят &gt;3 недель на создание первой </a:t>
            </a:r>
            <a:r>
              <a:rPr lang="ru-RU" sz="1200" dirty="0" err="1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playable</a:t>
            </a:r>
            <a:r>
              <a:rPr lang="ru-RU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локации вручную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g28b5a42706e_0_0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17" name="Google Shape;117;g28b5a42706e_0_0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8" name="Google Shape;118;g28b5a42706e_0_0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" name="Google Shape;119;g28b5a42706e_0_0"/>
          <p:cNvSpPr txBox="1"/>
          <p:nvPr/>
        </p:nvSpPr>
        <p:spPr>
          <a:xfrm>
            <a:off x="314255" y="106001"/>
            <a:ext cx="65190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ПРОБЛЕМА</a:t>
            </a:r>
            <a:endParaRPr kumimoji="0" sz="2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g28b5a42706e_0_0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21" name="Google Shape;121;g28b5a42706e_0_0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2" name="Google Shape;122;g28b5a42706e_0_0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3" name="Google Shape;123;g28b5a42706e_0_0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4" name="Google Shape;124;g28b5a42706e_0_0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5" name="Google Shape;125;g28b5a42706e_0_0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12C560-2743-E414-8E42-08F1C2E44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22" name="Text 1">
            <a:extLst>
              <a:ext uri="{FF2B5EF4-FFF2-40B4-BE49-F238E27FC236}">
                <a16:creationId xmlns:a16="http://schemas.microsoft.com/office/drawing/2014/main" id="{69872882-C787-4F12-9A25-CA510E0F22ED}"/>
              </a:ext>
            </a:extLst>
          </p:cNvPr>
          <p:cNvSpPr/>
          <p:nvPr/>
        </p:nvSpPr>
        <p:spPr>
          <a:xfrm>
            <a:off x="340310" y="5414264"/>
            <a:ext cx="347472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</a:rPr>
              <a:t>2</a:t>
            </a:r>
            <a:endParaRPr lang="en-US" sz="1100" dirty="0"/>
          </a:p>
        </p:txBody>
      </p:sp>
      <p:sp>
        <p:nvSpPr>
          <p:cNvPr id="25" name="Shape 4">
            <a:extLst>
              <a:ext uri="{FF2B5EF4-FFF2-40B4-BE49-F238E27FC236}">
                <a16:creationId xmlns:a16="http://schemas.microsoft.com/office/drawing/2014/main" id="{1926D790-469F-431B-A531-C1C92E461D1F}"/>
              </a:ext>
            </a:extLst>
          </p:cNvPr>
          <p:cNvSpPr/>
          <p:nvPr/>
        </p:nvSpPr>
        <p:spPr>
          <a:xfrm>
            <a:off x="993859" y="1521799"/>
            <a:ext cx="4797505" cy="3949076"/>
          </a:xfrm>
          <a:prstGeom prst="rect">
            <a:avLst/>
          </a:prstGeom>
          <a:solidFill>
            <a:srgbClr val="F4F6F8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26" name="Shape 5">
            <a:extLst>
              <a:ext uri="{FF2B5EF4-FFF2-40B4-BE49-F238E27FC236}">
                <a16:creationId xmlns:a16="http://schemas.microsoft.com/office/drawing/2014/main" id="{68248C0C-5464-4C39-BE1A-944AF560BCFA}"/>
              </a:ext>
            </a:extLst>
          </p:cNvPr>
          <p:cNvSpPr/>
          <p:nvPr/>
        </p:nvSpPr>
        <p:spPr>
          <a:xfrm>
            <a:off x="993862" y="1379387"/>
            <a:ext cx="4797501" cy="164592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084C4B27-E5D5-431B-AFE2-B8A96499FA1F}"/>
              </a:ext>
            </a:extLst>
          </p:cNvPr>
          <p:cNvSpPr/>
          <p:nvPr/>
        </p:nvSpPr>
        <p:spPr>
          <a:xfrm>
            <a:off x="1264323" y="1665037"/>
            <a:ext cx="4256574" cy="96983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b="1" dirty="0">
                <a:solidFill>
                  <a:srgbClr val="00B05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Зависимость от проприетарных инструментов (</a:t>
            </a:r>
            <a:r>
              <a:rPr lang="ru-RU" b="1" dirty="0" err="1">
                <a:solidFill>
                  <a:srgbClr val="00B05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Vendor</a:t>
            </a:r>
            <a:r>
              <a:rPr lang="ru-RU" b="1" dirty="0">
                <a:solidFill>
                  <a:srgbClr val="00B05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 Lock-</a:t>
            </a:r>
            <a:r>
              <a:rPr lang="ru-RU" b="1" dirty="0" err="1">
                <a:solidFill>
                  <a:srgbClr val="00B05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in</a:t>
            </a:r>
            <a:r>
              <a:rPr lang="ru-RU" b="1" dirty="0">
                <a:solidFill>
                  <a:srgbClr val="00B050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8" name="Text 7">
            <a:extLst>
              <a:ext uri="{FF2B5EF4-FFF2-40B4-BE49-F238E27FC236}">
                <a16:creationId xmlns:a16="http://schemas.microsoft.com/office/drawing/2014/main" id="{9BD68789-5ACC-4547-811D-67E2968625B7}"/>
              </a:ext>
            </a:extLst>
          </p:cNvPr>
          <p:cNvSpPr/>
          <p:nvPr/>
        </p:nvSpPr>
        <p:spPr>
          <a:xfrm>
            <a:off x="1012792" y="2679992"/>
            <a:ext cx="4797499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ru-RU" i="1" dirty="0">
              <a:solidFill>
                <a:srgbClr val="64748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29" name="Shape 8">
            <a:extLst>
              <a:ext uri="{FF2B5EF4-FFF2-40B4-BE49-F238E27FC236}">
                <a16:creationId xmlns:a16="http://schemas.microsoft.com/office/drawing/2014/main" id="{A9B51864-5502-4307-A561-3DDD769EB570}"/>
              </a:ext>
            </a:extLst>
          </p:cNvPr>
          <p:cNvSpPr/>
          <p:nvPr/>
        </p:nvSpPr>
        <p:spPr>
          <a:xfrm>
            <a:off x="2385695" y="2679992"/>
            <a:ext cx="2051691" cy="36576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  <a:prstDash val="solid"/>
          </a:ln>
        </p:spPr>
      </p:sp>
      <p:sp>
        <p:nvSpPr>
          <p:cNvPr id="30" name="Text 9">
            <a:extLst>
              <a:ext uri="{FF2B5EF4-FFF2-40B4-BE49-F238E27FC236}">
                <a16:creationId xmlns:a16="http://schemas.microsoft.com/office/drawing/2014/main" id="{5D00DBD3-649C-4BEC-9067-143040D0E5F1}"/>
              </a:ext>
            </a:extLst>
          </p:cNvPr>
          <p:cNvSpPr/>
          <p:nvPr/>
        </p:nvSpPr>
        <p:spPr>
          <a:xfrm>
            <a:off x="1012789" y="2793905"/>
            <a:ext cx="4797501" cy="10106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Закрытые экосистемы и лицензии.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Невозможность экспорта без потери данных</a:t>
            </a:r>
          </a:p>
        </p:txBody>
      </p:sp>
      <p:sp>
        <p:nvSpPr>
          <p:cNvPr id="31" name="Text 10">
            <a:extLst>
              <a:ext uri="{FF2B5EF4-FFF2-40B4-BE49-F238E27FC236}">
                <a16:creationId xmlns:a16="http://schemas.microsoft.com/office/drawing/2014/main" id="{8F00C793-F482-4A6F-9A81-1AD30A6340EE}"/>
              </a:ext>
            </a:extLst>
          </p:cNvPr>
          <p:cNvSpPr/>
          <p:nvPr/>
        </p:nvSpPr>
        <p:spPr>
          <a:xfrm>
            <a:off x="1022267" y="3947013"/>
            <a:ext cx="4797498" cy="112019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35000"/>
              </a:lnSpc>
              <a:buNone/>
            </a:pPr>
            <a:r>
              <a:rPr lang="ru-RU" sz="16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World Machine / </a:t>
            </a:r>
            <a:r>
              <a:rPr lang="ru-RU" sz="1600" dirty="0" err="1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Gaea</a:t>
            </a:r>
            <a:r>
              <a:rPr lang="ru-RU" sz="16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генерируют «тяжёлую» геометрию, не адаптированную для игр. При смене инструмента проект нельзя перенести.</a:t>
            </a:r>
          </a:p>
        </p:txBody>
      </p:sp>
      <p:sp>
        <p:nvSpPr>
          <p:cNvPr id="32" name="Shape 11">
            <a:extLst>
              <a:ext uri="{FF2B5EF4-FFF2-40B4-BE49-F238E27FC236}">
                <a16:creationId xmlns:a16="http://schemas.microsoft.com/office/drawing/2014/main" id="{0ED7CB07-F9F4-4742-AB59-F672A30A58EA}"/>
              </a:ext>
            </a:extLst>
          </p:cNvPr>
          <p:cNvSpPr/>
          <p:nvPr/>
        </p:nvSpPr>
        <p:spPr>
          <a:xfrm>
            <a:off x="6400636" y="1545176"/>
            <a:ext cx="4778573" cy="3963358"/>
          </a:xfrm>
          <a:prstGeom prst="rect">
            <a:avLst/>
          </a:prstGeom>
          <a:solidFill>
            <a:srgbClr val="F4F6F8"/>
          </a:solidFill>
          <a:ln w="12700">
            <a:solidFill>
              <a:srgbClr val="E2E8F0"/>
            </a:solidFill>
            <a:prstDash val="solid"/>
          </a:ln>
          <a:effectLst>
            <a:outerShdw blurRad="101600" dist="38100" dir="8100000" algn="bl" rotWithShape="0">
              <a:srgbClr val="000000">
                <a:alpha val="8000"/>
              </a:srgbClr>
            </a:outerShdw>
          </a:effectLst>
        </p:spPr>
      </p:sp>
      <p:sp>
        <p:nvSpPr>
          <p:cNvPr id="33" name="Shape 12">
            <a:extLst>
              <a:ext uri="{FF2B5EF4-FFF2-40B4-BE49-F238E27FC236}">
                <a16:creationId xmlns:a16="http://schemas.microsoft.com/office/drawing/2014/main" id="{CFED9860-2BA1-4219-94B9-EEB0B05CFB19}"/>
              </a:ext>
            </a:extLst>
          </p:cNvPr>
          <p:cNvSpPr/>
          <p:nvPr/>
        </p:nvSpPr>
        <p:spPr>
          <a:xfrm>
            <a:off x="6400636" y="1379387"/>
            <a:ext cx="4778573" cy="164592"/>
          </a:xfrm>
          <a:prstGeom prst="rect">
            <a:avLst/>
          </a:prstGeom>
          <a:solidFill>
            <a:srgbClr val="0070C0"/>
          </a:solidFill>
          <a:ln w="12700">
            <a:solidFill>
              <a:srgbClr val="0070C0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34" name="Text 13">
            <a:extLst>
              <a:ext uri="{FF2B5EF4-FFF2-40B4-BE49-F238E27FC236}">
                <a16:creationId xmlns:a16="http://schemas.microsoft.com/office/drawing/2014/main" id="{23F93411-7B87-4017-A28A-0B702825E706}"/>
              </a:ext>
            </a:extLst>
          </p:cNvPr>
          <p:cNvSpPr/>
          <p:nvPr/>
        </p:nvSpPr>
        <p:spPr>
          <a:xfrm>
            <a:off x="6400636" y="1543979"/>
            <a:ext cx="4778573" cy="124992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70C0"/>
                </a:solidFill>
                <a:latin typeface="Arial Black" pitchFamily="34" charset="0"/>
              </a:rPr>
              <a:t>Иллюзия автоматизации (сложность настройки)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35" name="Text 14">
            <a:extLst>
              <a:ext uri="{FF2B5EF4-FFF2-40B4-BE49-F238E27FC236}">
                <a16:creationId xmlns:a16="http://schemas.microsoft.com/office/drawing/2014/main" id="{71909E15-B8D9-485D-89DD-82C7259DA9B3}"/>
              </a:ext>
            </a:extLst>
          </p:cNvPr>
          <p:cNvSpPr/>
          <p:nvPr/>
        </p:nvSpPr>
        <p:spPr>
          <a:xfrm>
            <a:off x="6894028" y="2585178"/>
            <a:ext cx="3791783" cy="57136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ru-RU" sz="1600" i="1" dirty="0">
              <a:solidFill>
                <a:srgbClr val="64748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36" name="Shape 15">
            <a:extLst>
              <a:ext uri="{FF2B5EF4-FFF2-40B4-BE49-F238E27FC236}">
                <a16:creationId xmlns:a16="http://schemas.microsoft.com/office/drawing/2014/main" id="{4ADAA433-EFA1-44F0-B647-6659F8B479FF}"/>
              </a:ext>
            </a:extLst>
          </p:cNvPr>
          <p:cNvSpPr/>
          <p:nvPr/>
        </p:nvSpPr>
        <p:spPr>
          <a:xfrm>
            <a:off x="7768122" y="2685051"/>
            <a:ext cx="2043596" cy="36576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  <a:prstDash val="solid"/>
          </a:ln>
        </p:spPr>
      </p:sp>
      <p:sp>
        <p:nvSpPr>
          <p:cNvPr id="37" name="Text 16">
            <a:extLst>
              <a:ext uri="{FF2B5EF4-FFF2-40B4-BE49-F238E27FC236}">
                <a16:creationId xmlns:a16="http://schemas.microsoft.com/office/drawing/2014/main" id="{4161D189-D8C0-492C-AC4B-22AD6BF3E687}"/>
              </a:ext>
            </a:extLst>
          </p:cNvPr>
          <p:cNvSpPr/>
          <p:nvPr/>
        </p:nvSpPr>
        <p:spPr>
          <a:xfrm>
            <a:off x="6381703" y="2698280"/>
            <a:ext cx="4778573" cy="1026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Отсутствие готовых </a:t>
            </a:r>
            <a:r>
              <a:rPr lang="ru-RU" sz="2000" b="1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low-poly</a:t>
            </a:r>
            <a:r>
              <a:rPr lang="ru-RU" sz="20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объектов и правил размещения</a:t>
            </a:r>
          </a:p>
        </p:txBody>
      </p:sp>
      <p:sp>
        <p:nvSpPr>
          <p:cNvPr id="38" name="Text 17">
            <a:extLst>
              <a:ext uri="{FF2B5EF4-FFF2-40B4-BE49-F238E27FC236}">
                <a16:creationId xmlns:a16="http://schemas.microsoft.com/office/drawing/2014/main" id="{BDB35EA8-F699-466B-A297-6315EA7D4861}"/>
              </a:ext>
            </a:extLst>
          </p:cNvPr>
          <p:cNvSpPr/>
          <p:nvPr/>
        </p:nvSpPr>
        <p:spPr>
          <a:xfrm>
            <a:off x="6429037" y="3826359"/>
            <a:ext cx="4778569" cy="152178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lnSpc>
                <a:spcPct val="135000"/>
              </a:lnSpc>
              <a:buNone/>
            </a:pPr>
            <a:r>
              <a:rPr lang="ru-RU" sz="1600" dirty="0" err="1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Geometry</a:t>
            </a:r>
            <a:r>
              <a:rPr lang="ru-RU" sz="16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ru-RU" sz="1600" dirty="0" err="1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Nodes</a:t>
            </a:r>
            <a:r>
              <a:rPr lang="ru-RU" sz="16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требует 10+ часов обучения, а результат нельзя быстро адаптировать под игровой движок. 	Нужен параметрический генератор с экспортом в FBX/OBJ и открытым кодом.</a:t>
            </a:r>
          </a:p>
        </p:txBody>
      </p:sp>
      <p:sp>
        <p:nvSpPr>
          <p:cNvPr id="48" name="Shape 25">
            <a:extLst>
              <a:ext uri="{FF2B5EF4-FFF2-40B4-BE49-F238E27FC236}">
                <a16:creationId xmlns:a16="http://schemas.microsoft.com/office/drawing/2014/main" id="{AA283CC9-6A15-42A4-923E-E24B626F0FCF}"/>
              </a:ext>
            </a:extLst>
          </p:cNvPr>
          <p:cNvSpPr/>
          <p:nvPr/>
        </p:nvSpPr>
        <p:spPr>
          <a:xfrm>
            <a:off x="993857" y="5508532"/>
            <a:ext cx="10185350" cy="778433"/>
          </a:xfrm>
          <a:prstGeom prst="rect">
            <a:avLst/>
          </a:prstGeom>
          <a:solidFill>
            <a:srgbClr val="F0F0F0"/>
          </a:solidFill>
          <a:ln w="1270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49" name="Text 26">
            <a:extLst>
              <a:ext uri="{FF2B5EF4-FFF2-40B4-BE49-F238E27FC236}">
                <a16:creationId xmlns:a16="http://schemas.microsoft.com/office/drawing/2014/main" id="{0C255C14-B277-47F9-B2AF-DEA90E8A3DD7}"/>
              </a:ext>
            </a:extLst>
          </p:cNvPr>
          <p:cNvSpPr/>
          <p:nvPr/>
        </p:nvSpPr>
        <p:spPr>
          <a:xfrm>
            <a:off x="607226" y="5515993"/>
            <a:ext cx="11244464" cy="7784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14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💸 Стоимость ручного создания одной локации: от 16 000 ₽ (работа 3D-художника 8 часов × 2000 ₽/час)</a:t>
            </a:r>
          </a:p>
          <a:p>
            <a:pPr marL="0" indent="0" algn="ctr">
              <a:buNone/>
            </a:pPr>
            <a:r>
              <a:rPr lang="ru-RU" sz="14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Переплата за срочные правки: +50–70%</a:t>
            </a:r>
          </a:p>
          <a:p>
            <a:pPr marL="0" indent="0" algn="ctr">
              <a:buNone/>
            </a:pPr>
            <a:r>
              <a:rPr lang="ru-RU" sz="14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из 10 инди-студий превышают бюджет на 3D-контент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9743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g28b5a42706e_0_27"/>
          <p:cNvGrpSpPr/>
          <p:nvPr/>
        </p:nvGrpSpPr>
        <p:grpSpPr>
          <a:xfrm>
            <a:off x="0" y="6358526"/>
            <a:ext cx="523878" cy="506700"/>
            <a:chOff x="-1" y="0"/>
            <a:chExt cx="542400" cy="506700"/>
          </a:xfrm>
        </p:grpSpPr>
        <p:sp>
          <p:nvSpPr>
            <p:cNvPr id="132" name="Google Shape;132;g28b5a42706e_0_27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g28b5a42706e_0_27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4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g28b5a42706e_0_27"/>
          <p:cNvSpPr txBox="1"/>
          <p:nvPr/>
        </p:nvSpPr>
        <p:spPr>
          <a:xfrm>
            <a:off x="314255" y="106001"/>
            <a:ext cx="651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РЕШЕНИЕ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5" name="Google Shape;135;g28b5a42706e_0_27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36" name="Google Shape;136;g28b5a42706e_0_27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g28b5a42706e_0_27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g28b5a42706e_0_27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g28b5a42706e_0_27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g28b5a42706e_0_27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8CEF2F-3083-FEF0-34D4-F02A2164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1798E1-FC56-443D-9F24-DF2CC6FF2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" name="Shape 39">
            <a:extLst>
              <a:ext uri="{FF2B5EF4-FFF2-40B4-BE49-F238E27FC236}">
                <a16:creationId xmlns:a16="http://schemas.microsoft.com/office/drawing/2014/main" id="{6CFEA9A1-A5DE-4D65-89BB-D006D255D314}"/>
              </a:ext>
            </a:extLst>
          </p:cNvPr>
          <p:cNvSpPr/>
          <p:nvPr/>
        </p:nvSpPr>
        <p:spPr>
          <a:xfrm>
            <a:off x="6096000" y="4050791"/>
            <a:ext cx="1872615" cy="2286269"/>
          </a:xfrm>
          <a:prstGeom prst="rect">
            <a:avLst/>
          </a:prstGeom>
          <a:solidFill>
            <a:srgbClr val="F4F6F8"/>
          </a:solidFill>
          <a:ln w="12700">
            <a:solidFill>
              <a:srgbClr val="E0E8F0"/>
            </a:solidFill>
            <a:prstDash val="solid"/>
          </a:ln>
        </p:spPr>
      </p:sp>
      <p:sp>
        <p:nvSpPr>
          <p:cNvPr id="38" name="Shape 40">
            <a:extLst>
              <a:ext uri="{FF2B5EF4-FFF2-40B4-BE49-F238E27FC236}">
                <a16:creationId xmlns:a16="http://schemas.microsoft.com/office/drawing/2014/main" id="{FCE41D73-6F3C-470C-90CD-535E3DA6FD07}"/>
              </a:ext>
            </a:extLst>
          </p:cNvPr>
          <p:cNvSpPr/>
          <p:nvPr/>
        </p:nvSpPr>
        <p:spPr>
          <a:xfrm>
            <a:off x="6096000" y="4050792"/>
            <a:ext cx="1872615" cy="129096"/>
          </a:xfrm>
          <a:prstGeom prst="rect">
            <a:avLst/>
          </a:prstGeom>
          <a:solidFill>
            <a:srgbClr val="9F00FF"/>
          </a:solidFill>
          <a:ln w="12700">
            <a:solidFill>
              <a:srgbClr val="9F00FF"/>
            </a:solidFill>
            <a:prstDash val="solid"/>
          </a:ln>
        </p:spPr>
      </p:sp>
      <p:sp>
        <p:nvSpPr>
          <p:cNvPr id="39" name="Text 41">
            <a:extLst>
              <a:ext uri="{FF2B5EF4-FFF2-40B4-BE49-F238E27FC236}">
                <a16:creationId xmlns:a16="http://schemas.microsoft.com/office/drawing/2014/main" id="{A0D60031-5B79-47AF-AB23-F6FCF94D0C85}"/>
              </a:ext>
            </a:extLst>
          </p:cNvPr>
          <p:cNvSpPr/>
          <p:nvPr/>
        </p:nvSpPr>
        <p:spPr>
          <a:xfrm>
            <a:off x="6096000" y="4187951"/>
            <a:ext cx="1872615" cy="10701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9F00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5-10</a:t>
            </a:r>
            <a:r>
              <a:rPr lang="en-US" sz="3200" b="1" dirty="0">
                <a:solidFill>
                  <a:srgbClr val="9F00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×</a:t>
            </a:r>
            <a:endParaRPr lang="en-US" sz="3200" dirty="0"/>
          </a:p>
        </p:txBody>
      </p:sp>
      <p:sp>
        <p:nvSpPr>
          <p:cNvPr id="40" name="Text 42">
            <a:extLst>
              <a:ext uri="{FF2B5EF4-FFF2-40B4-BE49-F238E27FC236}">
                <a16:creationId xmlns:a16="http://schemas.microsoft.com/office/drawing/2014/main" id="{5FE25CCF-D73B-444E-842F-52E5F80391FF}"/>
              </a:ext>
            </a:extLst>
          </p:cNvPr>
          <p:cNvSpPr/>
          <p:nvPr/>
        </p:nvSpPr>
        <p:spPr>
          <a:xfrm>
            <a:off x="6096000" y="4855465"/>
            <a:ext cx="1872615" cy="148105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20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снижение трудозатрат</a:t>
            </a:r>
            <a:endParaRPr lang="en-US" sz="2000" dirty="0"/>
          </a:p>
        </p:txBody>
      </p:sp>
      <p:sp>
        <p:nvSpPr>
          <p:cNvPr id="41" name="Shape 43">
            <a:extLst>
              <a:ext uri="{FF2B5EF4-FFF2-40B4-BE49-F238E27FC236}">
                <a16:creationId xmlns:a16="http://schemas.microsoft.com/office/drawing/2014/main" id="{3C567D7C-F24E-48C3-B874-82FD5DC696B3}"/>
              </a:ext>
            </a:extLst>
          </p:cNvPr>
          <p:cNvSpPr/>
          <p:nvPr/>
        </p:nvSpPr>
        <p:spPr>
          <a:xfrm>
            <a:off x="8064799" y="4051332"/>
            <a:ext cx="1930400" cy="2285727"/>
          </a:xfrm>
          <a:prstGeom prst="rect">
            <a:avLst/>
          </a:prstGeom>
          <a:solidFill>
            <a:srgbClr val="F4F6F8"/>
          </a:solidFill>
          <a:ln w="12700">
            <a:solidFill>
              <a:srgbClr val="E0E8F0"/>
            </a:solidFill>
            <a:prstDash val="solid"/>
          </a:ln>
        </p:spPr>
      </p:sp>
      <p:sp>
        <p:nvSpPr>
          <p:cNvPr id="42" name="Shape 44">
            <a:extLst>
              <a:ext uri="{FF2B5EF4-FFF2-40B4-BE49-F238E27FC236}">
                <a16:creationId xmlns:a16="http://schemas.microsoft.com/office/drawing/2014/main" id="{01A0A6ED-D058-452B-BEAA-8F92F6AFBDB5}"/>
              </a:ext>
            </a:extLst>
          </p:cNvPr>
          <p:cNvSpPr/>
          <p:nvPr/>
        </p:nvSpPr>
        <p:spPr>
          <a:xfrm>
            <a:off x="8064799" y="4051333"/>
            <a:ext cx="1930400" cy="129096"/>
          </a:xfrm>
          <a:prstGeom prst="rect">
            <a:avLst/>
          </a:prstGeom>
          <a:solidFill>
            <a:srgbClr val="FCAF17"/>
          </a:solidFill>
          <a:ln w="12700">
            <a:solidFill>
              <a:srgbClr val="FCAF17"/>
            </a:solidFill>
            <a:prstDash val="solid"/>
          </a:ln>
        </p:spPr>
      </p:sp>
      <p:sp>
        <p:nvSpPr>
          <p:cNvPr id="43" name="Text 45">
            <a:extLst>
              <a:ext uri="{FF2B5EF4-FFF2-40B4-BE49-F238E27FC236}">
                <a16:creationId xmlns:a16="http://schemas.microsoft.com/office/drawing/2014/main" id="{ECB49609-2B45-4F38-8982-C9160D77F9A6}"/>
              </a:ext>
            </a:extLst>
          </p:cNvPr>
          <p:cNvSpPr/>
          <p:nvPr/>
        </p:nvSpPr>
        <p:spPr>
          <a:xfrm>
            <a:off x="8064799" y="4188493"/>
            <a:ext cx="1930400" cy="106957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FCAF17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5-7сек</a:t>
            </a:r>
            <a:endParaRPr lang="en-US" sz="3200" dirty="0"/>
          </a:p>
        </p:txBody>
      </p:sp>
      <p:sp>
        <p:nvSpPr>
          <p:cNvPr id="44" name="Text 46">
            <a:extLst>
              <a:ext uri="{FF2B5EF4-FFF2-40B4-BE49-F238E27FC236}">
                <a16:creationId xmlns:a16="http://schemas.microsoft.com/office/drawing/2014/main" id="{24C3D89E-1146-4B5A-8021-B626945E72D3}"/>
              </a:ext>
            </a:extLst>
          </p:cNvPr>
          <p:cNvSpPr/>
          <p:nvPr/>
        </p:nvSpPr>
        <p:spPr>
          <a:xfrm>
            <a:off x="8064799" y="4856006"/>
            <a:ext cx="1930400" cy="14805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20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на генерацию локации</a:t>
            </a:r>
            <a:endParaRPr lang="en-US" sz="2000" dirty="0"/>
          </a:p>
        </p:txBody>
      </p:sp>
      <p:sp>
        <p:nvSpPr>
          <p:cNvPr id="45" name="Shape 47">
            <a:extLst>
              <a:ext uri="{FF2B5EF4-FFF2-40B4-BE49-F238E27FC236}">
                <a16:creationId xmlns:a16="http://schemas.microsoft.com/office/drawing/2014/main" id="{720A2C08-1DC2-4D7E-9AF2-1905AE334D6A}"/>
              </a:ext>
            </a:extLst>
          </p:cNvPr>
          <p:cNvSpPr/>
          <p:nvPr/>
        </p:nvSpPr>
        <p:spPr>
          <a:xfrm>
            <a:off x="10109610" y="4050792"/>
            <a:ext cx="1872616" cy="2285727"/>
          </a:xfrm>
          <a:prstGeom prst="rect">
            <a:avLst/>
          </a:prstGeom>
          <a:solidFill>
            <a:srgbClr val="F4F6F8"/>
          </a:solidFill>
          <a:ln w="12700">
            <a:solidFill>
              <a:srgbClr val="E0E8F0"/>
            </a:solidFill>
            <a:prstDash val="solid"/>
          </a:ln>
        </p:spPr>
      </p:sp>
      <p:sp>
        <p:nvSpPr>
          <p:cNvPr id="46" name="Shape 48">
            <a:extLst>
              <a:ext uri="{FF2B5EF4-FFF2-40B4-BE49-F238E27FC236}">
                <a16:creationId xmlns:a16="http://schemas.microsoft.com/office/drawing/2014/main" id="{A8A65A62-AB4A-4F4E-A4C2-8169BEC3CD2C}"/>
              </a:ext>
            </a:extLst>
          </p:cNvPr>
          <p:cNvSpPr/>
          <p:nvPr/>
        </p:nvSpPr>
        <p:spPr>
          <a:xfrm>
            <a:off x="10109610" y="4050793"/>
            <a:ext cx="1872616" cy="129096"/>
          </a:xfrm>
          <a:prstGeom prst="rect">
            <a:avLst/>
          </a:prstGeom>
          <a:solidFill>
            <a:srgbClr val="FD493D"/>
          </a:solidFill>
          <a:ln w="12700">
            <a:solidFill>
              <a:srgbClr val="FD493D"/>
            </a:solidFill>
            <a:prstDash val="solid"/>
          </a:ln>
        </p:spPr>
      </p:sp>
      <p:sp>
        <p:nvSpPr>
          <p:cNvPr id="47" name="Text 49">
            <a:extLst>
              <a:ext uri="{FF2B5EF4-FFF2-40B4-BE49-F238E27FC236}">
                <a16:creationId xmlns:a16="http://schemas.microsoft.com/office/drawing/2014/main" id="{F16CA3DD-CAED-46D1-B24B-2BE8B0A2C194}"/>
              </a:ext>
            </a:extLst>
          </p:cNvPr>
          <p:cNvSpPr/>
          <p:nvPr/>
        </p:nvSpPr>
        <p:spPr>
          <a:xfrm>
            <a:off x="10109610" y="4188494"/>
            <a:ext cx="1872616" cy="10695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D493D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100%</a:t>
            </a:r>
            <a:endParaRPr lang="en-US" sz="3200" dirty="0"/>
          </a:p>
        </p:txBody>
      </p:sp>
      <p:sp>
        <p:nvSpPr>
          <p:cNvPr id="48" name="Text 50">
            <a:extLst>
              <a:ext uri="{FF2B5EF4-FFF2-40B4-BE49-F238E27FC236}">
                <a16:creationId xmlns:a16="http://schemas.microsoft.com/office/drawing/2014/main" id="{93D6FA4B-2815-441F-A21F-9DEC1F37C73F}"/>
              </a:ext>
            </a:extLst>
          </p:cNvPr>
          <p:cNvSpPr/>
          <p:nvPr/>
        </p:nvSpPr>
        <p:spPr>
          <a:xfrm>
            <a:off x="10109610" y="4855465"/>
            <a:ext cx="1872616" cy="148105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20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экспорт без скрытых зависимостей</a:t>
            </a:r>
            <a:endParaRPr lang="en-US" sz="2000" dirty="0"/>
          </a:p>
        </p:txBody>
      </p:sp>
      <p:sp>
        <p:nvSpPr>
          <p:cNvPr id="49" name="Shape 4">
            <a:extLst>
              <a:ext uri="{FF2B5EF4-FFF2-40B4-BE49-F238E27FC236}">
                <a16:creationId xmlns:a16="http://schemas.microsoft.com/office/drawing/2014/main" id="{92E9E3B4-A7A0-4178-91BA-CF6D18958669}"/>
              </a:ext>
            </a:extLst>
          </p:cNvPr>
          <p:cNvSpPr/>
          <p:nvPr/>
        </p:nvSpPr>
        <p:spPr>
          <a:xfrm>
            <a:off x="486532" y="1146214"/>
            <a:ext cx="5335148" cy="914400"/>
          </a:xfrm>
          <a:prstGeom prst="rect">
            <a:avLst/>
          </a:prstGeom>
          <a:solidFill>
            <a:srgbClr val="9F00FF"/>
          </a:solidFill>
          <a:ln w="12700">
            <a:solidFill>
              <a:srgbClr val="9F00FF"/>
            </a:solidFill>
            <a:prstDash val="solid"/>
          </a:ln>
          <a:effectLst>
            <a:outerShdw blurRad="127000" dist="38100" dir="8100000" algn="bl" rotWithShape="0">
              <a:srgbClr val="000000">
                <a:alpha val="18000"/>
              </a:srgbClr>
            </a:outerShdw>
          </a:effectLst>
        </p:spPr>
      </p:sp>
      <p:sp>
        <p:nvSpPr>
          <p:cNvPr id="50" name="Text 5">
            <a:extLst>
              <a:ext uri="{FF2B5EF4-FFF2-40B4-BE49-F238E27FC236}">
                <a16:creationId xmlns:a16="http://schemas.microsoft.com/office/drawing/2014/main" id="{316B72C2-D70E-459B-9800-FBBA5ED20F5C}"/>
              </a:ext>
            </a:extLst>
          </p:cNvPr>
          <p:cNvSpPr/>
          <p:nvPr/>
        </p:nvSpPr>
        <p:spPr>
          <a:xfrm>
            <a:off x="486532" y="1146214"/>
            <a:ext cx="5335148" cy="914400"/>
          </a:xfrm>
          <a:prstGeom prst="rect">
            <a:avLst/>
          </a:prstGeom>
          <a:noFill/>
          <a:ln/>
        </p:spPr>
        <p:txBody>
          <a:bodyPr wrap="square" lIns="101600" tIns="101600" rIns="101600" bIns="10160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b="1" i="0" dirty="0">
                <a:solidFill>
                  <a:srgbClr val="F9FAFB"/>
                </a:solidFill>
                <a:effectLst/>
                <a:latin typeface="quote-cjk-patch"/>
              </a:rPr>
              <a:t>Технологическое решение </a:t>
            </a:r>
            <a:r>
              <a:rPr lang="ru-RU" b="1" i="0" dirty="0" err="1">
                <a:solidFill>
                  <a:srgbClr val="F9FAFB"/>
                </a:solidFill>
                <a:effectLst/>
                <a:latin typeface="quote-cjk-patch"/>
              </a:rPr>
              <a:t>ProceduraLand</a:t>
            </a:r>
            <a:r>
              <a:rPr lang="ru-RU" b="1" i="0" dirty="0">
                <a:solidFill>
                  <a:srgbClr val="F9FAFB"/>
                </a:solidFill>
                <a:effectLst/>
                <a:latin typeface="quote-cjk-patch"/>
              </a:rPr>
              <a:t>: генерация ландшафта и </a:t>
            </a:r>
            <a:r>
              <a:rPr lang="ru-RU" b="1" i="0" dirty="0" err="1">
                <a:solidFill>
                  <a:srgbClr val="F9FAFB"/>
                </a:solidFill>
                <a:effectLst/>
                <a:latin typeface="quote-cjk-patch"/>
              </a:rPr>
              <a:t>low-poly</a:t>
            </a:r>
            <a:r>
              <a:rPr lang="ru-RU" b="1" i="0" dirty="0">
                <a:solidFill>
                  <a:srgbClr val="F9FAFB"/>
                </a:solidFill>
                <a:effectLst/>
                <a:latin typeface="quote-cjk-patch"/>
              </a:rPr>
              <a:t> объектов</a:t>
            </a:r>
            <a:endParaRPr lang="en-US" dirty="0"/>
          </a:p>
        </p:txBody>
      </p:sp>
      <p:sp>
        <p:nvSpPr>
          <p:cNvPr id="51" name="Shape 6">
            <a:extLst>
              <a:ext uri="{FF2B5EF4-FFF2-40B4-BE49-F238E27FC236}">
                <a16:creationId xmlns:a16="http://schemas.microsoft.com/office/drawing/2014/main" id="{77B61CAA-D9A3-440A-B676-3A6E4F006680}"/>
              </a:ext>
            </a:extLst>
          </p:cNvPr>
          <p:cNvSpPr/>
          <p:nvPr/>
        </p:nvSpPr>
        <p:spPr>
          <a:xfrm>
            <a:off x="486531" y="2239029"/>
            <a:ext cx="853641" cy="915713"/>
          </a:xfrm>
          <a:prstGeom prst="rect">
            <a:avLst/>
          </a:prstGeom>
          <a:solidFill>
            <a:srgbClr val="FCAF17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52" name="Text 7">
            <a:extLst>
              <a:ext uri="{FF2B5EF4-FFF2-40B4-BE49-F238E27FC236}">
                <a16:creationId xmlns:a16="http://schemas.microsoft.com/office/drawing/2014/main" id="{DAA7D0E7-EA15-4058-A657-454AF40251B0}"/>
              </a:ext>
            </a:extLst>
          </p:cNvPr>
          <p:cNvSpPr/>
          <p:nvPr/>
        </p:nvSpPr>
        <p:spPr>
          <a:xfrm>
            <a:off x="486532" y="2239029"/>
            <a:ext cx="843908" cy="89259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</a:rPr>
              <a:t>🎤</a:t>
            </a:r>
            <a:endParaRPr lang="en-US" sz="3200" dirty="0"/>
          </a:p>
        </p:txBody>
      </p:sp>
      <p:sp>
        <p:nvSpPr>
          <p:cNvPr id="55" name="Shape 10">
            <a:extLst>
              <a:ext uri="{FF2B5EF4-FFF2-40B4-BE49-F238E27FC236}">
                <a16:creationId xmlns:a16="http://schemas.microsoft.com/office/drawing/2014/main" id="{5E2D9EE6-65CB-4612-91D5-4AE3C22333BE}"/>
              </a:ext>
            </a:extLst>
          </p:cNvPr>
          <p:cNvSpPr/>
          <p:nvPr/>
        </p:nvSpPr>
        <p:spPr>
          <a:xfrm>
            <a:off x="496266" y="3308609"/>
            <a:ext cx="834174" cy="879885"/>
          </a:xfrm>
          <a:prstGeom prst="rect">
            <a:avLst/>
          </a:prstGeom>
          <a:solidFill>
            <a:srgbClr val="FD493D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56" name="Text 11">
            <a:extLst>
              <a:ext uri="{FF2B5EF4-FFF2-40B4-BE49-F238E27FC236}">
                <a16:creationId xmlns:a16="http://schemas.microsoft.com/office/drawing/2014/main" id="{DCC63272-5DCB-4AD3-B2B1-7CD87F871EF6}"/>
              </a:ext>
            </a:extLst>
          </p:cNvPr>
          <p:cNvSpPr/>
          <p:nvPr/>
        </p:nvSpPr>
        <p:spPr>
          <a:xfrm>
            <a:off x="665300" y="3474386"/>
            <a:ext cx="4754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</a:rPr>
              <a:t>🖱️</a:t>
            </a:r>
            <a:endParaRPr lang="en-US" sz="1800" dirty="0"/>
          </a:p>
        </p:txBody>
      </p:sp>
      <p:sp>
        <p:nvSpPr>
          <p:cNvPr id="62" name="Shape 14">
            <a:extLst>
              <a:ext uri="{FF2B5EF4-FFF2-40B4-BE49-F238E27FC236}">
                <a16:creationId xmlns:a16="http://schemas.microsoft.com/office/drawing/2014/main" id="{03E0C46D-BBD5-47D4-A4A0-07E1C6A73F64}"/>
              </a:ext>
            </a:extLst>
          </p:cNvPr>
          <p:cNvSpPr/>
          <p:nvPr/>
        </p:nvSpPr>
        <p:spPr>
          <a:xfrm>
            <a:off x="496265" y="4342361"/>
            <a:ext cx="834175" cy="915712"/>
          </a:xfrm>
          <a:prstGeom prst="rect">
            <a:avLst/>
          </a:prstGeom>
          <a:solidFill>
            <a:srgbClr val="FCAF17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64" name="Text 15">
            <a:extLst>
              <a:ext uri="{FF2B5EF4-FFF2-40B4-BE49-F238E27FC236}">
                <a16:creationId xmlns:a16="http://schemas.microsoft.com/office/drawing/2014/main" id="{63FD3006-F7EC-4E37-ACA6-46409561DF0A}"/>
              </a:ext>
            </a:extLst>
          </p:cNvPr>
          <p:cNvSpPr/>
          <p:nvPr/>
        </p:nvSpPr>
        <p:spPr>
          <a:xfrm>
            <a:off x="661183" y="4537979"/>
            <a:ext cx="4754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00"/>
                </a:solidFill>
              </a:rPr>
              <a:t>📦</a:t>
            </a:r>
            <a:endParaRPr lang="en-US" sz="1800" dirty="0"/>
          </a:p>
        </p:txBody>
      </p:sp>
      <p:sp>
        <p:nvSpPr>
          <p:cNvPr id="67" name="Shape 10">
            <a:extLst>
              <a:ext uri="{FF2B5EF4-FFF2-40B4-BE49-F238E27FC236}">
                <a16:creationId xmlns:a16="http://schemas.microsoft.com/office/drawing/2014/main" id="{3CE6596C-709D-4D40-A2F6-C23EFCA1E2CE}"/>
              </a:ext>
            </a:extLst>
          </p:cNvPr>
          <p:cNvSpPr/>
          <p:nvPr/>
        </p:nvSpPr>
        <p:spPr>
          <a:xfrm>
            <a:off x="486532" y="5456350"/>
            <a:ext cx="853642" cy="880711"/>
          </a:xfrm>
          <a:prstGeom prst="rect">
            <a:avLst/>
          </a:prstGeom>
          <a:solidFill>
            <a:srgbClr val="FD493D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68" name="Text 11">
            <a:extLst>
              <a:ext uri="{FF2B5EF4-FFF2-40B4-BE49-F238E27FC236}">
                <a16:creationId xmlns:a16="http://schemas.microsoft.com/office/drawing/2014/main" id="{04008A8F-23E9-454B-A3F2-5C3A36ECFE6A}"/>
              </a:ext>
            </a:extLst>
          </p:cNvPr>
          <p:cNvSpPr/>
          <p:nvPr/>
        </p:nvSpPr>
        <p:spPr>
          <a:xfrm>
            <a:off x="675033" y="5645245"/>
            <a:ext cx="475488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⚡</a:t>
            </a:r>
            <a:endParaRPr lang="en-US" sz="3200" dirty="0"/>
          </a:p>
        </p:txBody>
      </p:sp>
      <p:sp>
        <p:nvSpPr>
          <p:cNvPr id="69" name="Text 8">
            <a:extLst>
              <a:ext uri="{FF2B5EF4-FFF2-40B4-BE49-F238E27FC236}">
                <a16:creationId xmlns:a16="http://schemas.microsoft.com/office/drawing/2014/main" id="{D7BFB019-33A3-4D82-94F9-4CC771B8A0A9}"/>
              </a:ext>
            </a:extLst>
          </p:cNvPr>
          <p:cNvSpPr/>
          <p:nvPr/>
        </p:nvSpPr>
        <p:spPr>
          <a:xfrm>
            <a:off x="1470660" y="2143779"/>
            <a:ext cx="4270122" cy="339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16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Шум Симплекс + фрактальное суммирование</a:t>
            </a:r>
            <a:endParaRPr lang="en-US" sz="1600" b="1" dirty="0">
              <a:solidFill>
                <a:srgbClr val="1B1B1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70" name="Text 9">
            <a:extLst>
              <a:ext uri="{FF2B5EF4-FFF2-40B4-BE49-F238E27FC236}">
                <a16:creationId xmlns:a16="http://schemas.microsoft.com/office/drawing/2014/main" id="{7004455C-EEC2-44C4-9221-82DCF88DDAAF}"/>
              </a:ext>
            </a:extLst>
          </p:cNvPr>
          <p:cNvSpPr/>
          <p:nvPr/>
        </p:nvSpPr>
        <p:spPr>
          <a:xfrm>
            <a:off x="1470660" y="2454010"/>
            <a:ext cx="4549140" cy="6776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Алгоритмическая генерация рельефа с 4–5 октавами. Обеспечивает естественные горы, равнины и холмы без ручного моделирования.</a:t>
            </a:r>
          </a:p>
        </p:txBody>
      </p:sp>
      <p:sp>
        <p:nvSpPr>
          <p:cNvPr id="73" name="Text 8">
            <a:extLst>
              <a:ext uri="{FF2B5EF4-FFF2-40B4-BE49-F238E27FC236}">
                <a16:creationId xmlns:a16="http://schemas.microsoft.com/office/drawing/2014/main" id="{C167120B-4B7C-4778-A527-D6A7448F113A}"/>
              </a:ext>
            </a:extLst>
          </p:cNvPr>
          <p:cNvSpPr/>
          <p:nvPr/>
        </p:nvSpPr>
        <p:spPr>
          <a:xfrm>
            <a:off x="1470660" y="3192842"/>
            <a:ext cx="4270122" cy="339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16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Анализ геометрии и </a:t>
            </a:r>
            <a:r>
              <a:rPr lang="ru-RU" sz="1600" b="1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правилозависимое</a:t>
            </a:r>
            <a:r>
              <a:rPr lang="ru-RU" sz="16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размещение объектов</a:t>
            </a:r>
            <a:endParaRPr lang="en-US" sz="1600" b="1" dirty="0">
              <a:solidFill>
                <a:srgbClr val="1B1B1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74" name="Text 9">
            <a:extLst>
              <a:ext uri="{FF2B5EF4-FFF2-40B4-BE49-F238E27FC236}">
                <a16:creationId xmlns:a16="http://schemas.microsoft.com/office/drawing/2014/main" id="{C2965E88-BB30-44F7-932C-CBD1BE25EF73}"/>
              </a:ext>
            </a:extLst>
          </p:cNvPr>
          <p:cNvSpPr/>
          <p:nvPr/>
        </p:nvSpPr>
        <p:spPr>
          <a:xfrm>
            <a:off x="1470660" y="3561299"/>
            <a:ext cx="4549140" cy="6803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Скрипт анализирует высоту, наклон, кривизну поверхности и автоматически расставляет деревья (на равнинах) и камни (на склонах). Алгоритм Пуассона предотвращает скопления.</a:t>
            </a:r>
          </a:p>
        </p:txBody>
      </p:sp>
      <p:sp>
        <p:nvSpPr>
          <p:cNvPr id="77" name="Text 8">
            <a:extLst>
              <a:ext uri="{FF2B5EF4-FFF2-40B4-BE49-F238E27FC236}">
                <a16:creationId xmlns:a16="http://schemas.microsoft.com/office/drawing/2014/main" id="{45A12ADC-AD8E-408B-8E73-332E8AC09CB5}"/>
              </a:ext>
            </a:extLst>
          </p:cNvPr>
          <p:cNvSpPr/>
          <p:nvPr/>
        </p:nvSpPr>
        <p:spPr>
          <a:xfrm>
            <a:off x="1470660" y="4224792"/>
            <a:ext cx="4351020" cy="339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16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Библиотека </a:t>
            </a:r>
            <a:r>
              <a:rPr lang="ru-RU" sz="1600" b="1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low-poly</a:t>
            </a:r>
            <a:r>
              <a:rPr lang="ru-RU" sz="16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ru-RU" sz="1600" b="1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ассетов</a:t>
            </a:r>
            <a:r>
              <a:rPr lang="ru-RU" sz="16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(12 моделей)</a:t>
            </a:r>
          </a:p>
        </p:txBody>
      </p:sp>
      <p:sp>
        <p:nvSpPr>
          <p:cNvPr id="78" name="Text 9">
            <a:extLst>
              <a:ext uri="{FF2B5EF4-FFF2-40B4-BE49-F238E27FC236}">
                <a16:creationId xmlns:a16="http://schemas.microsoft.com/office/drawing/2014/main" id="{23012438-82EB-4CC9-B879-57D43C4F9240}"/>
              </a:ext>
            </a:extLst>
          </p:cNvPr>
          <p:cNvSpPr/>
          <p:nvPr/>
        </p:nvSpPr>
        <p:spPr>
          <a:xfrm>
            <a:off x="1470660" y="4421664"/>
            <a:ext cx="4625340" cy="8686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Готовые деревья, камни, кусты. Поддержка импорта внешних моделей (.</a:t>
            </a:r>
            <a:r>
              <a:rPr lang="ru-RU" sz="1200" i="1" dirty="0" err="1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blend</a:t>
            </a: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.</a:t>
            </a:r>
            <a:r>
              <a:rPr lang="ru-RU" sz="1200" i="1" dirty="0" err="1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obj</a:t>
            </a: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.</a:t>
            </a:r>
            <a:r>
              <a:rPr lang="ru-RU" sz="1200" i="1" dirty="0" err="1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fbx</a:t>
            </a: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). </a:t>
            </a:r>
            <a:r>
              <a:rPr lang="ru-RU" sz="1200" i="1" dirty="0" err="1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Ассеты</a:t>
            </a: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оптимизированы для игр (менее 300 полигонов).</a:t>
            </a:r>
          </a:p>
        </p:txBody>
      </p:sp>
      <p:sp>
        <p:nvSpPr>
          <p:cNvPr id="79" name="Text 8">
            <a:extLst>
              <a:ext uri="{FF2B5EF4-FFF2-40B4-BE49-F238E27FC236}">
                <a16:creationId xmlns:a16="http://schemas.microsoft.com/office/drawing/2014/main" id="{A43ECDF6-DD36-436C-A13F-CFEF13CE185A}"/>
              </a:ext>
            </a:extLst>
          </p:cNvPr>
          <p:cNvSpPr/>
          <p:nvPr/>
        </p:nvSpPr>
        <p:spPr>
          <a:xfrm>
            <a:off x="1470660" y="5456469"/>
            <a:ext cx="3670163" cy="339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16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Экспорт в </a:t>
            </a:r>
            <a:r>
              <a:rPr lang="en-US" sz="16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FBX/OBJ </a:t>
            </a:r>
            <a:r>
              <a:rPr lang="ru-RU" sz="16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без </a:t>
            </a:r>
            <a:r>
              <a:rPr lang="en-US" sz="1600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Vendor Lock-in</a:t>
            </a:r>
            <a:endParaRPr lang="ru-RU" sz="1600" b="1" dirty="0">
              <a:solidFill>
                <a:srgbClr val="1B1B1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80" name="Text 9">
            <a:extLst>
              <a:ext uri="{FF2B5EF4-FFF2-40B4-BE49-F238E27FC236}">
                <a16:creationId xmlns:a16="http://schemas.microsoft.com/office/drawing/2014/main" id="{FD2A131B-57A8-48BF-B282-45F560FC3AD2}"/>
              </a:ext>
            </a:extLst>
          </p:cNvPr>
          <p:cNvSpPr/>
          <p:nvPr/>
        </p:nvSpPr>
        <p:spPr>
          <a:xfrm>
            <a:off x="1479055" y="5705371"/>
            <a:ext cx="4500860" cy="6654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Готовая геометрия экспортируется в один клик для </a:t>
            </a:r>
            <a:r>
              <a:rPr lang="ru-RU" sz="1200" i="1" dirty="0" err="1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Unity</a:t>
            </a: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ru-RU" sz="1200" i="1" dirty="0" err="1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Unreal</a:t>
            </a: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Engine, </a:t>
            </a:r>
            <a:r>
              <a:rPr lang="ru-RU" sz="1200" i="1" dirty="0" err="1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Godot</a:t>
            </a:r>
            <a:r>
              <a:rPr lang="ru-RU" sz="1200" i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Открытый исходный код (GPL v3) — полный контроль над результатом.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3D2C92-7217-4FD5-99B4-D416059E4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49" y="1004794"/>
            <a:ext cx="5195601" cy="29225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g28b5a42706e_0_46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62" name="Google Shape;162;g28b5a42706e_0_46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3" name="Google Shape;163;g28b5a42706e_0_46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5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4" name="Google Shape;164;g28b5a42706e_0_46"/>
          <p:cNvSpPr txBox="1"/>
          <p:nvPr/>
        </p:nvSpPr>
        <p:spPr>
          <a:xfrm>
            <a:off x="314255" y="106001"/>
            <a:ext cx="651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КОНКУРЕНТНЫЙ АНАЛИЗ 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" name="Google Shape;165;g28b5a42706e_0_46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66" name="Google Shape;166;g28b5a42706e_0_46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7" name="Google Shape;167;g28b5a42706e_0_46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8" name="Google Shape;168;g28b5a42706e_0_46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69" name="Google Shape;169;g28b5a42706e_0_46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0" name="Google Shape;170;g28b5a42706e_0_46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4D70BD-8FCC-021A-C9DB-3AFB6F63E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graphicFrame>
        <p:nvGraphicFramePr>
          <p:cNvPr id="14" name="Table 0">
            <a:extLst>
              <a:ext uri="{FF2B5EF4-FFF2-40B4-BE49-F238E27FC236}">
                <a16:creationId xmlns:a16="http://schemas.microsoft.com/office/drawing/2014/main" id="{BB23DC33-5E79-4507-81E4-9CBE39175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238041"/>
              </p:ext>
            </p:extLst>
          </p:nvPr>
        </p:nvGraphicFramePr>
        <p:xfrm>
          <a:off x="572003" y="1105663"/>
          <a:ext cx="11250483" cy="5158271"/>
        </p:xfrm>
        <a:graphic>
          <a:graphicData uri="http://schemas.openxmlformats.org/drawingml/2006/table">
            <a:tbl>
              <a:tblPr/>
              <a:tblGrid>
                <a:gridCol w="418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73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239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Критерий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1B1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 err="1">
                          <a:solidFill>
                            <a:srgbClr val="FFFFFF"/>
                          </a:solidFill>
                        </a:rPr>
                        <a:t>ProceduraLand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00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World Machine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1B1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Gaea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1B1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</a:rPr>
                        <a:t>Geometry Nodes</a:t>
                      </a:r>
                      <a:endParaRPr lang="en-US" sz="12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1B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39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1" dirty="0">
                          <a:solidFill>
                            <a:srgbClr val="CC6600"/>
                          </a:solidFill>
                        </a:rPr>
                        <a:t>Цена</a:t>
                      </a:r>
                      <a:endParaRPr lang="en-US" sz="1400" b="1" i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Бесплатно / 1500–2500 ₽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$249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$249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Бесплатно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08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1" dirty="0">
                          <a:solidFill>
                            <a:srgbClr val="CC6600"/>
                          </a:solidFill>
                        </a:rPr>
                        <a:t>Генерация ландшафта</a:t>
                      </a:r>
                      <a:endParaRPr lang="en-US" sz="1400" b="1" i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(шум Симплекс, 5–7 сек)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CC0000"/>
                          </a:solidFill>
                        </a:rPr>
                        <a:t>❌</a:t>
                      </a:r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CC0000"/>
                          </a:solidFill>
                        </a:rPr>
                        <a:t>❌</a:t>
                      </a:r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⚠️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ru-RU" sz="14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нодовая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система, сложно)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39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1" dirty="0">
                          <a:solidFill>
                            <a:srgbClr val="CC6600"/>
                          </a:solidFill>
                        </a:rPr>
                        <a:t>Автоматическая расстановка объектов</a:t>
                      </a:r>
                      <a:endParaRPr lang="en-US" sz="1400" b="1" i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(деревья, камни, правила)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CC0000"/>
                          </a:solidFill>
                        </a:rPr>
                        <a:t>❌</a:t>
                      </a:r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CC0000"/>
                          </a:solidFill>
                        </a:rPr>
                        <a:t>❌</a:t>
                      </a:r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⚠️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(вручную через </a:t>
                      </a:r>
                      <a:r>
                        <a:rPr lang="ru-RU" sz="1400" b="1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ноды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39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1" dirty="0">
                          <a:solidFill>
                            <a:srgbClr val="CC6600"/>
                          </a:solidFill>
                        </a:rPr>
                        <a:t>Оптимизация под </a:t>
                      </a:r>
                      <a:r>
                        <a:rPr lang="en-US" sz="1400" b="1" i="1" dirty="0">
                          <a:solidFill>
                            <a:srgbClr val="CC6600"/>
                          </a:solidFill>
                        </a:rPr>
                        <a:t>low-poly</a:t>
                      </a:r>
                      <a:endParaRPr lang="en-US" sz="1400" b="1" i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(&lt;300 полигонов)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❌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(тяжёлая геометрия)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CC0000"/>
                          </a:solidFill>
                        </a:rPr>
                        <a:t>❌</a:t>
                      </a:r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CC0000"/>
                          </a:solidFill>
                        </a:rPr>
                        <a:t>❌</a:t>
                      </a:r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39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1" dirty="0">
                          <a:solidFill>
                            <a:srgbClr val="CC6600"/>
                          </a:solidFill>
                        </a:rPr>
                        <a:t>Открытый исходный код</a:t>
                      </a:r>
                      <a:endParaRPr lang="en-US" sz="1400" b="1" i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GPL v3)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CC0000"/>
                          </a:solidFill>
                        </a:rPr>
                        <a:t>❌</a:t>
                      </a:r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CC0000"/>
                          </a:solidFill>
                        </a:rPr>
                        <a:t>❌</a:t>
                      </a:r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</a:t>
                      </a:r>
                      <a:r>
                        <a:rPr lang="en-US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GPL)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239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1" dirty="0">
                          <a:solidFill>
                            <a:srgbClr val="CC6600"/>
                          </a:solidFill>
                        </a:rPr>
                        <a:t>Экспорт FBX/OBJ для игр</a:t>
                      </a:r>
                      <a:endParaRPr lang="en-US" sz="1400" b="1" i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(один клик)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⚠️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(через плагин)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⚠️ </a:t>
                      </a: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(требует экспорт)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007700"/>
                          </a:solidFill>
                        </a:rPr>
                        <a:t>✅</a:t>
                      </a:r>
                      <a:endParaRPr lang="en-US" sz="1600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239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1" dirty="0">
                          <a:solidFill>
                            <a:srgbClr val="CC6600"/>
                          </a:solidFill>
                        </a:rPr>
                        <a:t>Порог входа</a:t>
                      </a:r>
                      <a:endParaRPr lang="en-US" sz="1400" b="1" i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Низкий (3 клика)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Средний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Средний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Высокий (10+ часов)</a:t>
                      </a:r>
                      <a:endParaRPr lang="en-US" sz="1600" b="1" dirty="0"/>
                    </a:p>
                  </a:txBody>
                  <a:tcPr anchor="ctr">
                    <a:lnL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B80ECEAB-719A-42EE-9D7E-F8DC5293742D}"/>
              </a:ext>
            </a:extLst>
          </p:cNvPr>
          <p:cNvSpPr/>
          <p:nvPr/>
        </p:nvSpPr>
        <p:spPr>
          <a:xfrm>
            <a:off x="523878" y="1409820"/>
            <a:ext cx="3678350" cy="3678350"/>
          </a:xfrm>
          <a:prstGeom prst="flowChartConnector">
            <a:avLst/>
          </a:prstGeom>
          <a:solidFill>
            <a:srgbClr val="EAD5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2C53EC98-B220-45FA-A7CA-441556A53123}"/>
              </a:ext>
            </a:extLst>
          </p:cNvPr>
          <p:cNvSpPr/>
          <p:nvPr/>
        </p:nvSpPr>
        <p:spPr>
          <a:xfrm>
            <a:off x="978400" y="1884936"/>
            <a:ext cx="2734142" cy="2734142"/>
          </a:xfrm>
          <a:prstGeom prst="flowChartConnector">
            <a:avLst/>
          </a:prstGeom>
          <a:solidFill>
            <a:srgbClr val="C5A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87F5BE76-24AB-47F2-8A37-D0E107969992}"/>
              </a:ext>
            </a:extLst>
          </p:cNvPr>
          <p:cNvSpPr/>
          <p:nvPr/>
        </p:nvSpPr>
        <p:spPr>
          <a:xfrm>
            <a:off x="1436890" y="2322832"/>
            <a:ext cx="1852326" cy="1852326"/>
          </a:xfrm>
          <a:prstGeom prst="flowChartConnector">
            <a:avLst/>
          </a:prstGeom>
          <a:solidFill>
            <a:srgbClr val="9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31" name="Google Shape;131;g28b5a42706e_0_27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32" name="Google Shape;132;g28b5a42706e_0_27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g28b5a42706e_0_27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g28b5a42706e_0_27"/>
          <p:cNvSpPr txBox="1"/>
          <p:nvPr/>
        </p:nvSpPr>
        <p:spPr>
          <a:xfrm>
            <a:off x="314255" y="81785"/>
            <a:ext cx="6519000" cy="46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ru-RU" sz="2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АНАЛИЗ РЫНКА</a:t>
            </a:r>
          </a:p>
        </p:txBody>
      </p:sp>
      <p:grpSp>
        <p:nvGrpSpPr>
          <p:cNvPr id="135" name="Google Shape;135;g28b5a42706e_0_27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36" name="Google Shape;136;g28b5a42706e_0_27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g28b5a42706e_0_27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g28b5a42706e_0_27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g28b5a42706e_0_27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g28b5a42706e_0_27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8CEF2F-3083-FEF0-34D4-F02A2164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3" name="Блок-схема: узел 2">
            <a:extLst>
              <a:ext uri="{FF2B5EF4-FFF2-40B4-BE49-F238E27FC236}">
                <a16:creationId xmlns:a16="http://schemas.microsoft.com/office/drawing/2014/main" id="{DBD13EC2-875E-435E-8122-5043D47EC9E3}"/>
              </a:ext>
            </a:extLst>
          </p:cNvPr>
          <p:cNvSpPr/>
          <p:nvPr/>
        </p:nvSpPr>
        <p:spPr>
          <a:xfrm>
            <a:off x="1853466" y="2767112"/>
            <a:ext cx="1019175" cy="1019175"/>
          </a:xfrm>
          <a:prstGeom prst="flowChartConnector">
            <a:avLst/>
          </a:prstGeom>
          <a:solidFill>
            <a:srgbClr val="FF2F2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SOM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</a:t>
            </a:r>
            <a:r>
              <a:rPr lang="en-US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–300 млн ₽</a:t>
            </a:r>
            <a:endParaRPr lang="en-US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36A01E-1146-4C1D-91B0-84E62B3680F4}"/>
              </a:ext>
            </a:extLst>
          </p:cNvPr>
          <p:cNvSpPr txBox="1"/>
          <p:nvPr/>
        </p:nvSpPr>
        <p:spPr>
          <a:xfrm>
            <a:off x="1645837" y="2296686"/>
            <a:ext cx="1389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SAM</a:t>
            </a:r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1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~1.5-2 млрд ₽</a:t>
            </a:r>
            <a:endParaRPr lang="en-US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429657-DFDC-4392-8AFB-F7F934C883FE}"/>
              </a:ext>
            </a:extLst>
          </p:cNvPr>
          <p:cNvSpPr txBox="1"/>
          <p:nvPr/>
        </p:nvSpPr>
        <p:spPr>
          <a:xfrm>
            <a:off x="1466746" y="1849720"/>
            <a:ext cx="1747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TAM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~15-20 млрд ₽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C11149-8EB6-4C01-AF95-8A1E7084C7EE}"/>
              </a:ext>
            </a:extLst>
          </p:cNvPr>
          <p:cNvSpPr txBox="1"/>
          <p:nvPr/>
        </p:nvSpPr>
        <p:spPr>
          <a:xfrm>
            <a:off x="1513297" y="1392193"/>
            <a:ext cx="15501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PAM</a:t>
            </a:r>
            <a:endParaRPr lang="en-US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~80-100 </a:t>
            </a:r>
            <a:r>
              <a:rPr lang="ru-RU" sz="1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тлрд</a:t>
            </a:r>
            <a:r>
              <a:rPr lang="ru-RU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₽</a:t>
            </a:r>
          </a:p>
        </p:txBody>
      </p:sp>
      <p:graphicFrame>
        <p:nvGraphicFramePr>
          <p:cNvPr id="46" name="Chart 0">
            <a:extLst>
              <a:ext uri="{FF2B5EF4-FFF2-40B4-BE49-F238E27FC236}">
                <a16:creationId xmlns:a16="http://schemas.microsoft.com/office/drawing/2014/main" id="{23AE034E-626D-4C75-9175-940451108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5135485"/>
              </p:ext>
            </p:extLst>
          </p:nvPr>
        </p:nvGraphicFramePr>
        <p:xfrm>
          <a:off x="5829300" y="1075909"/>
          <a:ext cx="6091884" cy="2743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7" name="Shape 12">
            <a:extLst>
              <a:ext uri="{FF2B5EF4-FFF2-40B4-BE49-F238E27FC236}">
                <a16:creationId xmlns:a16="http://schemas.microsoft.com/office/drawing/2014/main" id="{8D9910B2-4023-4AA3-817C-39C314B580A7}"/>
              </a:ext>
            </a:extLst>
          </p:cNvPr>
          <p:cNvSpPr/>
          <p:nvPr/>
        </p:nvSpPr>
        <p:spPr>
          <a:xfrm>
            <a:off x="5622301" y="3998960"/>
            <a:ext cx="1477587" cy="2359432"/>
          </a:xfrm>
          <a:prstGeom prst="rect">
            <a:avLst/>
          </a:prstGeom>
          <a:solidFill>
            <a:srgbClr val="F0E8FF"/>
          </a:solidFill>
          <a:ln w="12700">
            <a:solidFill>
              <a:srgbClr val="D0AAFF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48" name="Text 13">
            <a:extLst>
              <a:ext uri="{FF2B5EF4-FFF2-40B4-BE49-F238E27FC236}">
                <a16:creationId xmlns:a16="http://schemas.microsoft.com/office/drawing/2014/main" id="{72F09752-B39F-4491-925E-9DE045E88AE9}"/>
              </a:ext>
            </a:extLst>
          </p:cNvPr>
          <p:cNvSpPr/>
          <p:nvPr/>
        </p:nvSpPr>
        <p:spPr>
          <a:xfrm>
            <a:off x="5482527" y="3994489"/>
            <a:ext cx="1662137" cy="8889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9F00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+18–22%</a:t>
            </a:r>
            <a:endParaRPr lang="en-US" sz="2000" dirty="0"/>
          </a:p>
        </p:txBody>
      </p:sp>
      <p:sp>
        <p:nvSpPr>
          <p:cNvPr id="49" name="Text 14">
            <a:extLst>
              <a:ext uri="{FF2B5EF4-FFF2-40B4-BE49-F238E27FC236}">
                <a16:creationId xmlns:a16="http://schemas.microsoft.com/office/drawing/2014/main" id="{9F550D72-1A14-4F88-9EE3-A1659EA2F359}"/>
              </a:ext>
            </a:extLst>
          </p:cNvPr>
          <p:cNvSpPr/>
          <p:nvPr/>
        </p:nvSpPr>
        <p:spPr>
          <a:xfrm>
            <a:off x="5688494" y="4896604"/>
            <a:ext cx="1364621" cy="88894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ru-RU" sz="14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ежегодный рост инди-сегмента </a:t>
            </a:r>
            <a:r>
              <a:rPr lang="ru-RU" sz="1400" dirty="0" err="1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геймдева</a:t>
            </a:r>
            <a:r>
              <a:rPr lang="ru-RU" sz="14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в РФ</a:t>
            </a:r>
            <a:endParaRPr lang="en-US" sz="1400" dirty="0"/>
          </a:p>
        </p:txBody>
      </p:sp>
      <p:sp>
        <p:nvSpPr>
          <p:cNvPr id="50" name="Shape 15">
            <a:extLst>
              <a:ext uri="{FF2B5EF4-FFF2-40B4-BE49-F238E27FC236}">
                <a16:creationId xmlns:a16="http://schemas.microsoft.com/office/drawing/2014/main" id="{6BB7EB72-8816-40CD-B103-BD222CFF0FC3}"/>
              </a:ext>
            </a:extLst>
          </p:cNvPr>
          <p:cNvSpPr/>
          <p:nvPr/>
        </p:nvSpPr>
        <p:spPr>
          <a:xfrm>
            <a:off x="7360231" y="3999092"/>
            <a:ext cx="1362076" cy="2359433"/>
          </a:xfrm>
          <a:prstGeom prst="rect">
            <a:avLst/>
          </a:prstGeom>
          <a:solidFill>
            <a:srgbClr val="FFF0E8"/>
          </a:solidFill>
          <a:ln w="12700">
            <a:solidFill>
              <a:srgbClr val="FFCCAA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51" name="Text 16">
            <a:extLst>
              <a:ext uri="{FF2B5EF4-FFF2-40B4-BE49-F238E27FC236}">
                <a16:creationId xmlns:a16="http://schemas.microsoft.com/office/drawing/2014/main" id="{63088B7A-A570-40AF-A8A3-7D4F22971A8A}"/>
              </a:ext>
            </a:extLst>
          </p:cNvPr>
          <p:cNvSpPr/>
          <p:nvPr/>
        </p:nvSpPr>
        <p:spPr>
          <a:xfrm>
            <a:off x="7421389" y="3999093"/>
            <a:ext cx="1362076" cy="744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52" name="Text 17">
            <a:extLst>
              <a:ext uri="{FF2B5EF4-FFF2-40B4-BE49-F238E27FC236}">
                <a16:creationId xmlns:a16="http://schemas.microsoft.com/office/drawing/2014/main" id="{39193E18-9DCD-45CB-B6DD-AF9BCDB13AA3}"/>
              </a:ext>
            </a:extLst>
          </p:cNvPr>
          <p:cNvSpPr/>
          <p:nvPr/>
        </p:nvSpPr>
        <p:spPr>
          <a:xfrm>
            <a:off x="7338041" y="4348891"/>
            <a:ext cx="1362075" cy="152711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1600" dirty="0">
                <a:solidFill>
                  <a:srgbClr val="703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~6 000 инди-разработчиков и ~12 000 3D-фрилансеров в РФ/СНГ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53" name="Shape 18">
            <a:extLst>
              <a:ext uri="{FF2B5EF4-FFF2-40B4-BE49-F238E27FC236}">
                <a16:creationId xmlns:a16="http://schemas.microsoft.com/office/drawing/2014/main" id="{63A73303-C1D7-4677-B33D-288369A15535}"/>
              </a:ext>
            </a:extLst>
          </p:cNvPr>
          <p:cNvSpPr/>
          <p:nvPr/>
        </p:nvSpPr>
        <p:spPr>
          <a:xfrm>
            <a:off x="8999032" y="3999093"/>
            <a:ext cx="1361506" cy="2359432"/>
          </a:xfrm>
          <a:prstGeom prst="rect">
            <a:avLst/>
          </a:prstGeom>
          <a:solidFill>
            <a:srgbClr val="F0E8FF"/>
          </a:solidFill>
          <a:ln w="12700">
            <a:solidFill>
              <a:srgbClr val="D0AAFF"/>
            </a:solidFill>
            <a:prstDash val="solid"/>
          </a:ln>
        </p:spPr>
      </p:sp>
      <p:sp>
        <p:nvSpPr>
          <p:cNvPr id="54" name="Text 19">
            <a:extLst>
              <a:ext uri="{FF2B5EF4-FFF2-40B4-BE49-F238E27FC236}">
                <a16:creationId xmlns:a16="http://schemas.microsoft.com/office/drawing/2014/main" id="{022E9B3A-1FC2-441D-988E-7457491EB991}"/>
              </a:ext>
            </a:extLst>
          </p:cNvPr>
          <p:cNvSpPr/>
          <p:nvPr/>
        </p:nvSpPr>
        <p:spPr>
          <a:xfrm>
            <a:off x="9013477" y="3998961"/>
            <a:ext cx="1335947" cy="7444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2800" dirty="0"/>
          </a:p>
        </p:txBody>
      </p:sp>
      <p:sp>
        <p:nvSpPr>
          <p:cNvPr id="55" name="Text 20">
            <a:extLst>
              <a:ext uri="{FF2B5EF4-FFF2-40B4-BE49-F238E27FC236}">
                <a16:creationId xmlns:a16="http://schemas.microsoft.com/office/drawing/2014/main" id="{19DC6F91-0B40-4754-861E-BECA245D7353}"/>
              </a:ext>
            </a:extLst>
          </p:cNvPr>
          <p:cNvSpPr/>
          <p:nvPr/>
        </p:nvSpPr>
        <p:spPr>
          <a:xfrm>
            <a:off x="8979722" y="4314333"/>
            <a:ext cx="1361506" cy="159622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1600" dirty="0">
                <a:solidFill>
                  <a:srgbClr val="703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~350 малых </a:t>
            </a:r>
            <a:r>
              <a:rPr lang="ru-RU" sz="1600" dirty="0" err="1">
                <a:solidFill>
                  <a:srgbClr val="703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геймдев</a:t>
            </a:r>
            <a:r>
              <a:rPr lang="ru-RU" sz="1600" dirty="0">
                <a:solidFill>
                  <a:srgbClr val="7030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-студий + ~1 800 архитектурных бюро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56" name="Shape 21">
            <a:extLst>
              <a:ext uri="{FF2B5EF4-FFF2-40B4-BE49-F238E27FC236}">
                <a16:creationId xmlns:a16="http://schemas.microsoft.com/office/drawing/2014/main" id="{ED0180E8-53C2-44AE-B397-A53282DB9B8B}"/>
              </a:ext>
            </a:extLst>
          </p:cNvPr>
          <p:cNvSpPr/>
          <p:nvPr/>
        </p:nvSpPr>
        <p:spPr>
          <a:xfrm>
            <a:off x="10614074" y="3998960"/>
            <a:ext cx="1364363" cy="2359433"/>
          </a:xfrm>
          <a:prstGeom prst="rect">
            <a:avLst/>
          </a:prstGeom>
          <a:solidFill>
            <a:srgbClr val="FFF0E8"/>
          </a:solidFill>
          <a:ln w="12700">
            <a:solidFill>
              <a:srgbClr val="FFCCAA"/>
            </a:solidFill>
            <a:prstDash val="solid"/>
          </a:ln>
        </p:spPr>
      </p:sp>
      <p:sp>
        <p:nvSpPr>
          <p:cNvPr id="57" name="Text 22">
            <a:extLst>
              <a:ext uri="{FF2B5EF4-FFF2-40B4-BE49-F238E27FC236}">
                <a16:creationId xmlns:a16="http://schemas.microsoft.com/office/drawing/2014/main" id="{2CC40326-2CFB-44AC-BA39-DB2EC88762DF}"/>
              </a:ext>
            </a:extLst>
          </p:cNvPr>
          <p:cNvSpPr/>
          <p:nvPr/>
        </p:nvSpPr>
        <p:spPr>
          <a:xfrm>
            <a:off x="10651708" y="3976646"/>
            <a:ext cx="1361506" cy="74448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CAF17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7</a:t>
            </a:r>
            <a:r>
              <a:rPr lang="ru-RU" sz="2000" b="1" dirty="0">
                <a:solidFill>
                  <a:srgbClr val="FCAF17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0</a:t>
            </a:r>
            <a:r>
              <a:rPr lang="en-US" sz="2000" b="1" dirty="0">
                <a:solidFill>
                  <a:srgbClr val="FCAF17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%</a:t>
            </a:r>
            <a:endParaRPr lang="en-US" sz="2000" dirty="0"/>
          </a:p>
        </p:txBody>
      </p:sp>
      <p:sp>
        <p:nvSpPr>
          <p:cNvPr id="58" name="Text 23">
            <a:extLst>
              <a:ext uri="{FF2B5EF4-FFF2-40B4-BE49-F238E27FC236}">
                <a16:creationId xmlns:a16="http://schemas.microsoft.com/office/drawing/2014/main" id="{1F5D2CF9-4BB6-4AF0-93F3-3CDEFAD436B6}"/>
              </a:ext>
            </a:extLst>
          </p:cNvPr>
          <p:cNvSpPr/>
          <p:nvPr/>
        </p:nvSpPr>
        <p:spPr>
          <a:xfrm>
            <a:off x="10607063" y="4547368"/>
            <a:ext cx="1378383" cy="132863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sz="14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студий сталкиваются с дефицитом 3D-контента при ограниченном бюджете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881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g28b5a42706e_0_27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32" name="Google Shape;132;g28b5a42706e_0_27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g28b5a42706e_0_27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lang="ru-RU" sz="1200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7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g28b5a42706e_0_27"/>
          <p:cNvSpPr txBox="1"/>
          <p:nvPr/>
        </p:nvSpPr>
        <p:spPr>
          <a:xfrm>
            <a:off x="314255" y="108331"/>
            <a:ext cx="65190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b="1" dirty="0">
                <a:sym typeface="Arial"/>
              </a:rPr>
              <a:t>БИЗНЕС-МОДЕЛЬ</a:t>
            </a:r>
          </a:p>
        </p:txBody>
      </p:sp>
      <p:grpSp>
        <p:nvGrpSpPr>
          <p:cNvPr id="135" name="Google Shape;135;g28b5a42706e_0_27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36" name="Google Shape;136;g28b5a42706e_0_27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g28b5a42706e_0_27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g28b5a42706e_0_27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g28b5a42706e_0_27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g28b5a42706e_0_27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8CEF2F-3083-FEF0-34D4-F02A2164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48" name="Shape 4">
            <a:extLst>
              <a:ext uri="{FF2B5EF4-FFF2-40B4-BE49-F238E27FC236}">
                <a16:creationId xmlns:a16="http://schemas.microsoft.com/office/drawing/2014/main" id="{B268ED71-92B6-4B48-B564-D45ACA100156}"/>
              </a:ext>
            </a:extLst>
          </p:cNvPr>
          <p:cNvSpPr/>
          <p:nvPr/>
        </p:nvSpPr>
        <p:spPr>
          <a:xfrm>
            <a:off x="521832" y="1234440"/>
            <a:ext cx="2103108" cy="4096512"/>
          </a:xfrm>
          <a:prstGeom prst="rect">
            <a:avLst/>
          </a:prstGeom>
          <a:solidFill>
            <a:srgbClr val="F4F6F8"/>
          </a:solidFill>
          <a:ln w="12700">
            <a:solidFill>
              <a:srgbClr val="E0E0E0"/>
            </a:solidFill>
            <a:prstDash val="solid"/>
          </a:ln>
        </p:spPr>
      </p:sp>
      <p:sp>
        <p:nvSpPr>
          <p:cNvPr id="49" name="Shape 5">
            <a:extLst>
              <a:ext uri="{FF2B5EF4-FFF2-40B4-BE49-F238E27FC236}">
                <a16:creationId xmlns:a16="http://schemas.microsoft.com/office/drawing/2014/main" id="{A8CD1B9A-85E1-4DEC-B1D6-2F6BF948DE1C}"/>
              </a:ext>
            </a:extLst>
          </p:cNvPr>
          <p:cNvSpPr/>
          <p:nvPr/>
        </p:nvSpPr>
        <p:spPr>
          <a:xfrm>
            <a:off x="521832" y="1234440"/>
            <a:ext cx="2103108" cy="502920"/>
          </a:xfrm>
          <a:prstGeom prst="rect">
            <a:avLst/>
          </a:prstGeom>
          <a:solidFill>
            <a:srgbClr val="9F00FF"/>
          </a:solidFill>
          <a:ln w="12700">
            <a:solidFill>
              <a:srgbClr val="9F00FF"/>
            </a:solidFill>
            <a:prstDash val="solid"/>
          </a:ln>
        </p:spPr>
      </p:sp>
      <p:sp>
        <p:nvSpPr>
          <p:cNvPr id="50" name="Text 6">
            <a:extLst>
              <a:ext uri="{FF2B5EF4-FFF2-40B4-BE49-F238E27FC236}">
                <a16:creationId xmlns:a16="http://schemas.microsoft.com/office/drawing/2014/main" id="{8D1F2445-283D-43E6-BA67-791284A8F946}"/>
              </a:ext>
            </a:extLst>
          </p:cNvPr>
          <p:cNvSpPr/>
          <p:nvPr/>
        </p:nvSpPr>
        <p:spPr>
          <a:xfrm>
            <a:off x="523878" y="1270602"/>
            <a:ext cx="422321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</a:t>
            </a:r>
            <a:endParaRPr lang="en-US" sz="2000" dirty="0"/>
          </a:p>
        </p:txBody>
      </p:sp>
      <p:sp>
        <p:nvSpPr>
          <p:cNvPr id="51" name="Text 7">
            <a:extLst>
              <a:ext uri="{FF2B5EF4-FFF2-40B4-BE49-F238E27FC236}">
                <a16:creationId xmlns:a16="http://schemas.microsoft.com/office/drawing/2014/main" id="{6C591207-CF63-43E4-899B-F296555E6659}"/>
              </a:ext>
            </a:extLst>
          </p:cNvPr>
          <p:cNvSpPr/>
          <p:nvPr/>
        </p:nvSpPr>
        <p:spPr>
          <a:xfrm>
            <a:off x="893404" y="1365392"/>
            <a:ext cx="1702141" cy="2245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Freemium + Premium</a:t>
            </a:r>
            <a:endParaRPr lang="en-US" sz="1400" dirty="0"/>
          </a:p>
        </p:txBody>
      </p:sp>
      <p:sp>
        <p:nvSpPr>
          <p:cNvPr id="52" name="Text 8">
            <a:extLst>
              <a:ext uri="{FF2B5EF4-FFF2-40B4-BE49-F238E27FC236}">
                <a16:creationId xmlns:a16="http://schemas.microsoft.com/office/drawing/2014/main" id="{84941FBA-7DBD-46B4-9902-B1D67DF5C6B2}"/>
              </a:ext>
            </a:extLst>
          </p:cNvPr>
          <p:cNvSpPr/>
          <p:nvPr/>
        </p:nvSpPr>
        <p:spPr>
          <a:xfrm>
            <a:off x="960744" y="1527048"/>
            <a:ext cx="133364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000" dirty="0"/>
          </a:p>
        </p:txBody>
      </p:sp>
      <p:sp>
        <p:nvSpPr>
          <p:cNvPr id="53" name="Shape 9">
            <a:extLst>
              <a:ext uri="{FF2B5EF4-FFF2-40B4-BE49-F238E27FC236}">
                <a16:creationId xmlns:a16="http://schemas.microsoft.com/office/drawing/2014/main" id="{71AA1707-8FBF-4D66-A5F3-00AB008B8FB3}"/>
              </a:ext>
            </a:extLst>
          </p:cNvPr>
          <p:cNvSpPr/>
          <p:nvPr/>
        </p:nvSpPr>
        <p:spPr>
          <a:xfrm>
            <a:off x="681882" y="2204662"/>
            <a:ext cx="133365" cy="109728"/>
          </a:xfrm>
          <a:prstGeom prst="rect">
            <a:avLst/>
          </a:prstGeom>
          <a:solidFill>
            <a:srgbClr val="9F00FF"/>
          </a:solidFill>
          <a:ln w="12700">
            <a:solidFill>
              <a:srgbClr val="9F00FF"/>
            </a:solidFill>
            <a:prstDash val="solid"/>
          </a:ln>
        </p:spPr>
      </p:sp>
      <p:sp>
        <p:nvSpPr>
          <p:cNvPr id="54" name="Text 10">
            <a:extLst>
              <a:ext uri="{FF2B5EF4-FFF2-40B4-BE49-F238E27FC236}">
                <a16:creationId xmlns:a16="http://schemas.microsoft.com/office/drawing/2014/main" id="{9F4C4A1A-85F6-4565-B08B-91B89A2B9C7C}"/>
              </a:ext>
            </a:extLst>
          </p:cNvPr>
          <p:cNvSpPr/>
          <p:nvPr/>
        </p:nvSpPr>
        <p:spPr>
          <a:xfrm>
            <a:off x="905696" y="1966761"/>
            <a:ext cx="1500351" cy="60309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Базовая версия — бесплатно (лицензия GPL v3)</a:t>
            </a:r>
          </a:p>
        </p:txBody>
      </p:sp>
      <p:sp>
        <p:nvSpPr>
          <p:cNvPr id="55" name="Shape 11">
            <a:extLst>
              <a:ext uri="{FF2B5EF4-FFF2-40B4-BE49-F238E27FC236}">
                <a16:creationId xmlns:a16="http://schemas.microsoft.com/office/drawing/2014/main" id="{5F5D5697-485C-494F-A94C-9D82A3EB84F2}"/>
              </a:ext>
            </a:extLst>
          </p:cNvPr>
          <p:cNvSpPr/>
          <p:nvPr/>
        </p:nvSpPr>
        <p:spPr>
          <a:xfrm>
            <a:off x="681882" y="3021223"/>
            <a:ext cx="133365" cy="109728"/>
          </a:xfrm>
          <a:prstGeom prst="rect">
            <a:avLst/>
          </a:prstGeom>
          <a:solidFill>
            <a:srgbClr val="9F00FF"/>
          </a:solidFill>
          <a:ln w="12700">
            <a:solidFill>
              <a:srgbClr val="9F00FF"/>
            </a:solidFill>
            <a:prstDash val="solid"/>
          </a:ln>
        </p:spPr>
      </p:sp>
      <p:sp>
        <p:nvSpPr>
          <p:cNvPr id="56" name="Text 12">
            <a:extLst>
              <a:ext uri="{FF2B5EF4-FFF2-40B4-BE49-F238E27FC236}">
                <a16:creationId xmlns:a16="http://schemas.microsoft.com/office/drawing/2014/main" id="{EF90EF09-2944-4CF2-AC6F-1CB66084D120}"/>
              </a:ext>
            </a:extLst>
          </p:cNvPr>
          <p:cNvSpPr/>
          <p:nvPr/>
        </p:nvSpPr>
        <p:spPr>
          <a:xfrm>
            <a:off x="917533" y="2522936"/>
            <a:ext cx="1500351" cy="103433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Premium — 1 500–2 500 ₽ (биомы, AI-ассистент, экспорт «в 1 клик»)</a:t>
            </a:r>
            <a:endParaRPr lang="en-US" sz="1200" dirty="0"/>
          </a:p>
        </p:txBody>
      </p:sp>
      <p:sp>
        <p:nvSpPr>
          <p:cNvPr id="57" name="Shape 13">
            <a:extLst>
              <a:ext uri="{FF2B5EF4-FFF2-40B4-BE49-F238E27FC236}">
                <a16:creationId xmlns:a16="http://schemas.microsoft.com/office/drawing/2014/main" id="{EF9FBED2-1102-4B82-9615-CABC8A43215B}"/>
              </a:ext>
            </a:extLst>
          </p:cNvPr>
          <p:cNvSpPr/>
          <p:nvPr/>
        </p:nvSpPr>
        <p:spPr>
          <a:xfrm>
            <a:off x="681882" y="3956026"/>
            <a:ext cx="133365" cy="109728"/>
          </a:xfrm>
          <a:prstGeom prst="rect">
            <a:avLst/>
          </a:prstGeom>
          <a:solidFill>
            <a:srgbClr val="9F00FF"/>
          </a:solidFill>
          <a:ln w="12700">
            <a:solidFill>
              <a:srgbClr val="9F00FF"/>
            </a:solidFill>
            <a:prstDash val="solid"/>
          </a:ln>
        </p:spPr>
      </p:sp>
      <p:sp>
        <p:nvSpPr>
          <p:cNvPr id="58" name="Text 14">
            <a:extLst>
              <a:ext uri="{FF2B5EF4-FFF2-40B4-BE49-F238E27FC236}">
                <a16:creationId xmlns:a16="http://schemas.microsoft.com/office/drawing/2014/main" id="{52C35854-40CB-497D-B250-5892EDC5F72C}"/>
              </a:ext>
            </a:extLst>
          </p:cNvPr>
          <p:cNvSpPr/>
          <p:nvPr/>
        </p:nvSpPr>
        <p:spPr>
          <a:xfrm>
            <a:off x="867438" y="3343622"/>
            <a:ext cx="1820050" cy="11924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Подписка Pro — 490 ₽/</a:t>
            </a:r>
            <a:r>
              <a:rPr lang="ru-RU" sz="12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мес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(обновления, облачные </a:t>
            </a:r>
            <a:r>
              <a:rPr lang="ru-RU" sz="12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пресеты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приоритетная поддержка)</a:t>
            </a:r>
            <a:endParaRPr lang="en-US" sz="1200" dirty="0"/>
          </a:p>
        </p:txBody>
      </p:sp>
      <p:sp>
        <p:nvSpPr>
          <p:cNvPr id="59" name="Shape 15">
            <a:extLst>
              <a:ext uri="{FF2B5EF4-FFF2-40B4-BE49-F238E27FC236}">
                <a16:creationId xmlns:a16="http://schemas.microsoft.com/office/drawing/2014/main" id="{25980E69-D555-40D2-B9A1-433E3937ED04}"/>
              </a:ext>
            </a:extLst>
          </p:cNvPr>
          <p:cNvSpPr/>
          <p:nvPr/>
        </p:nvSpPr>
        <p:spPr>
          <a:xfrm>
            <a:off x="681079" y="4619682"/>
            <a:ext cx="133365" cy="109728"/>
          </a:xfrm>
          <a:prstGeom prst="rect">
            <a:avLst/>
          </a:prstGeom>
          <a:solidFill>
            <a:srgbClr val="9F00FF"/>
          </a:solidFill>
          <a:ln w="12700">
            <a:solidFill>
              <a:srgbClr val="9F00FF"/>
            </a:solidFill>
            <a:prstDash val="solid"/>
          </a:ln>
        </p:spPr>
      </p:sp>
      <p:sp>
        <p:nvSpPr>
          <p:cNvPr id="60" name="Text 16">
            <a:extLst>
              <a:ext uri="{FF2B5EF4-FFF2-40B4-BE49-F238E27FC236}">
                <a16:creationId xmlns:a16="http://schemas.microsoft.com/office/drawing/2014/main" id="{02BABA41-7933-40ED-84E7-245F54CA5DB3}"/>
              </a:ext>
            </a:extLst>
          </p:cNvPr>
          <p:cNvSpPr/>
          <p:nvPr/>
        </p:nvSpPr>
        <p:spPr>
          <a:xfrm>
            <a:off x="855834" y="4514304"/>
            <a:ext cx="1500351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Бизнес — от 9 900 ₽/мес</a:t>
            </a:r>
            <a:endParaRPr lang="en-US" sz="1200" dirty="0"/>
          </a:p>
        </p:txBody>
      </p:sp>
      <p:sp>
        <p:nvSpPr>
          <p:cNvPr id="61" name="Shape 17">
            <a:extLst>
              <a:ext uri="{FF2B5EF4-FFF2-40B4-BE49-F238E27FC236}">
                <a16:creationId xmlns:a16="http://schemas.microsoft.com/office/drawing/2014/main" id="{ED02564A-158D-419B-AE62-629239082764}"/>
              </a:ext>
            </a:extLst>
          </p:cNvPr>
          <p:cNvSpPr/>
          <p:nvPr/>
        </p:nvSpPr>
        <p:spPr>
          <a:xfrm>
            <a:off x="3026548" y="1764934"/>
            <a:ext cx="1981430" cy="3602736"/>
          </a:xfrm>
          <a:prstGeom prst="rect">
            <a:avLst/>
          </a:prstGeom>
          <a:solidFill>
            <a:srgbClr val="F4F6F8"/>
          </a:solidFill>
          <a:ln w="12700">
            <a:solidFill>
              <a:srgbClr val="E0E0E0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62" name="Shape 18">
            <a:extLst>
              <a:ext uri="{FF2B5EF4-FFF2-40B4-BE49-F238E27FC236}">
                <a16:creationId xmlns:a16="http://schemas.microsoft.com/office/drawing/2014/main" id="{F675E5F8-6453-493A-A56D-C45D3EBC9AFF}"/>
              </a:ext>
            </a:extLst>
          </p:cNvPr>
          <p:cNvSpPr/>
          <p:nvPr/>
        </p:nvSpPr>
        <p:spPr>
          <a:xfrm>
            <a:off x="3026548" y="1234440"/>
            <a:ext cx="1981169" cy="502920"/>
          </a:xfrm>
          <a:prstGeom prst="rect">
            <a:avLst/>
          </a:prstGeom>
          <a:solidFill>
            <a:srgbClr val="FD493D"/>
          </a:solidFill>
          <a:ln w="12700">
            <a:solidFill>
              <a:srgbClr val="FD493D"/>
            </a:solidFill>
            <a:prstDash val="solid"/>
          </a:ln>
        </p:spPr>
      </p:sp>
      <p:sp>
        <p:nvSpPr>
          <p:cNvPr id="63" name="Text 19">
            <a:extLst>
              <a:ext uri="{FF2B5EF4-FFF2-40B4-BE49-F238E27FC236}">
                <a16:creationId xmlns:a16="http://schemas.microsoft.com/office/drawing/2014/main" id="{4963A95E-DDE2-4690-A3BC-BE21EA5F4950}"/>
              </a:ext>
            </a:extLst>
          </p:cNvPr>
          <p:cNvSpPr/>
          <p:nvPr/>
        </p:nvSpPr>
        <p:spPr>
          <a:xfrm>
            <a:off x="3101561" y="1278636"/>
            <a:ext cx="34747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</a:t>
            </a:r>
            <a:endParaRPr lang="en-US" sz="2000" dirty="0"/>
          </a:p>
        </p:txBody>
      </p:sp>
      <p:sp>
        <p:nvSpPr>
          <p:cNvPr id="64" name="Text 20">
            <a:extLst>
              <a:ext uri="{FF2B5EF4-FFF2-40B4-BE49-F238E27FC236}">
                <a16:creationId xmlns:a16="http://schemas.microsoft.com/office/drawing/2014/main" id="{D98CFDBF-7EE8-4731-B043-68C9EF6FBACE}"/>
              </a:ext>
            </a:extLst>
          </p:cNvPr>
          <p:cNvSpPr/>
          <p:nvPr/>
        </p:nvSpPr>
        <p:spPr>
          <a:xfrm>
            <a:off x="3483184" y="1330071"/>
            <a:ext cx="1565399" cy="31927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Маркетплейс </a:t>
            </a:r>
            <a:r>
              <a:rPr lang="ru-RU" sz="14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ассетов</a:t>
            </a:r>
            <a:endParaRPr lang="en-US" sz="1400" dirty="0"/>
          </a:p>
        </p:txBody>
      </p:sp>
      <p:sp>
        <p:nvSpPr>
          <p:cNvPr id="65" name="Text 21">
            <a:extLst>
              <a:ext uri="{FF2B5EF4-FFF2-40B4-BE49-F238E27FC236}">
                <a16:creationId xmlns:a16="http://schemas.microsoft.com/office/drawing/2014/main" id="{1FD642CB-B941-42C7-861C-0CE6AB9B9328}"/>
              </a:ext>
            </a:extLst>
          </p:cNvPr>
          <p:cNvSpPr/>
          <p:nvPr/>
        </p:nvSpPr>
        <p:spPr>
          <a:xfrm>
            <a:off x="3483185" y="1489710"/>
            <a:ext cx="10972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000" dirty="0"/>
          </a:p>
        </p:txBody>
      </p:sp>
      <p:sp>
        <p:nvSpPr>
          <p:cNvPr id="66" name="Shape 22">
            <a:extLst>
              <a:ext uri="{FF2B5EF4-FFF2-40B4-BE49-F238E27FC236}">
                <a16:creationId xmlns:a16="http://schemas.microsoft.com/office/drawing/2014/main" id="{0F6131BD-5881-4045-AC40-3E952D4E001E}"/>
              </a:ext>
            </a:extLst>
          </p:cNvPr>
          <p:cNvSpPr/>
          <p:nvPr/>
        </p:nvSpPr>
        <p:spPr>
          <a:xfrm>
            <a:off x="3175538" y="2302383"/>
            <a:ext cx="109728" cy="109728"/>
          </a:xfrm>
          <a:prstGeom prst="rect">
            <a:avLst/>
          </a:prstGeom>
          <a:solidFill>
            <a:srgbClr val="FD493D"/>
          </a:solidFill>
          <a:ln w="12700">
            <a:solidFill>
              <a:srgbClr val="FD493D"/>
            </a:solidFill>
            <a:prstDash val="solid"/>
          </a:ln>
        </p:spPr>
      </p:sp>
      <p:sp>
        <p:nvSpPr>
          <p:cNvPr id="67" name="Text 23">
            <a:extLst>
              <a:ext uri="{FF2B5EF4-FFF2-40B4-BE49-F238E27FC236}">
                <a16:creationId xmlns:a16="http://schemas.microsoft.com/office/drawing/2014/main" id="{C4592534-82A5-4278-9298-917A65930F25}"/>
              </a:ext>
            </a:extLst>
          </p:cNvPr>
          <p:cNvSpPr/>
          <p:nvPr/>
        </p:nvSpPr>
        <p:spPr>
          <a:xfrm>
            <a:off x="3369576" y="1875442"/>
            <a:ext cx="1621825" cy="128822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/>
            <a:r>
              <a:rPr lang="ru-RU" sz="1200" b="0" i="0" dirty="0">
                <a:solidFill>
                  <a:srgbClr val="1D1D1F"/>
                </a:solidFill>
                <a:effectLst/>
                <a:latin typeface="system-ui"/>
              </a:rPr>
              <a:t>Готовые паки </a:t>
            </a:r>
            <a:r>
              <a:rPr lang="ru-RU" sz="1200" b="0" i="0" dirty="0" err="1">
                <a:solidFill>
                  <a:srgbClr val="1D1D1F"/>
                </a:solidFill>
                <a:effectLst/>
                <a:latin typeface="system-ui"/>
              </a:rPr>
              <a:t>low-poly</a:t>
            </a:r>
            <a:r>
              <a:rPr lang="ru-RU" sz="1200" b="0" i="0" dirty="0">
                <a:solidFill>
                  <a:srgbClr val="1D1D1F"/>
                </a:solidFill>
                <a:effectLst/>
                <a:latin typeface="system-ui"/>
              </a:rPr>
              <a:t> объектов (природа, архитектура, реквизит)</a:t>
            </a:r>
          </a:p>
          <a:p>
            <a:br>
              <a:rPr lang="ru-RU" sz="1200" dirty="0"/>
            </a:br>
            <a:endParaRPr lang="en-US" sz="1200" dirty="0"/>
          </a:p>
        </p:txBody>
      </p:sp>
      <p:sp>
        <p:nvSpPr>
          <p:cNvPr id="68" name="Shape 24">
            <a:extLst>
              <a:ext uri="{FF2B5EF4-FFF2-40B4-BE49-F238E27FC236}">
                <a16:creationId xmlns:a16="http://schemas.microsoft.com/office/drawing/2014/main" id="{9AFE6F39-FDDE-4BBC-A581-68088A512F9E}"/>
              </a:ext>
            </a:extLst>
          </p:cNvPr>
          <p:cNvSpPr/>
          <p:nvPr/>
        </p:nvSpPr>
        <p:spPr>
          <a:xfrm>
            <a:off x="3175538" y="3118184"/>
            <a:ext cx="109728" cy="109728"/>
          </a:xfrm>
          <a:prstGeom prst="rect">
            <a:avLst/>
          </a:prstGeom>
          <a:solidFill>
            <a:srgbClr val="FD493D"/>
          </a:solidFill>
          <a:ln w="12700">
            <a:solidFill>
              <a:srgbClr val="FD493D"/>
            </a:solidFill>
            <a:prstDash val="solid"/>
          </a:ln>
        </p:spPr>
      </p:sp>
      <p:sp>
        <p:nvSpPr>
          <p:cNvPr id="69" name="Text 25">
            <a:extLst>
              <a:ext uri="{FF2B5EF4-FFF2-40B4-BE49-F238E27FC236}">
                <a16:creationId xmlns:a16="http://schemas.microsoft.com/office/drawing/2014/main" id="{B6A5B387-9D46-48EB-920A-48F5930A7153}"/>
              </a:ext>
            </a:extLst>
          </p:cNvPr>
          <p:cNvSpPr/>
          <p:nvPr/>
        </p:nvSpPr>
        <p:spPr>
          <a:xfrm>
            <a:off x="3380888" y="2695194"/>
            <a:ext cx="1565399" cy="104757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/>
            <a:r>
              <a:rPr lang="ru-RU" sz="1200" b="0" i="0" dirty="0">
                <a:solidFill>
                  <a:srgbClr val="1D1D1F"/>
                </a:solidFill>
                <a:effectLst/>
                <a:latin typeface="system-ui"/>
              </a:rPr>
              <a:t>Авторские </a:t>
            </a:r>
            <a:r>
              <a:rPr lang="ru-RU" sz="1200" b="0" i="0" dirty="0" err="1">
                <a:solidFill>
                  <a:srgbClr val="1D1D1F"/>
                </a:solidFill>
                <a:effectLst/>
                <a:latin typeface="system-ui"/>
              </a:rPr>
              <a:t>пресеты</a:t>
            </a:r>
            <a:r>
              <a:rPr lang="ru-RU" sz="1200" b="0" i="0" dirty="0">
                <a:solidFill>
                  <a:srgbClr val="1D1D1F"/>
                </a:solidFill>
                <a:effectLst/>
                <a:latin typeface="system-ui"/>
              </a:rPr>
              <a:t> генерации и скрипты-расширения</a:t>
            </a:r>
          </a:p>
        </p:txBody>
      </p:sp>
      <p:sp>
        <p:nvSpPr>
          <p:cNvPr id="70" name="Shape 26">
            <a:extLst>
              <a:ext uri="{FF2B5EF4-FFF2-40B4-BE49-F238E27FC236}">
                <a16:creationId xmlns:a16="http://schemas.microsoft.com/office/drawing/2014/main" id="{5EC9ADE0-C067-4B70-A138-77B4E00CF173}"/>
              </a:ext>
            </a:extLst>
          </p:cNvPr>
          <p:cNvSpPr/>
          <p:nvPr/>
        </p:nvSpPr>
        <p:spPr>
          <a:xfrm>
            <a:off x="3175538" y="3852241"/>
            <a:ext cx="109728" cy="109728"/>
          </a:xfrm>
          <a:prstGeom prst="rect">
            <a:avLst/>
          </a:prstGeom>
          <a:solidFill>
            <a:srgbClr val="FD493D"/>
          </a:solidFill>
          <a:ln w="12700">
            <a:solidFill>
              <a:srgbClr val="FD493D"/>
            </a:solidFill>
            <a:prstDash val="solid"/>
          </a:ln>
        </p:spPr>
      </p:sp>
      <p:sp>
        <p:nvSpPr>
          <p:cNvPr id="71" name="Text 27">
            <a:extLst>
              <a:ext uri="{FF2B5EF4-FFF2-40B4-BE49-F238E27FC236}">
                <a16:creationId xmlns:a16="http://schemas.microsoft.com/office/drawing/2014/main" id="{DAC78F52-0328-4E57-BB41-17FB91A0CE23}"/>
              </a:ext>
            </a:extLst>
          </p:cNvPr>
          <p:cNvSpPr/>
          <p:nvPr/>
        </p:nvSpPr>
        <p:spPr>
          <a:xfrm>
            <a:off x="3364401" y="3770347"/>
            <a:ext cx="12344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Комиссия 20–30%</a:t>
            </a:r>
            <a:endParaRPr lang="en-US" sz="1200" dirty="0"/>
          </a:p>
        </p:txBody>
      </p:sp>
      <p:sp>
        <p:nvSpPr>
          <p:cNvPr id="72" name="Shape 28">
            <a:extLst>
              <a:ext uri="{FF2B5EF4-FFF2-40B4-BE49-F238E27FC236}">
                <a16:creationId xmlns:a16="http://schemas.microsoft.com/office/drawing/2014/main" id="{BA7AF5C6-E5F6-42B0-B5A7-505572D70A06}"/>
              </a:ext>
            </a:extLst>
          </p:cNvPr>
          <p:cNvSpPr/>
          <p:nvPr/>
        </p:nvSpPr>
        <p:spPr>
          <a:xfrm>
            <a:off x="3175538" y="4624504"/>
            <a:ext cx="109728" cy="109728"/>
          </a:xfrm>
          <a:prstGeom prst="rect">
            <a:avLst/>
          </a:prstGeom>
          <a:solidFill>
            <a:srgbClr val="FD493D"/>
          </a:solidFill>
          <a:ln w="12700">
            <a:solidFill>
              <a:srgbClr val="FD493D"/>
            </a:solidFill>
            <a:prstDash val="solid"/>
          </a:ln>
        </p:spPr>
      </p:sp>
      <p:sp>
        <p:nvSpPr>
          <p:cNvPr id="73" name="Text 29">
            <a:extLst>
              <a:ext uri="{FF2B5EF4-FFF2-40B4-BE49-F238E27FC236}">
                <a16:creationId xmlns:a16="http://schemas.microsoft.com/office/drawing/2014/main" id="{896C42EB-ED47-4ABD-8FB3-EDE210D9C15D}"/>
              </a:ext>
            </a:extLst>
          </p:cNvPr>
          <p:cNvSpPr/>
          <p:nvPr/>
        </p:nvSpPr>
        <p:spPr>
          <a:xfrm>
            <a:off x="3414605" y="4456005"/>
            <a:ext cx="12344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Для авторов 70–80%</a:t>
            </a:r>
            <a:endParaRPr lang="en-US" sz="1200" dirty="0"/>
          </a:p>
        </p:txBody>
      </p:sp>
      <p:sp>
        <p:nvSpPr>
          <p:cNvPr id="74" name="Shape 30">
            <a:extLst>
              <a:ext uri="{FF2B5EF4-FFF2-40B4-BE49-F238E27FC236}">
                <a16:creationId xmlns:a16="http://schemas.microsoft.com/office/drawing/2014/main" id="{2CF09022-8E35-4CE3-93FB-FE9575787A7D}"/>
              </a:ext>
            </a:extLst>
          </p:cNvPr>
          <p:cNvSpPr/>
          <p:nvPr/>
        </p:nvSpPr>
        <p:spPr>
          <a:xfrm>
            <a:off x="5309469" y="1749762"/>
            <a:ext cx="1836592" cy="3575475"/>
          </a:xfrm>
          <a:prstGeom prst="rect">
            <a:avLst/>
          </a:prstGeom>
          <a:solidFill>
            <a:srgbClr val="F4F6F8"/>
          </a:solidFill>
          <a:ln w="12700">
            <a:solidFill>
              <a:srgbClr val="E0E0E0"/>
            </a:solidFill>
            <a:prstDash val="solid"/>
          </a:ln>
        </p:spPr>
      </p:sp>
      <p:sp>
        <p:nvSpPr>
          <p:cNvPr id="75" name="Shape 31">
            <a:extLst>
              <a:ext uri="{FF2B5EF4-FFF2-40B4-BE49-F238E27FC236}">
                <a16:creationId xmlns:a16="http://schemas.microsoft.com/office/drawing/2014/main" id="{80531C18-DCFC-44AD-BAF2-EFF6C6ACBF5C}"/>
              </a:ext>
            </a:extLst>
          </p:cNvPr>
          <p:cNvSpPr/>
          <p:nvPr/>
        </p:nvSpPr>
        <p:spPr>
          <a:xfrm>
            <a:off x="5316569" y="1251204"/>
            <a:ext cx="1829894" cy="502920"/>
          </a:xfrm>
          <a:prstGeom prst="rect">
            <a:avLst/>
          </a:prstGeom>
          <a:solidFill>
            <a:srgbClr val="FCAF17"/>
          </a:solidFill>
          <a:ln w="12700">
            <a:solidFill>
              <a:srgbClr val="FCAF17"/>
            </a:solidFill>
            <a:prstDash val="solid"/>
          </a:ln>
        </p:spPr>
      </p:sp>
      <p:sp>
        <p:nvSpPr>
          <p:cNvPr id="76" name="Text 32">
            <a:extLst>
              <a:ext uri="{FF2B5EF4-FFF2-40B4-BE49-F238E27FC236}">
                <a16:creationId xmlns:a16="http://schemas.microsoft.com/office/drawing/2014/main" id="{D79166BB-7C42-4E00-8696-B0AF1281F6DB}"/>
              </a:ext>
            </a:extLst>
          </p:cNvPr>
          <p:cNvSpPr/>
          <p:nvPr/>
        </p:nvSpPr>
        <p:spPr>
          <a:xfrm>
            <a:off x="5389721" y="1278636"/>
            <a:ext cx="34747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</a:t>
            </a:r>
            <a:endParaRPr lang="en-US" sz="2000" dirty="0"/>
          </a:p>
        </p:txBody>
      </p:sp>
      <p:sp>
        <p:nvSpPr>
          <p:cNvPr id="77" name="Text 33">
            <a:extLst>
              <a:ext uri="{FF2B5EF4-FFF2-40B4-BE49-F238E27FC236}">
                <a16:creationId xmlns:a16="http://schemas.microsoft.com/office/drawing/2014/main" id="{ACB81C83-295E-4E4F-B513-4E2D9A461CC1}"/>
              </a:ext>
            </a:extLst>
          </p:cNvPr>
          <p:cNvSpPr/>
          <p:nvPr/>
        </p:nvSpPr>
        <p:spPr>
          <a:xfrm>
            <a:off x="5774351" y="1283970"/>
            <a:ext cx="1334954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Кастомизация и внедрение</a:t>
            </a:r>
            <a:endParaRPr lang="en-US" sz="1400" dirty="0"/>
          </a:p>
        </p:txBody>
      </p:sp>
      <p:sp>
        <p:nvSpPr>
          <p:cNvPr id="79" name="Shape 35">
            <a:extLst>
              <a:ext uri="{FF2B5EF4-FFF2-40B4-BE49-F238E27FC236}">
                <a16:creationId xmlns:a16="http://schemas.microsoft.com/office/drawing/2014/main" id="{3003B5FA-110B-43E6-8BF9-AFAC34E51DDB}"/>
              </a:ext>
            </a:extLst>
          </p:cNvPr>
          <p:cNvSpPr/>
          <p:nvPr/>
        </p:nvSpPr>
        <p:spPr>
          <a:xfrm>
            <a:off x="5460038" y="2227397"/>
            <a:ext cx="109728" cy="109728"/>
          </a:xfrm>
          <a:prstGeom prst="rect">
            <a:avLst/>
          </a:prstGeom>
          <a:solidFill>
            <a:srgbClr val="FCAF17"/>
          </a:solidFill>
          <a:ln w="12700">
            <a:solidFill>
              <a:srgbClr val="FCAF17"/>
            </a:solidFill>
            <a:prstDash val="solid"/>
          </a:ln>
        </p:spPr>
      </p:sp>
      <p:sp>
        <p:nvSpPr>
          <p:cNvPr id="80" name="Text 36">
            <a:extLst>
              <a:ext uri="{FF2B5EF4-FFF2-40B4-BE49-F238E27FC236}">
                <a16:creationId xmlns:a16="http://schemas.microsoft.com/office/drawing/2014/main" id="{5DEE6787-C65B-4D26-BF58-9FBED7BAF179}"/>
              </a:ext>
            </a:extLst>
          </p:cNvPr>
          <p:cNvSpPr/>
          <p:nvPr/>
        </p:nvSpPr>
        <p:spPr>
          <a:xfrm>
            <a:off x="5621773" y="1984358"/>
            <a:ext cx="1472280" cy="91660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/>
            <a:r>
              <a:rPr lang="ru-RU" sz="1100" b="0" i="0" dirty="0">
                <a:solidFill>
                  <a:srgbClr val="1D1D1F"/>
                </a:solidFill>
                <a:effectLst/>
                <a:latin typeface="system-ui"/>
              </a:rPr>
              <a:t>Адаптация скрипта под </a:t>
            </a:r>
            <a:r>
              <a:rPr lang="ru-RU" sz="1100" b="0" i="0" dirty="0" err="1">
                <a:solidFill>
                  <a:srgbClr val="1D1D1F"/>
                </a:solidFill>
                <a:effectLst/>
                <a:latin typeface="system-ui"/>
              </a:rPr>
              <a:t>пайплайн</a:t>
            </a:r>
            <a:r>
              <a:rPr lang="ru-RU" sz="1100" b="0" i="0" dirty="0">
                <a:solidFill>
                  <a:srgbClr val="1D1D1F"/>
                </a:solidFill>
                <a:effectLst/>
                <a:latin typeface="system-ui"/>
              </a:rPr>
              <a:t> студии (от 15 000 ₽)</a:t>
            </a:r>
          </a:p>
          <a:p>
            <a:br>
              <a:rPr lang="ru-RU" sz="1100" dirty="0"/>
            </a:br>
            <a:endParaRPr lang="en-US" sz="1100" dirty="0"/>
          </a:p>
        </p:txBody>
      </p:sp>
      <p:sp>
        <p:nvSpPr>
          <p:cNvPr id="81" name="Shape 37">
            <a:extLst>
              <a:ext uri="{FF2B5EF4-FFF2-40B4-BE49-F238E27FC236}">
                <a16:creationId xmlns:a16="http://schemas.microsoft.com/office/drawing/2014/main" id="{6BC681D2-93CB-45EE-8359-23586C473D59}"/>
              </a:ext>
            </a:extLst>
          </p:cNvPr>
          <p:cNvSpPr/>
          <p:nvPr/>
        </p:nvSpPr>
        <p:spPr>
          <a:xfrm>
            <a:off x="5460038" y="2885765"/>
            <a:ext cx="109728" cy="109728"/>
          </a:xfrm>
          <a:prstGeom prst="rect">
            <a:avLst/>
          </a:prstGeom>
          <a:solidFill>
            <a:srgbClr val="FCAF17"/>
          </a:solidFill>
          <a:ln w="12700">
            <a:solidFill>
              <a:srgbClr val="FCAF17"/>
            </a:solidFill>
            <a:prstDash val="solid"/>
          </a:ln>
        </p:spPr>
      </p:sp>
      <p:sp>
        <p:nvSpPr>
          <p:cNvPr id="82" name="Text 38">
            <a:extLst>
              <a:ext uri="{FF2B5EF4-FFF2-40B4-BE49-F238E27FC236}">
                <a16:creationId xmlns:a16="http://schemas.microsoft.com/office/drawing/2014/main" id="{59A9A6D3-B2D6-4E30-A719-AC93A3A791D5}"/>
              </a:ext>
            </a:extLst>
          </p:cNvPr>
          <p:cNvSpPr/>
          <p:nvPr/>
        </p:nvSpPr>
        <p:spPr>
          <a:xfrm>
            <a:off x="5621773" y="2456913"/>
            <a:ext cx="1408868" cy="102624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1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Разработка уникальных правил генерации и биомов</a:t>
            </a:r>
          </a:p>
        </p:txBody>
      </p:sp>
      <p:sp>
        <p:nvSpPr>
          <p:cNvPr id="83" name="Shape 39">
            <a:extLst>
              <a:ext uri="{FF2B5EF4-FFF2-40B4-BE49-F238E27FC236}">
                <a16:creationId xmlns:a16="http://schemas.microsoft.com/office/drawing/2014/main" id="{D497B092-C164-4D73-87BF-8A50F4B6C48A}"/>
              </a:ext>
            </a:extLst>
          </p:cNvPr>
          <p:cNvSpPr/>
          <p:nvPr/>
        </p:nvSpPr>
        <p:spPr>
          <a:xfrm>
            <a:off x="5460038" y="3544133"/>
            <a:ext cx="109728" cy="109728"/>
          </a:xfrm>
          <a:prstGeom prst="rect">
            <a:avLst/>
          </a:prstGeom>
          <a:solidFill>
            <a:srgbClr val="FCAF17"/>
          </a:solidFill>
          <a:ln w="12700">
            <a:solidFill>
              <a:srgbClr val="FCAF17"/>
            </a:solidFill>
            <a:prstDash val="solid"/>
          </a:ln>
        </p:spPr>
      </p:sp>
      <p:sp>
        <p:nvSpPr>
          <p:cNvPr id="84" name="Text 40">
            <a:extLst>
              <a:ext uri="{FF2B5EF4-FFF2-40B4-BE49-F238E27FC236}">
                <a16:creationId xmlns:a16="http://schemas.microsoft.com/office/drawing/2014/main" id="{05E1B210-7033-4C58-B281-7AC21916E8D7}"/>
              </a:ext>
            </a:extLst>
          </p:cNvPr>
          <p:cNvSpPr/>
          <p:nvPr/>
        </p:nvSpPr>
        <p:spPr>
          <a:xfrm>
            <a:off x="5621371" y="3337848"/>
            <a:ext cx="123444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Интеграция</a:t>
            </a:r>
            <a:r>
              <a:rPr lang="en-US" sz="11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с Unity / Unreal Engine / Godot</a:t>
            </a:r>
            <a:endParaRPr lang="en-US" sz="1100" dirty="0"/>
          </a:p>
        </p:txBody>
      </p:sp>
      <p:sp>
        <p:nvSpPr>
          <p:cNvPr id="85" name="Shape 41">
            <a:extLst>
              <a:ext uri="{FF2B5EF4-FFF2-40B4-BE49-F238E27FC236}">
                <a16:creationId xmlns:a16="http://schemas.microsoft.com/office/drawing/2014/main" id="{E0D076E6-6954-41DE-A309-577963DC4318}"/>
              </a:ext>
            </a:extLst>
          </p:cNvPr>
          <p:cNvSpPr/>
          <p:nvPr/>
        </p:nvSpPr>
        <p:spPr>
          <a:xfrm>
            <a:off x="7443468" y="1748370"/>
            <a:ext cx="1836592" cy="3592297"/>
          </a:xfrm>
          <a:prstGeom prst="rect">
            <a:avLst/>
          </a:prstGeom>
          <a:solidFill>
            <a:srgbClr val="F4F6F8"/>
          </a:solidFill>
          <a:ln w="12700">
            <a:solidFill>
              <a:srgbClr val="E0E0E0"/>
            </a:solidFill>
            <a:prstDash val="solid"/>
          </a:ln>
        </p:spPr>
      </p:sp>
      <p:sp>
        <p:nvSpPr>
          <p:cNvPr id="86" name="Shape 42">
            <a:extLst>
              <a:ext uri="{FF2B5EF4-FFF2-40B4-BE49-F238E27FC236}">
                <a16:creationId xmlns:a16="http://schemas.microsoft.com/office/drawing/2014/main" id="{3A48AE20-81FF-4F8D-9626-3B503E791238}"/>
              </a:ext>
            </a:extLst>
          </p:cNvPr>
          <p:cNvSpPr/>
          <p:nvPr/>
        </p:nvSpPr>
        <p:spPr>
          <a:xfrm>
            <a:off x="7443468" y="1236726"/>
            <a:ext cx="1829634" cy="502920"/>
          </a:xfrm>
          <a:prstGeom prst="rect">
            <a:avLst/>
          </a:prstGeom>
          <a:solidFill>
            <a:srgbClr val="4CAF50"/>
          </a:solidFill>
          <a:ln w="12700">
            <a:solidFill>
              <a:srgbClr val="4CAF50"/>
            </a:solidFill>
            <a:prstDash val="solid"/>
          </a:ln>
        </p:spPr>
      </p:sp>
      <p:sp>
        <p:nvSpPr>
          <p:cNvPr id="87" name="Text 43">
            <a:extLst>
              <a:ext uri="{FF2B5EF4-FFF2-40B4-BE49-F238E27FC236}">
                <a16:creationId xmlns:a16="http://schemas.microsoft.com/office/drawing/2014/main" id="{BFF5AFF3-5071-447D-B8CC-7EA856C409F8}"/>
              </a:ext>
            </a:extLst>
          </p:cNvPr>
          <p:cNvSpPr/>
          <p:nvPr/>
        </p:nvSpPr>
        <p:spPr>
          <a:xfrm>
            <a:off x="7534504" y="1264158"/>
            <a:ext cx="34747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</a:t>
            </a:r>
            <a:endParaRPr lang="en-US" sz="2000" dirty="0"/>
          </a:p>
        </p:txBody>
      </p:sp>
      <p:sp>
        <p:nvSpPr>
          <p:cNvPr id="88" name="Text 44">
            <a:extLst>
              <a:ext uri="{FF2B5EF4-FFF2-40B4-BE49-F238E27FC236}">
                <a16:creationId xmlns:a16="http://schemas.microsoft.com/office/drawing/2014/main" id="{DD5C427C-C831-4A82-AE21-47A3A9E07F75}"/>
              </a:ext>
            </a:extLst>
          </p:cNvPr>
          <p:cNvSpPr/>
          <p:nvPr/>
        </p:nvSpPr>
        <p:spPr>
          <a:xfrm>
            <a:off x="7881976" y="1218438"/>
            <a:ext cx="129467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Партнёрства и </a:t>
            </a: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CPA</a:t>
            </a:r>
          </a:p>
        </p:txBody>
      </p:sp>
      <p:sp>
        <p:nvSpPr>
          <p:cNvPr id="90" name="Shape 46">
            <a:extLst>
              <a:ext uri="{FF2B5EF4-FFF2-40B4-BE49-F238E27FC236}">
                <a16:creationId xmlns:a16="http://schemas.microsoft.com/office/drawing/2014/main" id="{AE157F0D-B081-4900-BBDE-9A0713974314}"/>
              </a:ext>
            </a:extLst>
          </p:cNvPr>
          <p:cNvSpPr/>
          <p:nvPr/>
        </p:nvSpPr>
        <p:spPr>
          <a:xfrm>
            <a:off x="7703668" y="2282261"/>
            <a:ext cx="109728" cy="109728"/>
          </a:xfrm>
          <a:prstGeom prst="rect">
            <a:avLst/>
          </a:prstGeom>
          <a:solidFill>
            <a:srgbClr val="4CAF50"/>
          </a:solidFill>
          <a:ln w="12700">
            <a:solidFill>
              <a:srgbClr val="4CAF50"/>
            </a:solidFill>
            <a:prstDash val="solid"/>
          </a:ln>
        </p:spPr>
      </p:sp>
      <p:sp>
        <p:nvSpPr>
          <p:cNvPr id="91" name="Text 47">
            <a:extLst>
              <a:ext uri="{FF2B5EF4-FFF2-40B4-BE49-F238E27FC236}">
                <a16:creationId xmlns:a16="http://schemas.microsoft.com/office/drawing/2014/main" id="{7DA1FDF7-E871-4DBD-A19A-8293F277C82A}"/>
              </a:ext>
            </a:extLst>
          </p:cNvPr>
          <p:cNvSpPr/>
          <p:nvPr/>
        </p:nvSpPr>
        <p:spPr>
          <a:xfrm>
            <a:off x="7881976" y="1884091"/>
            <a:ext cx="1343368" cy="92662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1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Интеграция с российскими игровыми платформами и движками</a:t>
            </a:r>
            <a:endParaRPr lang="en-US" sz="1100" dirty="0"/>
          </a:p>
        </p:txBody>
      </p:sp>
      <p:sp>
        <p:nvSpPr>
          <p:cNvPr id="92" name="Shape 48">
            <a:extLst>
              <a:ext uri="{FF2B5EF4-FFF2-40B4-BE49-F238E27FC236}">
                <a16:creationId xmlns:a16="http://schemas.microsoft.com/office/drawing/2014/main" id="{F4EB4E15-37F6-4785-B850-86CCB523A4D1}"/>
              </a:ext>
            </a:extLst>
          </p:cNvPr>
          <p:cNvSpPr/>
          <p:nvPr/>
        </p:nvSpPr>
        <p:spPr>
          <a:xfrm>
            <a:off x="7708240" y="3177654"/>
            <a:ext cx="109728" cy="109728"/>
          </a:xfrm>
          <a:prstGeom prst="rect">
            <a:avLst/>
          </a:prstGeom>
          <a:solidFill>
            <a:srgbClr val="4CAF50"/>
          </a:solidFill>
          <a:ln w="12700">
            <a:solidFill>
              <a:srgbClr val="4CAF50"/>
            </a:solidFill>
            <a:prstDash val="solid"/>
          </a:ln>
        </p:spPr>
      </p:sp>
      <p:sp>
        <p:nvSpPr>
          <p:cNvPr id="93" name="Text 49">
            <a:extLst>
              <a:ext uri="{FF2B5EF4-FFF2-40B4-BE49-F238E27FC236}">
                <a16:creationId xmlns:a16="http://schemas.microsoft.com/office/drawing/2014/main" id="{C00D7E6F-FE50-4CD8-B5FB-39CCF0ABC711}"/>
              </a:ext>
            </a:extLst>
          </p:cNvPr>
          <p:cNvSpPr/>
          <p:nvPr/>
        </p:nvSpPr>
        <p:spPr>
          <a:xfrm>
            <a:off x="7877330" y="2808194"/>
            <a:ext cx="1343368" cy="82157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1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Реферальная программа для блогеров, комьюнити и вузов</a:t>
            </a:r>
          </a:p>
        </p:txBody>
      </p:sp>
      <p:sp>
        <p:nvSpPr>
          <p:cNvPr id="94" name="Shape 50">
            <a:extLst>
              <a:ext uri="{FF2B5EF4-FFF2-40B4-BE49-F238E27FC236}">
                <a16:creationId xmlns:a16="http://schemas.microsoft.com/office/drawing/2014/main" id="{1BEB47B5-6153-4F75-BDF5-517E7C493128}"/>
              </a:ext>
            </a:extLst>
          </p:cNvPr>
          <p:cNvSpPr/>
          <p:nvPr/>
        </p:nvSpPr>
        <p:spPr>
          <a:xfrm>
            <a:off x="7708240" y="3959812"/>
            <a:ext cx="109728" cy="109728"/>
          </a:xfrm>
          <a:prstGeom prst="rect">
            <a:avLst/>
          </a:prstGeom>
          <a:solidFill>
            <a:srgbClr val="4CAF50"/>
          </a:solidFill>
          <a:ln w="12700">
            <a:solidFill>
              <a:srgbClr val="4CAF50"/>
            </a:solidFill>
            <a:prstDash val="solid"/>
          </a:ln>
        </p:spPr>
      </p:sp>
      <p:sp>
        <p:nvSpPr>
          <p:cNvPr id="95" name="Text 51">
            <a:extLst>
              <a:ext uri="{FF2B5EF4-FFF2-40B4-BE49-F238E27FC236}">
                <a16:creationId xmlns:a16="http://schemas.microsoft.com/office/drawing/2014/main" id="{6E4606AC-3B61-4899-AF01-FCB8387641D8}"/>
              </a:ext>
            </a:extLst>
          </p:cNvPr>
          <p:cNvSpPr/>
          <p:nvPr/>
        </p:nvSpPr>
        <p:spPr>
          <a:xfrm>
            <a:off x="7884227" y="3598178"/>
            <a:ext cx="1343368" cy="79827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1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Совместные акции с хостингами и облачными рендер-фермами</a:t>
            </a:r>
          </a:p>
        </p:txBody>
      </p:sp>
      <p:sp>
        <p:nvSpPr>
          <p:cNvPr id="96" name="Shape 52">
            <a:extLst>
              <a:ext uri="{FF2B5EF4-FFF2-40B4-BE49-F238E27FC236}">
                <a16:creationId xmlns:a16="http://schemas.microsoft.com/office/drawing/2014/main" id="{141CC4CE-E3F4-4636-9DBE-F4C7F6E41413}"/>
              </a:ext>
            </a:extLst>
          </p:cNvPr>
          <p:cNvSpPr/>
          <p:nvPr/>
        </p:nvSpPr>
        <p:spPr>
          <a:xfrm>
            <a:off x="7708240" y="4611809"/>
            <a:ext cx="109728" cy="109728"/>
          </a:xfrm>
          <a:prstGeom prst="rect">
            <a:avLst/>
          </a:prstGeom>
          <a:solidFill>
            <a:srgbClr val="4CAF50"/>
          </a:solidFill>
          <a:ln w="12700">
            <a:solidFill>
              <a:srgbClr val="4CAF50"/>
            </a:solidFill>
            <a:prstDash val="solid"/>
          </a:ln>
        </p:spPr>
      </p:sp>
      <p:sp>
        <p:nvSpPr>
          <p:cNvPr id="97" name="Text 53">
            <a:extLst>
              <a:ext uri="{FF2B5EF4-FFF2-40B4-BE49-F238E27FC236}">
                <a16:creationId xmlns:a16="http://schemas.microsoft.com/office/drawing/2014/main" id="{A2EED09F-EEF6-43A6-B85A-FE64C05357C4}"/>
              </a:ext>
            </a:extLst>
          </p:cNvPr>
          <p:cNvSpPr/>
          <p:nvPr/>
        </p:nvSpPr>
        <p:spPr>
          <a:xfrm>
            <a:off x="7877330" y="4439214"/>
            <a:ext cx="1343368" cy="48030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1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Скидки за рекомендации (10–15%)</a:t>
            </a:r>
            <a:endParaRPr lang="en-US" sz="1100" dirty="0"/>
          </a:p>
        </p:txBody>
      </p:sp>
      <p:sp>
        <p:nvSpPr>
          <p:cNvPr id="98" name="Shape 54">
            <a:extLst>
              <a:ext uri="{FF2B5EF4-FFF2-40B4-BE49-F238E27FC236}">
                <a16:creationId xmlns:a16="http://schemas.microsoft.com/office/drawing/2014/main" id="{6C9F3329-4BA0-4832-BAE3-A86F136B821A}"/>
              </a:ext>
            </a:extLst>
          </p:cNvPr>
          <p:cNvSpPr/>
          <p:nvPr/>
        </p:nvSpPr>
        <p:spPr>
          <a:xfrm>
            <a:off x="9570107" y="1223772"/>
            <a:ext cx="1785718" cy="4119924"/>
          </a:xfrm>
          <a:prstGeom prst="rect">
            <a:avLst/>
          </a:prstGeom>
          <a:solidFill>
            <a:srgbClr val="F4F6F8"/>
          </a:solidFill>
          <a:ln w="12700">
            <a:solidFill>
              <a:srgbClr val="E0E0E0"/>
            </a:solidFill>
            <a:prstDash val="solid"/>
          </a:ln>
        </p:spPr>
      </p:sp>
      <p:sp>
        <p:nvSpPr>
          <p:cNvPr id="99" name="Shape 55">
            <a:extLst>
              <a:ext uri="{FF2B5EF4-FFF2-40B4-BE49-F238E27FC236}">
                <a16:creationId xmlns:a16="http://schemas.microsoft.com/office/drawing/2014/main" id="{C2EC58DD-DC65-407C-9BCA-792D3597C1D5}"/>
              </a:ext>
            </a:extLst>
          </p:cNvPr>
          <p:cNvSpPr/>
          <p:nvPr/>
        </p:nvSpPr>
        <p:spPr>
          <a:xfrm>
            <a:off x="9570107" y="1236726"/>
            <a:ext cx="1785718" cy="489966"/>
          </a:xfrm>
          <a:prstGeom prst="rect">
            <a:avLst/>
          </a:prstGeom>
          <a:solidFill>
            <a:srgbClr val="0080CC"/>
          </a:solidFill>
          <a:ln w="12700">
            <a:solidFill>
              <a:srgbClr val="0080CC"/>
            </a:solidFill>
            <a:prstDash val="solid"/>
          </a:ln>
        </p:spPr>
      </p:sp>
      <p:sp>
        <p:nvSpPr>
          <p:cNvPr id="100" name="Text 56">
            <a:extLst>
              <a:ext uri="{FF2B5EF4-FFF2-40B4-BE49-F238E27FC236}">
                <a16:creationId xmlns:a16="http://schemas.microsoft.com/office/drawing/2014/main" id="{07B4ADA6-B579-49E8-ACDD-59E12E221F08}"/>
              </a:ext>
            </a:extLst>
          </p:cNvPr>
          <p:cNvSpPr/>
          <p:nvPr/>
        </p:nvSpPr>
        <p:spPr>
          <a:xfrm>
            <a:off x="9643259" y="1251204"/>
            <a:ext cx="34747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5</a:t>
            </a:r>
            <a:endParaRPr lang="en-US" sz="2000" dirty="0"/>
          </a:p>
        </p:txBody>
      </p:sp>
      <p:sp>
        <p:nvSpPr>
          <p:cNvPr id="101" name="Text 57">
            <a:extLst>
              <a:ext uri="{FF2B5EF4-FFF2-40B4-BE49-F238E27FC236}">
                <a16:creationId xmlns:a16="http://schemas.microsoft.com/office/drawing/2014/main" id="{CA5033F3-E088-422C-A356-7880646DEF21}"/>
              </a:ext>
            </a:extLst>
          </p:cNvPr>
          <p:cNvSpPr/>
          <p:nvPr/>
        </p:nvSpPr>
        <p:spPr>
          <a:xfrm>
            <a:off x="10009019" y="1346454"/>
            <a:ext cx="1097280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B2B </a:t>
            </a:r>
            <a:r>
              <a:rPr lang="ru-RU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 </a:t>
            </a: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EdTech </a:t>
            </a:r>
            <a:r>
              <a:rPr lang="ru-RU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лицензии</a:t>
            </a:r>
            <a:endParaRPr lang="en-US" sz="1400" dirty="0"/>
          </a:p>
        </p:txBody>
      </p:sp>
      <p:sp>
        <p:nvSpPr>
          <p:cNvPr id="103" name="Shape 59">
            <a:extLst>
              <a:ext uri="{FF2B5EF4-FFF2-40B4-BE49-F238E27FC236}">
                <a16:creationId xmlns:a16="http://schemas.microsoft.com/office/drawing/2014/main" id="{7D39ECC0-2ED9-49DD-9974-8305F1C0291D}"/>
              </a:ext>
            </a:extLst>
          </p:cNvPr>
          <p:cNvSpPr/>
          <p:nvPr/>
        </p:nvSpPr>
        <p:spPr>
          <a:xfrm>
            <a:off x="9699071" y="2282261"/>
            <a:ext cx="109728" cy="109728"/>
          </a:xfrm>
          <a:prstGeom prst="rect">
            <a:avLst/>
          </a:prstGeom>
          <a:solidFill>
            <a:srgbClr val="0080CC"/>
          </a:solidFill>
          <a:ln w="12700">
            <a:solidFill>
              <a:srgbClr val="0080CC"/>
            </a:solidFill>
            <a:prstDash val="solid"/>
          </a:ln>
        </p:spPr>
      </p:sp>
      <p:sp>
        <p:nvSpPr>
          <p:cNvPr id="104" name="Text 60">
            <a:extLst>
              <a:ext uri="{FF2B5EF4-FFF2-40B4-BE49-F238E27FC236}">
                <a16:creationId xmlns:a16="http://schemas.microsoft.com/office/drawing/2014/main" id="{5355AB0F-C1FE-40E9-BA1E-5B7CD8884898}"/>
              </a:ext>
            </a:extLst>
          </p:cNvPr>
          <p:cNvSpPr/>
          <p:nvPr/>
        </p:nvSpPr>
        <p:spPr>
          <a:xfrm>
            <a:off x="9839567" y="1916653"/>
            <a:ext cx="1430626" cy="81230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Корпоративные пакеты для студий (от 50 000 ₽/год)</a:t>
            </a:r>
          </a:p>
        </p:txBody>
      </p:sp>
      <p:sp>
        <p:nvSpPr>
          <p:cNvPr id="105" name="Shape 61">
            <a:extLst>
              <a:ext uri="{FF2B5EF4-FFF2-40B4-BE49-F238E27FC236}">
                <a16:creationId xmlns:a16="http://schemas.microsoft.com/office/drawing/2014/main" id="{1DE84D9E-C2B8-46F6-B238-A56619B8B2EE}"/>
              </a:ext>
            </a:extLst>
          </p:cNvPr>
          <p:cNvSpPr/>
          <p:nvPr/>
        </p:nvSpPr>
        <p:spPr>
          <a:xfrm>
            <a:off x="9698215" y="3169644"/>
            <a:ext cx="109728" cy="109728"/>
          </a:xfrm>
          <a:prstGeom prst="rect">
            <a:avLst/>
          </a:prstGeom>
          <a:solidFill>
            <a:srgbClr val="0080CC"/>
          </a:solidFill>
          <a:ln w="12700">
            <a:solidFill>
              <a:srgbClr val="0080CC"/>
            </a:solidFill>
            <a:prstDash val="solid"/>
          </a:ln>
        </p:spPr>
      </p:sp>
      <p:sp>
        <p:nvSpPr>
          <p:cNvPr id="106" name="Text 62">
            <a:extLst>
              <a:ext uri="{FF2B5EF4-FFF2-40B4-BE49-F238E27FC236}">
                <a16:creationId xmlns:a16="http://schemas.microsoft.com/office/drawing/2014/main" id="{A430E900-A813-4F46-ABFA-8F8A014A3DE5}"/>
              </a:ext>
            </a:extLst>
          </p:cNvPr>
          <p:cNvSpPr/>
          <p:nvPr/>
        </p:nvSpPr>
        <p:spPr>
          <a:xfrm>
            <a:off x="9840041" y="2799983"/>
            <a:ext cx="1430626" cy="78341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Образовательные лицензии для 90+ профильных кафедр</a:t>
            </a:r>
          </a:p>
        </p:txBody>
      </p:sp>
      <p:sp>
        <p:nvSpPr>
          <p:cNvPr id="107" name="Shape 63">
            <a:extLst>
              <a:ext uri="{FF2B5EF4-FFF2-40B4-BE49-F238E27FC236}">
                <a16:creationId xmlns:a16="http://schemas.microsoft.com/office/drawing/2014/main" id="{31D801BB-B2AD-41B0-AF16-502BA52BAFE5}"/>
              </a:ext>
            </a:extLst>
          </p:cNvPr>
          <p:cNvSpPr/>
          <p:nvPr/>
        </p:nvSpPr>
        <p:spPr>
          <a:xfrm>
            <a:off x="9698215" y="3978925"/>
            <a:ext cx="109728" cy="109728"/>
          </a:xfrm>
          <a:prstGeom prst="rect">
            <a:avLst/>
          </a:prstGeom>
          <a:solidFill>
            <a:srgbClr val="0080CC"/>
          </a:solidFill>
          <a:ln w="12700">
            <a:solidFill>
              <a:srgbClr val="0080CC"/>
            </a:solidFill>
            <a:prstDash val="solid"/>
          </a:ln>
        </p:spPr>
      </p:sp>
      <p:sp>
        <p:nvSpPr>
          <p:cNvPr id="108" name="Text 64">
            <a:extLst>
              <a:ext uri="{FF2B5EF4-FFF2-40B4-BE49-F238E27FC236}">
                <a16:creationId xmlns:a16="http://schemas.microsoft.com/office/drawing/2014/main" id="{0F0FDD5E-7C6D-4527-B9B3-268DDB8362EE}"/>
              </a:ext>
            </a:extLst>
          </p:cNvPr>
          <p:cNvSpPr/>
          <p:nvPr/>
        </p:nvSpPr>
        <p:spPr>
          <a:xfrm>
            <a:off x="9843104" y="3693390"/>
            <a:ext cx="1430626" cy="7261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White-</a:t>
            </a:r>
            <a:r>
              <a:rPr lang="ru-RU" sz="12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label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решения для архитектурных бюро</a:t>
            </a:r>
          </a:p>
        </p:txBody>
      </p:sp>
      <p:sp>
        <p:nvSpPr>
          <p:cNvPr id="109" name="Shape 65">
            <a:extLst>
              <a:ext uri="{FF2B5EF4-FFF2-40B4-BE49-F238E27FC236}">
                <a16:creationId xmlns:a16="http://schemas.microsoft.com/office/drawing/2014/main" id="{5D552888-7752-42A9-A68E-D588C774E2F6}"/>
              </a:ext>
            </a:extLst>
          </p:cNvPr>
          <p:cNvSpPr/>
          <p:nvPr/>
        </p:nvSpPr>
        <p:spPr>
          <a:xfrm>
            <a:off x="9699071" y="4786409"/>
            <a:ext cx="109728" cy="109728"/>
          </a:xfrm>
          <a:prstGeom prst="rect">
            <a:avLst/>
          </a:prstGeom>
          <a:solidFill>
            <a:srgbClr val="0080CC"/>
          </a:solidFill>
          <a:ln w="12700">
            <a:solidFill>
              <a:srgbClr val="0080CC"/>
            </a:solidFill>
            <a:prstDash val="solid"/>
          </a:ln>
        </p:spPr>
      </p:sp>
      <p:sp>
        <p:nvSpPr>
          <p:cNvPr id="110" name="Text 66">
            <a:extLst>
              <a:ext uri="{FF2B5EF4-FFF2-40B4-BE49-F238E27FC236}">
                <a16:creationId xmlns:a16="http://schemas.microsoft.com/office/drawing/2014/main" id="{5679E18B-1E63-4696-87E9-8C9F792AC3E2}"/>
              </a:ext>
            </a:extLst>
          </p:cNvPr>
          <p:cNvSpPr/>
          <p:nvPr/>
        </p:nvSpPr>
        <p:spPr>
          <a:xfrm>
            <a:off x="9828728" y="4472590"/>
            <a:ext cx="1430626" cy="79602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SLA, выделенная поддержка и API для автоматизации</a:t>
            </a:r>
            <a:endParaRPr lang="en-US" sz="1200" dirty="0"/>
          </a:p>
        </p:txBody>
      </p:sp>
      <p:sp>
        <p:nvSpPr>
          <p:cNvPr id="111" name="Shape 67">
            <a:extLst>
              <a:ext uri="{FF2B5EF4-FFF2-40B4-BE49-F238E27FC236}">
                <a16:creationId xmlns:a16="http://schemas.microsoft.com/office/drawing/2014/main" id="{457A4FB7-CC1A-417B-8244-3415EA02DABC}"/>
              </a:ext>
            </a:extLst>
          </p:cNvPr>
          <p:cNvSpPr/>
          <p:nvPr/>
        </p:nvSpPr>
        <p:spPr>
          <a:xfrm>
            <a:off x="521831" y="5334972"/>
            <a:ext cx="10833993" cy="256032"/>
          </a:xfrm>
          <a:prstGeom prst="rect">
            <a:avLst/>
          </a:prstGeom>
          <a:solidFill>
            <a:srgbClr val="F0E8FF"/>
          </a:solidFill>
          <a:ln w="12700">
            <a:solidFill>
              <a:srgbClr val="D0AAFF"/>
            </a:solidFill>
            <a:prstDash val="solid"/>
          </a:ln>
        </p:spPr>
      </p:sp>
      <p:sp>
        <p:nvSpPr>
          <p:cNvPr id="112" name="Text 68">
            <a:extLst>
              <a:ext uri="{FF2B5EF4-FFF2-40B4-BE49-F238E27FC236}">
                <a16:creationId xmlns:a16="http://schemas.microsoft.com/office/drawing/2014/main" id="{D9D63DB5-F5C3-4F90-B05F-5C40860E9C3C}"/>
              </a:ext>
            </a:extLst>
          </p:cNvPr>
          <p:cNvSpPr/>
          <p:nvPr/>
        </p:nvSpPr>
        <p:spPr>
          <a:xfrm>
            <a:off x="523878" y="5343696"/>
            <a:ext cx="10831947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🎯  </a:t>
            </a:r>
            <a:r>
              <a:rPr lang="en-US" sz="1100" b="1" dirty="0" err="1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Целевые</a:t>
            </a:r>
            <a:r>
              <a:rPr lang="en-US" sz="1100" b="1" dirty="0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100" b="1" dirty="0" err="1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показатели</a:t>
            </a:r>
            <a:r>
              <a:rPr lang="en-US" sz="1100" b="1" dirty="0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ru-RU" sz="1100" b="1" dirty="0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300 платящих пользователей через 9 </a:t>
            </a:r>
            <a:r>
              <a:rPr lang="ru-RU" sz="1100" b="1" dirty="0" err="1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мес</a:t>
            </a:r>
            <a:r>
              <a:rPr lang="ru-RU" sz="1100" b="1" dirty="0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• ARR 1.2 млн ₽ через 12 </a:t>
            </a:r>
            <a:r>
              <a:rPr lang="ru-RU" sz="1100" b="1" dirty="0" err="1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мес</a:t>
            </a:r>
            <a:r>
              <a:rPr lang="ru-RU" sz="1100" b="1" dirty="0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• Выход на самоокупаемость через 14 </a:t>
            </a:r>
            <a:r>
              <a:rPr lang="ru-RU" sz="1100" b="1" dirty="0" err="1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мес</a:t>
            </a:r>
            <a:endParaRPr lang="en-US" sz="1100" dirty="0"/>
          </a:p>
        </p:txBody>
      </p:sp>
      <p:sp>
        <p:nvSpPr>
          <p:cNvPr id="113" name="Shape 39">
            <a:extLst>
              <a:ext uri="{FF2B5EF4-FFF2-40B4-BE49-F238E27FC236}">
                <a16:creationId xmlns:a16="http://schemas.microsoft.com/office/drawing/2014/main" id="{51C1C060-2994-4EB2-97A9-43855A96EC82}"/>
              </a:ext>
            </a:extLst>
          </p:cNvPr>
          <p:cNvSpPr/>
          <p:nvPr/>
        </p:nvSpPr>
        <p:spPr>
          <a:xfrm>
            <a:off x="5460308" y="4418760"/>
            <a:ext cx="109728" cy="109728"/>
          </a:xfrm>
          <a:prstGeom prst="rect">
            <a:avLst/>
          </a:prstGeom>
          <a:solidFill>
            <a:srgbClr val="FCAF17"/>
          </a:solidFill>
          <a:ln w="12700">
            <a:solidFill>
              <a:srgbClr val="FCAF17"/>
            </a:solidFill>
            <a:prstDash val="solid"/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324E4-793C-4C51-AB2B-8D40E61A6812}"/>
              </a:ext>
            </a:extLst>
          </p:cNvPr>
          <p:cNvSpPr txBox="1"/>
          <p:nvPr/>
        </p:nvSpPr>
        <p:spPr>
          <a:xfrm>
            <a:off x="5618065" y="4073977"/>
            <a:ext cx="16150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0" i="0" dirty="0">
                <a:solidFill>
                  <a:srgbClr val="1D1D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Консультации</a:t>
            </a:r>
            <a:r>
              <a:rPr lang="ru-RU" b="0" i="0" dirty="0">
                <a:solidFill>
                  <a:srgbClr val="1D1D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b="0" i="0" dirty="0">
                <a:solidFill>
                  <a:srgbClr val="1D1D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техническое сопровождение</a:t>
            </a:r>
            <a:endParaRPr lang="ru-RU" b="0" i="0" dirty="0">
              <a:solidFill>
                <a:srgbClr val="1D1D1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30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g28b5a42706e_0_27"/>
          <p:cNvGrpSpPr/>
          <p:nvPr/>
        </p:nvGrpSpPr>
        <p:grpSpPr>
          <a:xfrm>
            <a:off x="-18522" y="6358526"/>
            <a:ext cx="542400" cy="506700"/>
            <a:chOff x="-1" y="0"/>
            <a:chExt cx="542400" cy="506700"/>
          </a:xfrm>
        </p:grpSpPr>
        <p:sp>
          <p:nvSpPr>
            <p:cNvPr id="132" name="Google Shape;132;g28b5a42706e_0_27"/>
            <p:cNvSpPr/>
            <p:nvPr/>
          </p:nvSpPr>
          <p:spPr>
            <a:xfrm>
              <a:off x="-1" y="0"/>
              <a:ext cx="542400" cy="5067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3" name="Google Shape;133;g28b5a42706e_0_27"/>
            <p:cNvSpPr txBox="1"/>
            <p:nvPr/>
          </p:nvSpPr>
          <p:spPr>
            <a:xfrm>
              <a:off x="37054" y="153867"/>
              <a:ext cx="468000" cy="19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8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g28b5a42706e_0_27"/>
          <p:cNvSpPr txBox="1"/>
          <p:nvPr/>
        </p:nvSpPr>
        <p:spPr>
          <a:xfrm>
            <a:off x="314255" y="108331"/>
            <a:ext cx="6519000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b="1" dirty="0">
                <a:sym typeface="Arial"/>
              </a:rPr>
              <a:t>ДОРОЖНАЯ КАРТА</a:t>
            </a:r>
          </a:p>
        </p:txBody>
      </p:sp>
      <p:grpSp>
        <p:nvGrpSpPr>
          <p:cNvPr id="135" name="Google Shape;135;g28b5a42706e_0_27"/>
          <p:cNvGrpSpPr/>
          <p:nvPr/>
        </p:nvGrpSpPr>
        <p:grpSpPr>
          <a:xfrm>
            <a:off x="0" y="692501"/>
            <a:ext cx="2624940" cy="97200"/>
            <a:chOff x="0" y="692501"/>
            <a:chExt cx="2624940" cy="97200"/>
          </a:xfrm>
        </p:grpSpPr>
        <p:sp>
          <p:nvSpPr>
            <p:cNvPr id="136" name="Google Shape;136;g28b5a42706e_0_27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g28b5a42706e_0_27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8" name="Google Shape;138;g28b5a42706e_0_27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9" name="Google Shape;139;g28b5a42706e_0_27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0" name="Google Shape;140;g28b5a42706e_0_27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8CEF2F-3083-FEF0-34D4-F02A21640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113" name="Shape 4">
            <a:extLst>
              <a:ext uri="{FF2B5EF4-FFF2-40B4-BE49-F238E27FC236}">
                <a16:creationId xmlns:a16="http://schemas.microsoft.com/office/drawing/2014/main" id="{FE16AF9E-842D-4CA8-AB5A-056D90F3A3B0}"/>
              </a:ext>
            </a:extLst>
          </p:cNvPr>
          <p:cNvSpPr/>
          <p:nvPr/>
        </p:nvSpPr>
        <p:spPr>
          <a:xfrm>
            <a:off x="924560" y="1783080"/>
            <a:ext cx="9638665" cy="91440"/>
          </a:xfrm>
          <a:prstGeom prst="rect">
            <a:avLst/>
          </a:prstGeom>
          <a:solidFill>
            <a:srgbClr val="E0E0E0"/>
          </a:solidFill>
          <a:ln w="12700">
            <a:solidFill>
              <a:srgbClr val="E0E0E0"/>
            </a:solidFill>
            <a:prstDash val="solid"/>
          </a:ln>
        </p:spPr>
      </p:sp>
      <p:sp>
        <p:nvSpPr>
          <p:cNvPr id="114" name="Shape 5">
            <a:extLst>
              <a:ext uri="{FF2B5EF4-FFF2-40B4-BE49-F238E27FC236}">
                <a16:creationId xmlns:a16="http://schemas.microsoft.com/office/drawing/2014/main" id="{D10A5DAE-C0CF-4582-B6DA-E6137E5CE160}"/>
              </a:ext>
            </a:extLst>
          </p:cNvPr>
          <p:cNvSpPr/>
          <p:nvPr/>
        </p:nvSpPr>
        <p:spPr>
          <a:xfrm>
            <a:off x="1770380" y="1676400"/>
            <a:ext cx="320040" cy="320040"/>
          </a:xfrm>
          <a:prstGeom prst="ellipse">
            <a:avLst/>
          </a:prstGeom>
          <a:solidFill>
            <a:srgbClr val="4CAF50"/>
          </a:solidFill>
          <a:ln w="25400">
            <a:solidFill>
              <a:srgbClr val="FFFFFF"/>
            </a:solidFill>
            <a:prstDash val="solid"/>
          </a:ln>
        </p:spPr>
      </p:sp>
      <p:sp>
        <p:nvSpPr>
          <p:cNvPr id="115" name="Shape 6">
            <a:extLst>
              <a:ext uri="{FF2B5EF4-FFF2-40B4-BE49-F238E27FC236}">
                <a16:creationId xmlns:a16="http://schemas.microsoft.com/office/drawing/2014/main" id="{57CDE6A9-B11F-4727-B582-24C79B41E184}"/>
              </a:ext>
            </a:extLst>
          </p:cNvPr>
          <p:cNvSpPr/>
          <p:nvPr/>
        </p:nvSpPr>
        <p:spPr>
          <a:xfrm>
            <a:off x="924560" y="1965960"/>
            <a:ext cx="2011680" cy="3494720"/>
          </a:xfrm>
          <a:prstGeom prst="rect">
            <a:avLst/>
          </a:prstGeom>
          <a:solidFill>
            <a:srgbClr val="F4F6F8"/>
          </a:solidFill>
          <a:ln w="12700">
            <a:solidFill>
              <a:srgbClr val="E0E0E0"/>
            </a:solidFill>
            <a:prstDash val="solid"/>
          </a:ln>
        </p:spPr>
      </p:sp>
      <p:sp>
        <p:nvSpPr>
          <p:cNvPr id="116" name="Shape 7">
            <a:extLst>
              <a:ext uri="{FF2B5EF4-FFF2-40B4-BE49-F238E27FC236}">
                <a16:creationId xmlns:a16="http://schemas.microsoft.com/office/drawing/2014/main" id="{C835766F-8AC7-44A3-B5CC-06AEBEE9C8A7}"/>
              </a:ext>
            </a:extLst>
          </p:cNvPr>
          <p:cNvSpPr/>
          <p:nvPr/>
        </p:nvSpPr>
        <p:spPr>
          <a:xfrm>
            <a:off x="924560" y="1965960"/>
            <a:ext cx="2011680" cy="548640"/>
          </a:xfrm>
          <a:prstGeom prst="rect">
            <a:avLst/>
          </a:prstGeom>
          <a:solidFill>
            <a:srgbClr val="4CAF50"/>
          </a:solidFill>
          <a:ln w="12700">
            <a:solidFill>
              <a:srgbClr val="4CAF50"/>
            </a:solidFill>
            <a:prstDash val="solid"/>
          </a:ln>
        </p:spPr>
      </p:sp>
      <p:sp>
        <p:nvSpPr>
          <p:cNvPr id="117" name="Text 8">
            <a:extLst>
              <a:ext uri="{FF2B5EF4-FFF2-40B4-BE49-F238E27FC236}">
                <a16:creationId xmlns:a16="http://schemas.microsoft.com/office/drawing/2014/main" id="{CCD61C97-0753-46FF-BD67-F3EB30BB633C}"/>
              </a:ext>
            </a:extLst>
          </p:cNvPr>
          <p:cNvSpPr/>
          <p:nvPr/>
        </p:nvSpPr>
        <p:spPr>
          <a:xfrm>
            <a:off x="970280" y="1984248"/>
            <a:ext cx="1920240" cy="51206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(Выполнено)</a:t>
            </a:r>
            <a:endParaRPr lang="en-US" sz="1400" dirty="0"/>
          </a:p>
        </p:txBody>
      </p:sp>
      <p:sp>
        <p:nvSpPr>
          <p:cNvPr id="118" name="Text 9">
            <a:extLst>
              <a:ext uri="{FF2B5EF4-FFF2-40B4-BE49-F238E27FC236}">
                <a16:creationId xmlns:a16="http://schemas.microsoft.com/office/drawing/2014/main" id="{16476A06-83F5-4954-8A5A-3E73A49456F0}"/>
              </a:ext>
            </a:extLst>
          </p:cNvPr>
          <p:cNvSpPr/>
          <p:nvPr/>
        </p:nvSpPr>
        <p:spPr>
          <a:xfrm>
            <a:off x="924560" y="260604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Разработка алгоритма генерации (Шум Симплекс)</a:t>
            </a:r>
          </a:p>
        </p:txBody>
      </p:sp>
      <p:sp>
        <p:nvSpPr>
          <p:cNvPr id="119" name="Text 10">
            <a:extLst>
              <a:ext uri="{FF2B5EF4-FFF2-40B4-BE49-F238E27FC236}">
                <a16:creationId xmlns:a16="http://schemas.microsoft.com/office/drawing/2014/main" id="{AA3C9249-DD83-4F86-8174-DA5F12D8F479}"/>
              </a:ext>
            </a:extLst>
          </p:cNvPr>
          <p:cNvSpPr/>
          <p:nvPr/>
        </p:nvSpPr>
        <p:spPr>
          <a:xfrm>
            <a:off x="924560" y="315468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Создание библиотеки из 12 </a:t>
            </a:r>
            <a:r>
              <a:rPr lang="ru-RU" sz="12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low-poly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ru-RU" sz="12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ассетов</a:t>
            </a:r>
            <a:endParaRPr lang="ru-RU" sz="1200" dirty="0">
              <a:solidFill>
                <a:srgbClr val="1B1B1B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sp>
        <p:nvSpPr>
          <p:cNvPr id="120" name="Text 11">
            <a:extLst>
              <a:ext uri="{FF2B5EF4-FFF2-40B4-BE49-F238E27FC236}">
                <a16:creationId xmlns:a16="http://schemas.microsoft.com/office/drawing/2014/main" id="{7C06BF3A-4616-4CDA-9E20-F2EED142EA87}"/>
              </a:ext>
            </a:extLst>
          </p:cNvPr>
          <p:cNvSpPr/>
          <p:nvPr/>
        </p:nvSpPr>
        <p:spPr>
          <a:xfrm>
            <a:off x="924560" y="370332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Рабочий прототип (уровень TRL 3-4)</a:t>
            </a:r>
          </a:p>
        </p:txBody>
      </p:sp>
      <p:sp>
        <p:nvSpPr>
          <p:cNvPr id="121" name="Text 12">
            <a:extLst>
              <a:ext uri="{FF2B5EF4-FFF2-40B4-BE49-F238E27FC236}">
                <a16:creationId xmlns:a16="http://schemas.microsoft.com/office/drawing/2014/main" id="{2CD0276B-B2B8-4B7C-AC50-BFB28B3CF7B7}"/>
              </a:ext>
            </a:extLst>
          </p:cNvPr>
          <p:cNvSpPr/>
          <p:nvPr/>
        </p:nvSpPr>
        <p:spPr>
          <a:xfrm>
            <a:off x="924560" y="425196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✅ Базовая интеграция в среду </a:t>
            </a:r>
            <a:r>
              <a:rPr lang="ru-RU" sz="12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Blender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(Python API)</a:t>
            </a:r>
          </a:p>
        </p:txBody>
      </p:sp>
      <p:sp>
        <p:nvSpPr>
          <p:cNvPr id="122" name="Text 13">
            <a:extLst>
              <a:ext uri="{FF2B5EF4-FFF2-40B4-BE49-F238E27FC236}">
                <a16:creationId xmlns:a16="http://schemas.microsoft.com/office/drawing/2014/main" id="{89B3B6A3-87B9-4138-A482-AD2861DBDC2E}"/>
              </a:ext>
            </a:extLst>
          </p:cNvPr>
          <p:cNvSpPr/>
          <p:nvPr/>
        </p:nvSpPr>
        <p:spPr>
          <a:xfrm>
            <a:off x="1153160" y="1306811"/>
            <a:ext cx="15544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4CAF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Выполнено</a:t>
            </a:r>
            <a:endParaRPr lang="en-US" sz="1200" dirty="0"/>
          </a:p>
        </p:txBody>
      </p:sp>
      <p:sp>
        <p:nvSpPr>
          <p:cNvPr id="123" name="Shape 14">
            <a:extLst>
              <a:ext uri="{FF2B5EF4-FFF2-40B4-BE49-F238E27FC236}">
                <a16:creationId xmlns:a16="http://schemas.microsoft.com/office/drawing/2014/main" id="{3CEB6266-75B3-4324-BECD-DA74FBBA706B}"/>
              </a:ext>
            </a:extLst>
          </p:cNvPr>
          <p:cNvSpPr/>
          <p:nvPr/>
        </p:nvSpPr>
        <p:spPr>
          <a:xfrm>
            <a:off x="4256245" y="1664989"/>
            <a:ext cx="320040" cy="320040"/>
          </a:xfrm>
          <a:prstGeom prst="ellipse">
            <a:avLst/>
          </a:prstGeom>
          <a:solidFill>
            <a:srgbClr val="FCAF17"/>
          </a:solidFill>
          <a:ln w="25400">
            <a:solidFill>
              <a:srgbClr val="FFFFFF"/>
            </a:solidFill>
            <a:prstDash val="solid"/>
          </a:ln>
        </p:spPr>
      </p:sp>
      <p:sp>
        <p:nvSpPr>
          <p:cNvPr id="124" name="Shape 15">
            <a:extLst>
              <a:ext uri="{FF2B5EF4-FFF2-40B4-BE49-F238E27FC236}">
                <a16:creationId xmlns:a16="http://schemas.microsoft.com/office/drawing/2014/main" id="{D93E22A4-E4C5-45FF-910D-FDBE92D8DF8D}"/>
              </a:ext>
            </a:extLst>
          </p:cNvPr>
          <p:cNvSpPr/>
          <p:nvPr/>
        </p:nvSpPr>
        <p:spPr>
          <a:xfrm>
            <a:off x="3457415" y="1966740"/>
            <a:ext cx="2011680" cy="3494721"/>
          </a:xfrm>
          <a:prstGeom prst="rect">
            <a:avLst/>
          </a:prstGeom>
          <a:solidFill>
            <a:srgbClr val="F4F6F8"/>
          </a:solidFill>
          <a:ln w="12700">
            <a:solidFill>
              <a:srgbClr val="E0E0E0"/>
            </a:solidFill>
            <a:prstDash val="solid"/>
          </a:ln>
        </p:spPr>
      </p:sp>
      <p:sp>
        <p:nvSpPr>
          <p:cNvPr id="125" name="Shape 16">
            <a:extLst>
              <a:ext uri="{FF2B5EF4-FFF2-40B4-BE49-F238E27FC236}">
                <a16:creationId xmlns:a16="http://schemas.microsoft.com/office/drawing/2014/main" id="{E2AEC2B2-F06E-4C2E-9BCB-232729CEE9C4}"/>
              </a:ext>
            </a:extLst>
          </p:cNvPr>
          <p:cNvSpPr/>
          <p:nvPr/>
        </p:nvSpPr>
        <p:spPr>
          <a:xfrm>
            <a:off x="3457415" y="1966741"/>
            <a:ext cx="2011680" cy="548640"/>
          </a:xfrm>
          <a:prstGeom prst="rect">
            <a:avLst/>
          </a:prstGeom>
          <a:solidFill>
            <a:srgbClr val="FCAF17"/>
          </a:solidFill>
          <a:ln w="12700">
            <a:solidFill>
              <a:srgbClr val="FCAF17"/>
            </a:solidFill>
            <a:prstDash val="solid"/>
          </a:ln>
        </p:spPr>
      </p:sp>
      <p:sp>
        <p:nvSpPr>
          <p:cNvPr id="126" name="Text 17">
            <a:extLst>
              <a:ext uri="{FF2B5EF4-FFF2-40B4-BE49-F238E27FC236}">
                <a16:creationId xmlns:a16="http://schemas.microsoft.com/office/drawing/2014/main" id="{50948390-96D1-4988-AA12-3899F38DB18A}"/>
              </a:ext>
            </a:extLst>
          </p:cNvPr>
          <p:cNvSpPr/>
          <p:nvPr/>
        </p:nvSpPr>
        <p:spPr>
          <a:xfrm>
            <a:off x="3503135" y="1985029"/>
            <a:ext cx="1920240" cy="51206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(В работе)</a:t>
            </a:r>
            <a:endParaRPr lang="en-US" sz="1400" dirty="0"/>
          </a:p>
        </p:txBody>
      </p:sp>
      <p:sp>
        <p:nvSpPr>
          <p:cNvPr id="127" name="Text 18">
            <a:extLst>
              <a:ext uri="{FF2B5EF4-FFF2-40B4-BE49-F238E27FC236}">
                <a16:creationId xmlns:a16="http://schemas.microsoft.com/office/drawing/2014/main" id="{C7E6CEE6-D43B-4404-8B9C-33D2EFDBC551}"/>
              </a:ext>
            </a:extLst>
          </p:cNvPr>
          <p:cNvSpPr/>
          <p:nvPr/>
        </p:nvSpPr>
        <p:spPr>
          <a:xfrm>
            <a:off x="3470593" y="2606821"/>
            <a:ext cx="1998502" cy="6421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🔄 Разработка интуитивного интерфейса (UI) для настроек</a:t>
            </a:r>
          </a:p>
        </p:txBody>
      </p:sp>
      <p:sp>
        <p:nvSpPr>
          <p:cNvPr id="128" name="Text 19">
            <a:extLst>
              <a:ext uri="{FF2B5EF4-FFF2-40B4-BE49-F238E27FC236}">
                <a16:creationId xmlns:a16="http://schemas.microsoft.com/office/drawing/2014/main" id="{56D91550-FEA1-45DD-B4EC-78D9FCFE2874}"/>
              </a:ext>
            </a:extLst>
          </p:cNvPr>
          <p:cNvSpPr/>
          <p:nvPr/>
        </p:nvSpPr>
        <p:spPr>
          <a:xfrm>
            <a:off x="3465036" y="3243189"/>
            <a:ext cx="2011680" cy="76024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🔄 Реализация системы «умного» размещения (анализ нормалей)</a:t>
            </a:r>
          </a:p>
        </p:txBody>
      </p:sp>
      <p:sp>
        <p:nvSpPr>
          <p:cNvPr id="129" name="Text 20">
            <a:extLst>
              <a:ext uri="{FF2B5EF4-FFF2-40B4-BE49-F238E27FC236}">
                <a16:creationId xmlns:a16="http://schemas.microsoft.com/office/drawing/2014/main" id="{32C15E5F-8F3E-48CF-97B2-BE0B2B0373A6}"/>
              </a:ext>
            </a:extLst>
          </p:cNvPr>
          <p:cNvSpPr/>
          <p:nvPr/>
        </p:nvSpPr>
        <p:spPr>
          <a:xfrm>
            <a:off x="3472657" y="396244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🔄 Экспорт кода</a:t>
            </a:r>
            <a:endParaRPr lang="en-US" sz="1200" dirty="0"/>
          </a:p>
        </p:txBody>
      </p:sp>
      <p:sp>
        <p:nvSpPr>
          <p:cNvPr id="130" name="Text 21">
            <a:extLst>
              <a:ext uri="{FF2B5EF4-FFF2-40B4-BE49-F238E27FC236}">
                <a16:creationId xmlns:a16="http://schemas.microsoft.com/office/drawing/2014/main" id="{3E484E8D-5E75-4AAC-8941-A3A8C2F50CA5}"/>
              </a:ext>
            </a:extLst>
          </p:cNvPr>
          <p:cNvSpPr/>
          <p:nvPr/>
        </p:nvSpPr>
        <p:spPr>
          <a:xfrm>
            <a:off x="3472657" y="4388883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🔄 Публичный MVP</a:t>
            </a:r>
            <a:endParaRPr lang="en-US" sz="1200" dirty="0"/>
          </a:p>
        </p:txBody>
      </p:sp>
      <p:sp>
        <p:nvSpPr>
          <p:cNvPr id="141" name="Text 22">
            <a:extLst>
              <a:ext uri="{FF2B5EF4-FFF2-40B4-BE49-F238E27FC236}">
                <a16:creationId xmlns:a16="http://schemas.microsoft.com/office/drawing/2014/main" id="{163777CB-548B-4997-9FAD-85AEE0953DEF}"/>
              </a:ext>
            </a:extLst>
          </p:cNvPr>
          <p:cNvSpPr/>
          <p:nvPr/>
        </p:nvSpPr>
        <p:spPr>
          <a:xfrm>
            <a:off x="3457415" y="1296162"/>
            <a:ext cx="20116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CAF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 работе</a:t>
            </a:r>
            <a:endParaRPr lang="en-US" sz="1600" dirty="0"/>
          </a:p>
        </p:txBody>
      </p:sp>
      <p:sp>
        <p:nvSpPr>
          <p:cNvPr id="142" name="Shape 23">
            <a:extLst>
              <a:ext uri="{FF2B5EF4-FFF2-40B4-BE49-F238E27FC236}">
                <a16:creationId xmlns:a16="http://schemas.microsoft.com/office/drawing/2014/main" id="{FC29292B-1163-48D2-8D41-3765265237C5}"/>
              </a:ext>
            </a:extLst>
          </p:cNvPr>
          <p:cNvSpPr/>
          <p:nvPr/>
        </p:nvSpPr>
        <p:spPr>
          <a:xfrm>
            <a:off x="6851332" y="1676400"/>
            <a:ext cx="320040" cy="320040"/>
          </a:xfrm>
          <a:prstGeom prst="ellipse">
            <a:avLst/>
          </a:prstGeom>
          <a:solidFill>
            <a:srgbClr val="FD493D"/>
          </a:solidFill>
          <a:ln w="254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43" name="Shape 24">
            <a:extLst>
              <a:ext uri="{FF2B5EF4-FFF2-40B4-BE49-F238E27FC236}">
                <a16:creationId xmlns:a16="http://schemas.microsoft.com/office/drawing/2014/main" id="{7FA76BA0-2FFF-41CF-8B6E-2C3574738E4C}"/>
              </a:ext>
            </a:extLst>
          </p:cNvPr>
          <p:cNvSpPr/>
          <p:nvPr/>
        </p:nvSpPr>
        <p:spPr>
          <a:xfrm>
            <a:off x="6005512" y="1984248"/>
            <a:ext cx="2011680" cy="3476432"/>
          </a:xfrm>
          <a:prstGeom prst="rect">
            <a:avLst/>
          </a:prstGeom>
          <a:solidFill>
            <a:srgbClr val="F4F6F8"/>
          </a:solidFill>
          <a:ln w="12700">
            <a:solidFill>
              <a:srgbClr val="E0E0E0"/>
            </a:solidFill>
            <a:prstDash val="solid"/>
          </a:ln>
        </p:spPr>
      </p:sp>
      <p:sp>
        <p:nvSpPr>
          <p:cNvPr id="144" name="Shape 25">
            <a:extLst>
              <a:ext uri="{FF2B5EF4-FFF2-40B4-BE49-F238E27FC236}">
                <a16:creationId xmlns:a16="http://schemas.microsoft.com/office/drawing/2014/main" id="{A1EACC7E-2F15-4B71-B8A3-FB522B4955E7}"/>
              </a:ext>
            </a:extLst>
          </p:cNvPr>
          <p:cNvSpPr/>
          <p:nvPr/>
        </p:nvSpPr>
        <p:spPr>
          <a:xfrm>
            <a:off x="6005512" y="1984248"/>
            <a:ext cx="2011680" cy="548640"/>
          </a:xfrm>
          <a:prstGeom prst="rect">
            <a:avLst/>
          </a:prstGeom>
          <a:solidFill>
            <a:srgbClr val="FD493D"/>
          </a:solidFill>
          <a:ln w="12700">
            <a:solidFill>
              <a:srgbClr val="FD493D"/>
            </a:solidFill>
            <a:prstDash val="solid"/>
          </a:ln>
        </p:spPr>
      </p:sp>
      <p:sp>
        <p:nvSpPr>
          <p:cNvPr id="145" name="Text 26">
            <a:extLst>
              <a:ext uri="{FF2B5EF4-FFF2-40B4-BE49-F238E27FC236}">
                <a16:creationId xmlns:a16="http://schemas.microsoft.com/office/drawing/2014/main" id="{5AA86912-7FA1-4998-9B18-D759638495C7}"/>
              </a:ext>
            </a:extLst>
          </p:cNvPr>
          <p:cNvSpPr/>
          <p:nvPr/>
        </p:nvSpPr>
        <p:spPr>
          <a:xfrm>
            <a:off x="6051232" y="2002536"/>
            <a:ext cx="1920240" cy="51206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(Запланировано)</a:t>
            </a:r>
            <a:endParaRPr lang="en-US" sz="1400" dirty="0"/>
          </a:p>
        </p:txBody>
      </p:sp>
      <p:sp>
        <p:nvSpPr>
          <p:cNvPr id="146" name="Text 27">
            <a:extLst>
              <a:ext uri="{FF2B5EF4-FFF2-40B4-BE49-F238E27FC236}">
                <a16:creationId xmlns:a16="http://schemas.microsoft.com/office/drawing/2014/main" id="{F1F35A51-AE9D-452D-90F1-0F9DE2EF6377}"/>
              </a:ext>
            </a:extLst>
          </p:cNvPr>
          <p:cNvSpPr/>
          <p:nvPr/>
        </p:nvSpPr>
        <p:spPr>
          <a:xfrm>
            <a:off x="6005512" y="2624328"/>
            <a:ext cx="2011680" cy="8046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📌 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Внедрение AI-ассистента для помощи в доработке сцен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</p:txBody>
      </p:sp>
      <p:sp>
        <p:nvSpPr>
          <p:cNvPr id="147" name="Text 28">
            <a:extLst>
              <a:ext uri="{FF2B5EF4-FFF2-40B4-BE49-F238E27FC236}">
                <a16:creationId xmlns:a16="http://schemas.microsoft.com/office/drawing/2014/main" id="{F6099203-6CCE-43B6-B0A5-69D615C7EBDB}"/>
              </a:ext>
            </a:extLst>
          </p:cNvPr>
          <p:cNvSpPr/>
          <p:nvPr/>
        </p:nvSpPr>
        <p:spPr>
          <a:xfrm>
            <a:off x="5959792" y="3330217"/>
            <a:ext cx="2011680" cy="8046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📌 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Расширение системы биомов (лес, пустыня, тундра)</a:t>
            </a:r>
            <a:endParaRPr lang="en-US" sz="1200" dirty="0"/>
          </a:p>
        </p:txBody>
      </p:sp>
      <p:sp>
        <p:nvSpPr>
          <p:cNvPr id="148" name="Text 29">
            <a:extLst>
              <a:ext uri="{FF2B5EF4-FFF2-40B4-BE49-F238E27FC236}">
                <a16:creationId xmlns:a16="http://schemas.microsoft.com/office/drawing/2014/main" id="{22BCE820-6399-42FA-9416-D0E13933BA18}"/>
              </a:ext>
            </a:extLst>
          </p:cNvPr>
          <p:cNvSpPr/>
          <p:nvPr/>
        </p:nvSpPr>
        <p:spPr>
          <a:xfrm>
            <a:off x="5959792" y="427301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📌 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Публикация продукта на </a:t>
            </a:r>
            <a:r>
              <a:rPr lang="ru-RU" sz="12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Blender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Market / </a:t>
            </a:r>
            <a:r>
              <a:rPr lang="ru-RU" sz="12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Gumroad</a:t>
            </a:r>
            <a:endParaRPr lang="en-US" sz="1200" dirty="0"/>
          </a:p>
        </p:txBody>
      </p:sp>
      <p:sp>
        <p:nvSpPr>
          <p:cNvPr id="149" name="Text 30">
            <a:extLst>
              <a:ext uri="{FF2B5EF4-FFF2-40B4-BE49-F238E27FC236}">
                <a16:creationId xmlns:a16="http://schemas.microsoft.com/office/drawing/2014/main" id="{9F2106D3-0A2F-4216-AF0F-24C422C5BC79}"/>
              </a:ext>
            </a:extLst>
          </p:cNvPr>
          <p:cNvSpPr/>
          <p:nvPr/>
        </p:nvSpPr>
        <p:spPr>
          <a:xfrm>
            <a:off x="5959792" y="4936227"/>
            <a:ext cx="2011680" cy="61875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📌 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Запуск монетизации (модель </a:t>
            </a: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Freemium)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</p:txBody>
      </p:sp>
      <p:sp>
        <p:nvSpPr>
          <p:cNvPr id="150" name="Text 31">
            <a:extLst>
              <a:ext uri="{FF2B5EF4-FFF2-40B4-BE49-F238E27FC236}">
                <a16:creationId xmlns:a16="http://schemas.microsoft.com/office/drawing/2014/main" id="{B3B718F4-865C-4478-A995-D6EDE04258DF}"/>
              </a:ext>
            </a:extLst>
          </p:cNvPr>
          <p:cNvSpPr/>
          <p:nvPr/>
        </p:nvSpPr>
        <p:spPr>
          <a:xfrm>
            <a:off x="6005512" y="1311483"/>
            <a:ext cx="20116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D49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Планируется</a:t>
            </a:r>
            <a:endParaRPr lang="en-US" sz="1600" dirty="0"/>
          </a:p>
        </p:txBody>
      </p:sp>
      <p:sp>
        <p:nvSpPr>
          <p:cNvPr id="151" name="Shape 32">
            <a:extLst>
              <a:ext uri="{FF2B5EF4-FFF2-40B4-BE49-F238E27FC236}">
                <a16:creationId xmlns:a16="http://schemas.microsoft.com/office/drawing/2014/main" id="{E074087A-C942-42D4-BD91-07000DBC597B}"/>
              </a:ext>
            </a:extLst>
          </p:cNvPr>
          <p:cNvSpPr/>
          <p:nvPr/>
        </p:nvSpPr>
        <p:spPr>
          <a:xfrm>
            <a:off x="9397365" y="1684782"/>
            <a:ext cx="320040" cy="320040"/>
          </a:xfrm>
          <a:prstGeom prst="ellipse">
            <a:avLst/>
          </a:prstGeom>
          <a:solidFill>
            <a:srgbClr val="9F00FF"/>
          </a:solidFill>
          <a:ln w="25400">
            <a:solidFill>
              <a:srgbClr val="FFFFFF"/>
            </a:solidFill>
            <a:prstDash val="solid"/>
          </a:ln>
        </p:spPr>
      </p:sp>
      <p:sp>
        <p:nvSpPr>
          <p:cNvPr id="152" name="Shape 33">
            <a:extLst>
              <a:ext uri="{FF2B5EF4-FFF2-40B4-BE49-F238E27FC236}">
                <a16:creationId xmlns:a16="http://schemas.microsoft.com/office/drawing/2014/main" id="{639B83A4-A53A-47F3-9540-1A41DEC9FDB7}"/>
              </a:ext>
            </a:extLst>
          </p:cNvPr>
          <p:cNvSpPr/>
          <p:nvPr/>
        </p:nvSpPr>
        <p:spPr>
          <a:xfrm>
            <a:off x="8551545" y="1977389"/>
            <a:ext cx="2011680" cy="3484071"/>
          </a:xfrm>
          <a:prstGeom prst="rect">
            <a:avLst/>
          </a:prstGeom>
          <a:solidFill>
            <a:srgbClr val="F4F6F8"/>
          </a:solidFill>
          <a:ln w="12700">
            <a:solidFill>
              <a:srgbClr val="E0E0E0"/>
            </a:solidFill>
            <a:prstDash val="solid"/>
          </a:ln>
        </p:spPr>
      </p:sp>
      <p:sp>
        <p:nvSpPr>
          <p:cNvPr id="153" name="Shape 34">
            <a:extLst>
              <a:ext uri="{FF2B5EF4-FFF2-40B4-BE49-F238E27FC236}">
                <a16:creationId xmlns:a16="http://schemas.microsoft.com/office/drawing/2014/main" id="{9172A6A4-C40F-4EDD-A5C4-B6988211B206}"/>
              </a:ext>
            </a:extLst>
          </p:cNvPr>
          <p:cNvSpPr/>
          <p:nvPr/>
        </p:nvSpPr>
        <p:spPr>
          <a:xfrm>
            <a:off x="8551545" y="1977390"/>
            <a:ext cx="2011680" cy="548640"/>
          </a:xfrm>
          <a:prstGeom prst="rect">
            <a:avLst/>
          </a:prstGeom>
          <a:solidFill>
            <a:srgbClr val="9F00FF"/>
          </a:solidFill>
          <a:ln w="12700">
            <a:solidFill>
              <a:srgbClr val="9F00FF"/>
            </a:solidFill>
            <a:prstDash val="solid"/>
          </a:ln>
        </p:spPr>
      </p:sp>
      <p:sp>
        <p:nvSpPr>
          <p:cNvPr id="154" name="Text 35">
            <a:extLst>
              <a:ext uri="{FF2B5EF4-FFF2-40B4-BE49-F238E27FC236}">
                <a16:creationId xmlns:a16="http://schemas.microsoft.com/office/drawing/2014/main" id="{79C55430-C340-47EA-A737-ADF550A65B16}"/>
              </a:ext>
            </a:extLst>
          </p:cNvPr>
          <p:cNvSpPr/>
          <p:nvPr/>
        </p:nvSpPr>
        <p:spPr>
          <a:xfrm>
            <a:off x="8597265" y="1995678"/>
            <a:ext cx="1920240" cy="512064"/>
          </a:xfrm>
          <a:prstGeom prst="rect">
            <a:avLst/>
          </a:prstGeom>
          <a:noFill/>
          <a:ln/>
        </p:spPr>
        <p:txBody>
          <a:bodyPr wrap="square" lIns="25400" tIns="25400" rIns="25400" bIns="2540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(Потенциал)</a:t>
            </a:r>
            <a:endParaRPr lang="en-US" sz="1400" dirty="0"/>
          </a:p>
        </p:txBody>
      </p:sp>
      <p:sp>
        <p:nvSpPr>
          <p:cNvPr id="155" name="Text 36">
            <a:extLst>
              <a:ext uri="{FF2B5EF4-FFF2-40B4-BE49-F238E27FC236}">
                <a16:creationId xmlns:a16="http://schemas.microsoft.com/office/drawing/2014/main" id="{7BB8657B-176C-45E8-9FAC-8C2CB66F08A7}"/>
              </a:ext>
            </a:extLst>
          </p:cNvPr>
          <p:cNvSpPr/>
          <p:nvPr/>
        </p:nvSpPr>
        <p:spPr>
          <a:xfrm>
            <a:off x="8551545" y="2617469"/>
            <a:ext cx="2011680" cy="62571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🚀 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Корпоративные лицензии для архитектурных бюро</a:t>
            </a:r>
            <a:endParaRPr lang="en-US" sz="1200" dirty="0"/>
          </a:p>
        </p:txBody>
      </p:sp>
      <p:sp>
        <p:nvSpPr>
          <p:cNvPr id="156" name="Text 37">
            <a:extLst>
              <a:ext uri="{FF2B5EF4-FFF2-40B4-BE49-F238E27FC236}">
                <a16:creationId xmlns:a16="http://schemas.microsoft.com/office/drawing/2014/main" id="{C4B5D46D-A428-43C3-97DE-78709ABAFA0D}"/>
              </a:ext>
            </a:extLst>
          </p:cNvPr>
          <p:cNvSpPr/>
          <p:nvPr/>
        </p:nvSpPr>
        <p:spPr>
          <a:xfrm>
            <a:off x="8538367" y="3451198"/>
            <a:ext cx="2011680" cy="62571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🚀 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Прямой экспорт в игровые движки (</a:t>
            </a:r>
            <a:r>
              <a:rPr lang="ru-RU" sz="12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Unity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</a:t>
            </a:r>
            <a:r>
              <a:rPr lang="ru-RU" sz="1200" dirty="0" err="1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Unreal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</p:txBody>
      </p:sp>
      <p:sp>
        <p:nvSpPr>
          <p:cNvPr id="157" name="Text 38">
            <a:extLst>
              <a:ext uri="{FF2B5EF4-FFF2-40B4-BE49-F238E27FC236}">
                <a16:creationId xmlns:a16="http://schemas.microsoft.com/office/drawing/2014/main" id="{A9F3AC1C-A174-4D42-969C-EA1551D70611}"/>
              </a:ext>
            </a:extLst>
          </p:cNvPr>
          <p:cNvSpPr/>
          <p:nvPr/>
        </p:nvSpPr>
        <p:spPr>
          <a:xfrm>
            <a:off x="8545988" y="4094731"/>
            <a:ext cx="2011680" cy="8414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🚀 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Маркетплейс пользовательских генеративных скриптов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</p:txBody>
      </p:sp>
      <p:sp>
        <p:nvSpPr>
          <p:cNvPr id="158" name="Text 39">
            <a:extLst>
              <a:ext uri="{FF2B5EF4-FFF2-40B4-BE49-F238E27FC236}">
                <a16:creationId xmlns:a16="http://schemas.microsoft.com/office/drawing/2014/main" id="{FD4FE9AB-05FD-4903-8363-3572CFB13F1F}"/>
              </a:ext>
            </a:extLst>
          </p:cNvPr>
          <p:cNvSpPr/>
          <p:nvPr/>
        </p:nvSpPr>
        <p:spPr>
          <a:xfrm>
            <a:off x="8564723" y="4954042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🚀 </a:t>
            </a:r>
            <a:r>
              <a:rPr lang="ru-RU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Облачная версия генератора (</a:t>
            </a:r>
            <a:r>
              <a:rPr lang="en-US" sz="1200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SaaS)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200" dirty="0"/>
          </a:p>
        </p:txBody>
      </p:sp>
      <p:sp>
        <p:nvSpPr>
          <p:cNvPr id="159" name="Text 40">
            <a:extLst>
              <a:ext uri="{FF2B5EF4-FFF2-40B4-BE49-F238E27FC236}">
                <a16:creationId xmlns:a16="http://schemas.microsoft.com/office/drawing/2014/main" id="{09BE0BE7-7733-4E15-BE48-6FF34E91B008}"/>
              </a:ext>
            </a:extLst>
          </p:cNvPr>
          <p:cNvSpPr/>
          <p:nvPr/>
        </p:nvSpPr>
        <p:spPr>
          <a:xfrm>
            <a:off x="8551545" y="1296162"/>
            <a:ext cx="201168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9F00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Перспектива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127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3"/>
          <p:cNvGrpSpPr/>
          <p:nvPr/>
        </p:nvGrpSpPr>
        <p:grpSpPr>
          <a:xfrm>
            <a:off x="-18522" y="6358526"/>
            <a:ext cx="542262" cy="506843"/>
            <a:chOff x="-1" y="0"/>
            <a:chExt cx="542260" cy="506841"/>
          </a:xfrm>
        </p:grpSpPr>
        <p:sp>
          <p:nvSpPr>
            <p:cNvPr id="207" name="Google Shape;207;p3"/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8" name="Google Shape;208;p3"/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r>
                <a:rPr lang="ru-RU" sz="12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</a:p>
          </p:txBody>
        </p:sp>
      </p:grpSp>
      <p:sp>
        <p:nvSpPr>
          <p:cNvPr id="209" name="Google Shape;209;p3"/>
          <p:cNvSpPr txBox="1"/>
          <p:nvPr/>
        </p:nvSpPr>
        <p:spPr>
          <a:xfrm>
            <a:off x="268555" y="201551"/>
            <a:ext cx="6519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КОМАНДА ПРОЕКТА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0" name="Google Shape;210;p3"/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211" name="Google Shape;211;p3"/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4C5395-53AE-9B73-0AF0-A974A5A1B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041" y="106001"/>
            <a:ext cx="2305265" cy="922106"/>
          </a:xfrm>
          <a:prstGeom prst="rect">
            <a:avLst/>
          </a:prstGeom>
        </p:spPr>
      </p:pic>
      <p:sp>
        <p:nvSpPr>
          <p:cNvPr id="14" name="Shape 4">
            <a:extLst>
              <a:ext uri="{FF2B5EF4-FFF2-40B4-BE49-F238E27FC236}">
                <a16:creationId xmlns:a16="http://schemas.microsoft.com/office/drawing/2014/main" id="{9AD7659B-8F87-445A-A96C-8A59317A30ED}"/>
              </a:ext>
            </a:extLst>
          </p:cNvPr>
          <p:cNvSpPr/>
          <p:nvPr/>
        </p:nvSpPr>
        <p:spPr>
          <a:xfrm>
            <a:off x="4217056" y="1231018"/>
            <a:ext cx="3474720" cy="3931920"/>
          </a:xfrm>
          <a:prstGeom prst="rect">
            <a:avLst/>
          </a:prstGeom>
          <a:solidFill>
            <a:srgbClr val="F4F6F8"/>
          </a:solidFill>
          <a:ln w="12700">
            <a:solidFill>
              <a:srgbClr val="E0E0E0"/>
            </a:solidFill>
            <a:prstDash val="solid"/>
          </a:ln>
          <a:effectLst>
            <a:outerShdw blurRad="152400" dist="508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 dirty="0"/>
          </a:p>
        </p:txBody>
      </p:sp>
      <p:sp>
        <p:nvSpPr>
          <p:cNvPr id="15" name="Shape 5">
            <a:extLst>
              <a:ext uri="{FF2B5EF4-FFF2-40B4-BE49-F238E27FC236}">
                <a16:creationId xmlns:a16="http://schemas.microsoft.com/office/drawing/2014/main" id="{0D5B741F-97E5-491D-A374-104AB2DE2324}"/>
              </a:ext>
            </a:extLst>
          </p:cNvPr>
          <p:cNvSpPr/>
          <p:nvPr/>
        </p:nvSpPr>
        <p:spPr>
          <a:xfrm>
            <a:off x="4217056" y="1231018"/>
            <a:ext cx="3474720" cy="228600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6" name="Shape 6">
            <a:extLst>
              <a:ext uri="{FF2B5EF4-FFF2-40B4-BE49-F238E27FC236}">
                <a16:creationId xmlns:a16="http://schemas.microsoft.com/office/drawing/2014/main" id="{9461BCD3-8701-45A0-B625-678FA553A338}"/>
              </a:ext>
            </a:extLst>
          </p:cNvPr>
          <p:cNvSpPr/>
          <p:nvPr/>
        </p:nvSpPr>
        <p:spPr>
          <a:xfrm>
            <a:off x="5497216" y="1596778"/>
            <a:ext cx="914400" cy="914400"/>
          </a:xfrm>
          <a:prstGeom prst="ellipse">
            <a:avLst/>
          </a:prstGeom>
          <a:solidFill>
            <a:srgbClr val="9F00FF"/>
          </a:solidFill>
          <a:ln w="38100">
            <a:solidFill>
              <a:srgbClr val="FFFFFF"/>
            </a:solidFill>
            <a:prstDash val="solid"/>
          </a:ln>
        </p:spPr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B7EB77E4-1A33-4907-8BE0-B71D56A5B5B8}"/>
              </a:ext>
            </a:extLst>
          </p:cNvPr>
          <p:cNvSpPr/>
          <p:nvPr/>
        </p:nvSpPr>
        <p:spPr>
          <a:xfrm>
            <a:off x="4354216" y="2620906"/>
            <a:ext cx="32004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Марданов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1B1B1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Ильдан Альбертович</a:t>
            </a:r>
            <a:endParaRPr lang="en-US" dirty="0"/>
          </a:p>
        </p:txBody>
      </p:sp>
      <p:sp>
        <p:nvSpPr>
          <p:cNvPr id="18" name="Shape 9">
            <a:extLst>
              <a:ext uri="{FF2B5EF4-FFF2-40B4-BE49-F238E27FC236}">
                <a16:creationId xmlns:a16="http://schemas.microsoft.com/office/drawing/2014/main" id="{836B2FEA-B940-4E93-905F-35F2E9D75D27}"/>
              </a:ext>
            </a:extLst>
          </p:cNvPr>
          <p:cNvSpPr/>
          <p:nvPr/>
        </p:nvSpPr>
        <p:spPr>
          <a:xfrm>
            <a:off x="5040016" y="3260986"/>
            <a:ext cx="1828800" cy="219456"/>
          </a:xfrm>
          <a:prstGeom prst="rect">
            <a:avLst/>
          </a:prstGeom>
          <a:solidFill>
            <a:srgbClr val="FF0000"/>
          </a:solidFill>
          <a:ln w="12700">
            <a:solidFill>
              <a:srgbClr val="FF0000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9A0C6925-4324-4D00-B4AD-7672A90611AD}"/>
              </a:ext>
            </a:extLst>
          </p:cNvPr>
          <p:cNvSpPr/>
          <p:nvPr/>
        </p:nvSpPr>
        <p:spPr>
          <a:xfrm>
            <a:off x="5040016" y="3242698"/>
            <a:ext cx="18288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Лидер</a:t>
            </a: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проекта</a:t>
            </a:r>
            <a:endParaRPr lang="en-US" sz="1400" dirty="0"/>
          </a:p>
        </p:txBody>
      </p:sp>
      <p:sp>
        <p:nvSpPr>
          <p:cNvPr id="20" name="Text 11">
            <a:extLst>
              <a:ext uri="{FF2B5EF4-FFF2-40B4-BE49-F238E27FC236}">
                <a16:creationId xmlns:a16="http://schemas.microsoft.com/office/drawing/2014/main" id="{BB19AF28-AE19-4CAB-A446-3CFC97299D8B}"/>
              </a:ext>
            </a:extLst>
          </p:cNvPr>
          <p:cNvSpPr/>
          <p:nvPr/>
        </p:nvSpPr>
        <p:spPr>
          <a:xfrm>
            <a:off x="4491376" y="3654178"/>
            <a:ext cx="29260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▪ </a:t>
            </a:r>
            <a:r>
              <a:rPr lang="ru-RU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Дизайнер</a:t>
            </a:r>
            <a:endParaRPr lang="en-US" sz="1200" dirty="0"/>
          </a:p>
        </p:txBody>
      </p:sp>
      <p:sp>
        <p:nvSpPr>
          <p:cNvPr id="22" name="Text 13">
            <a:extLst>
              <a:ext uri="{FF2B5EF4-FFF2-40B4-BE49-F238E27FC236}">
                <a16:creationId xmlns:a16="http://schemas.microsoft.com/office/drawing/2014/main" id="{0657634C-8EEF-43D2-BC16-3D10642D337E}"/>
              </a:ext>
            </a:extLst>
          </p:cNvPr>
          <p:cNvSpPr/>
          <p:nvPr/>
        </p:nvSpPr>
        <p:spPr>
          <a:xfrm>
            <a:off x="4491376" y="3922058"/>
            <a:ext cx="29260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▪ </a:t>
            </a:r>
            <a:r>
              <a:rPr lang="ru-RU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Тестировщик</a:t>
            </a:r>
            <a:endParaRPr lang="en-US" sz="1200" dirty="0"/>
          </a:p>
        </p:txBody>
      </p:sp>
      <p:sp>
        <p:nvSpPr>
          <p:cNvPr id="23" name="Text 14">
            <a:extLst>
              <a:ext uri="{FF2B5EF4-FFF2-40B4-BE49-F238E27FC236}">
                <a16:creationId xmlns:a16="http://schemas.microsoft.com/office/drawing/2014/main" id="{D1B4942D-82EB-427F-B3CA-EAD314F05CCE}"/>
              </a:ext>
            </a:extLst>
          </p:cNvPr>
          <p:cNvSpPr/>
          <p:nvPr/>
        </p:nvSpPr>
        <p:spPr>
          <a:xfrm>
            <a:off x="4491376" y="4422274"/>
            <a:ext cx="29260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1000" dirty="0"/>
          </a:p>
        </p:txBody>
      </p:sp>
      <p:sp>
        <p:nvSpPr>
          <p:cNvPr id="24" name="Text 15">
            <a:extLst>
              <a:ext uri="{FF2B5EF4-FFF2-40B4-BE49-F238E27FC236}">
                <a16:creationId xmlns:a16="http://schemas.microsoft.com/office/drawing/2014/main" id="{AF754D4F-1CAE-450A-94D9-43AC5AAD0D60}"/>
              </a:ext>
            </a:extLst>
          </p:cNvPr>
          <p:cNvSpPr/>
          <p:nvPr/>
        </p:nvSpPr>
        <p:spPr>
          <a:xfrm>
            <a:off x="4491376" y="4205522"/>
            <a:ext cx="29260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▪ </a:t>
            </a:r>
            <a:r>
              <a:rPr lang="ru-RU" sz="1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Аналитик</a:t>
            </a:r>
            <a:endParaRPr lang="en-US" sz="1200" dirty="0"/>
          </a:p>
        </p:txBody>
      </p:sp>
      <p:sp>
        <p:nvSpPr>
          <p:cNvPr id="25" name="Text 16">
            <a:extLst>
              <a:ext uri="{FF2B5EF4-FFF2-40B4-BE49-F238E27FC236}">
                <a16:creationId xmlns:a16="http://schemas.microsoft.com/office/drawing/2014/main" id="{C69791F5-6523-42F1-84F9-AC91CBDB12E7}"/>
              </a:ext>
            </a:extLst>
          </p:cNvPr>
          <p:cNvSpPr/>
          <p:nvPr/>
        </p:nvSpPr>
        <p:spPr>
          <a:xfrm>
            <a:off x="4354216" y="4870330"/>
            <a:ext cx="32004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900" i="1" dirty="0">
                <a:solidFill>
                  <a:srgbClr val="FF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@Obito309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29CEA9-761B-41D2-BB68-C3EF5710B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776" y="1515146"/>
            <a:ext cx="1132528" cy="1132528"/>
          </a:xfrm>
          <a:prstGeom prst="flowChartConnector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Другая 5">
      <a:majorFont>
        <a:latin typeface="Gilroy ExtraBold"/>
        <a:ea typeface=""/>
        <a:cs typeface=""/>
      </a:majorFont>
      <a:minorFont>
        <a:latin typeface="Gilro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4784</TotalTime>
  <Words>992</Words>
  <Application>Microsoft Office PowerPoint</Application>
  <PresentationFormat>Широкоэкранный</PresentationFormat>
  <Paragraphs>193</Paragraphs>
  <Slides>10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Gilroy</vt:lpstr>
      <vt:lpstr>Gilroy ExtraBold</vt:lpstr>
      <vt:lpstr>Gilroy Light</vt:lpstr>
      <vt:lpstr>Gilroy-ExtraBold</vt:lpstr>
      <vt:lpstr>Gilroy-Light</vt:lpstr>
      <vt:lpstr>Helvetica</vt:lpstr>
      <vt:lpstr>Helvetica Neue</vt:lpstr>
      <vt:lpstr>quote-cjk-patch</vt:lpstr>
      <vt:lpstr>system-ui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Бокарева</dc:creator>
  <cp:lastModifiedBy>Ильдан Марданов</cp:lastModifiedBy>
  <cp:revision>156</cp:revision>
  <dcterms:modified xsi:type="dcterms:W3CDTF">2026-05-04T11:25:37Z</dcterms:modified>
</cp:coreProperties>
</file>