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notesMasterIdLst>
    <p:notesMasterId r:id="rId13"/>
  </p:notesMasterIdLst>
  <p:sldIdLst>
    <p:sldId id="256" r:id="rId3"/>
    <p:sldId id="264" r:id="rId4"/>
    <p:sldId id="272" r:id="rId5"/>
    <p:sldId id="257" r:id="rId6"/>
    <p:sldId id="258" r:id="rId7"/>
    <p:sldId id="262" r:id="rId8"/>
    <p:sldId id="260" r:id="rId9"/>
    <p:sldId id="261" r:id="rId10"/>
    <p:sldId id="266" r:id="rId11"/>
    <p:sldId id="273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Для перемещения страницы щёлкните мышью</a:t>
            </a:r>
          </a:p>
        </p:txBody>
      </p:sp>
      <p:sp>
        <p:nvSpPr>
          <p:cNvPr id="84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0">
              <a:buNone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Для правки формата примечаний щёлкните мышью</a:t>
            </a:r>
          </a:p>
        </p:txBody>
      </p:sp>
      <p:sp>
        <p:nvSpPr>
          <p:cNvPr id="85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&lt;верхний колонтитул&gt;</a:t>
            </a:r>
          </a:p>
        </p:txBody>
      </p:sp>
      <p:sp>
        <p:nvSpPr>
          <p:cNvPr id="86" name="PlaceHolder 4"/>
          <p:cNvSpPr>
            <a:spLocks noGrp="1"/>
          </p:cNvSpPr>
          <p:nvPr>
            <p:ph type="dt" idx="7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&lt;дата/время&gt;</a:t>
            </a:r>
          </a:p>
        </p:txBody>
      </p:sp>
      <p:sp>
        <p:nvSpPr>
          <p:cNvPr id="87" name="PlaceHolder 5"/>
          <p:cNvSpPr>
            <a:spLocks noGrp="1"/>
          </p:cNvSpPr>
          <p:nvPr>
            <p:ph type="ftr" idx="8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88" name="PlaceHolder 6"/>
          <p:cNvSpPr>
            <a:spLocks noGrp="1"/>
          </p:cNvSpPr>
          <p:nvPr>
            <p:ph type="sldNum" idx="9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A4376A88-C845-4DD6-81A6-02E5124249A7}" type="slidenum"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‹#›</a:t>
            </a:fld>
            <a:endParaRPr lang="ru-RU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2606672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11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216000" indent="0">
              <a:buNone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PlaceHolder 3"/>
          <p:cNvSpPr>
            <a:spLocks noGrp="1"/>
          </p:cNvSpPr>
          <p:nvPr>
            <p:ph type="sldNum" idx="1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indent="0" algn="r">
              <a:lnSpc>
                <a:spcPct val="100000"/>
              </a:lnSpc>
              <a:buNone/>
              <a:defRPr lang="ru-RU" sz="1200" b="0" strike="noStrike" spc="-1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E95DDEA7-C7D2-406D-80AC-5CBC35076248}" type="slidenum">
              <a:rPr lang="ru-RU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1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9899615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30e36cf5108_2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30e36cf5108_2_3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00" cy="446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888309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E567EA16-7358-45ED-90B1-82A98145A880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920" cy="1599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183280" y="987480"/>
            <a:ext cx="6171840" cy="4873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09BE2E22-BB34-4B3D-B8FF-B90A8A646D0A}" type="slidenum">
              <a:t>‹#›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920" cy="1599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5183280" y="987480"/>
            <a:ext cx="6171840" cy="4873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A691021E-0335-4276-82E5-A0A405894594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920" cy="1599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5183280" y="987480"/>
            <a:ext cx="3011760" cy="4873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8345880" y="987480"/>
            <a:ext cx="3011760" cy="4873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69ED85B8-324C-4981-B096-3EC54B90FAEB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920" cy="1599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2DFE490D-E6FA-48A0-8AE8-14CC3479F768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839880" y="457200"/>
            <a:ext cx="3931920" cy="741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B8D91E9E-6798-4CB0-92B1-E2E28C075303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920" cy="1599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5183280" y="987480"/>
            <a:ext cx="3011760" cy="2324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8345880" y="987480"/>
            <a:ext cx="3011760" cy="4873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5183280" y="3533400"/>
            <a:ext cx="3011760" cy="2324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BAC2E285-BF6B-48FA-8300-3E9B06673B42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920" cy="1599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5183280" y="987480"/>
            <a:ext cx="3011760" cy="4873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8345880" y="987480"/>
            <a:ext cx="3011760" cy="2324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8345880" y="3533400"/>
            <a:ext cx="3011760" cy="2324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CB56E98B-7A94-42E0-ACBC-BC60DF51913A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920" cy="1599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5183280" y="987480"/>
            <a:ext cx="3011760" cy="2324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8345880" y="987480"/>
            <a:ext cx="3011760" cy="2324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5183280" y="3533400"/>
            <a:ext cx="6171840" cy="2324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1391869E-70B9-461F-A785-63A1D1B839A2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920" cy="1599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5183280" y="987480"/>
            <a:ext cx="6171840" cy="2324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5183280" y="3533400"/>
            <a:ext cx="6171840" cy="2324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17AD2D67-C1B8-47C5-BE79-46AB851C9A6F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920" cy="1599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5183280" y="987480"/>
            <a:ext cx="3011760" cy="2324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8345880" y="987480"/>
            <a:ext cx="3011760" cy="2324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5183280" y="3533400"/>
            <a:ext cx="3011760" cy="2324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8345880" y="3533400"/>
            <a:ext cx="3011760" cy="2324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8060EBB9-DA79-4027-8F41-B49317C7B341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920" cy="1599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5183280" y="987480"/>
            <a:ext cx="1987200" cy="2324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7270200" y="987480"/>
            <a:ext cx="1987200" cy="2324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9357120" y="987480"/>
            <a:ext cx="1987200" cy="2324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5183280" y="3533400"/>
            <a:ext cx="1987200" cy="2324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7270200" y="3533400"/>
            <a:ext cx="1987200" cy="2324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9357120" y="3533400"/>
            <a:ext cx="1987200" cy="2324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ACCA0373-9E89-4E48-94CC-89E466C83CCE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FDCA7EBE-8176-4761-89CC-AF0A3F4CDD0F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920" cy="1599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subTitle"/>
          </p:nvPr>
        </p:nvSpPr>
        <p:spPr>
          <a:xfrm>
            <a:off x="5183280" y="987480"/>
            <a:ext cx="6171840" cy="4873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10F70E36-B5A1-44E6-9BC2-24FD17E885C8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920" cy="1599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/>
          </p:nvPr>
        </p:nvSpPr>
        <p:spPr>
          <a:xfrm>
            <a:off x="5183280" y="987480"/>
            <a:ext cx="6171840" cy="4873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6B3F3739-B7F2-45F9-913B-BCBA7A94E724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920" cy="1599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/>
          </p:nvPr>
        </p:nvSpPr>
        <p:spPr>
          <a:xfrm>
            <a:off x="5183280" y="987480"/>
            <a:ext cx="3011760" cy="4873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3" name="PlaceHolder 3"/>
          <p:cNvSpPr>
            <a:spLocks noGrp="1"/>
          </p:cNvSpPr>
          <p:nvPr>
            <p:ph/>
          </p:nvPr>
        </p:nvSpPr>
        <p:spPr>
          <a:xfrm>
            <a:off x="8345880" y="987480"/>
            <a:ext cx="3011760" cy="4873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E8862A8A-AF7C-47CE-A933-04A35B4EBC44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920" cy="1599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B2316DBA-306F-4820-9348-102F69A54D03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subTitle"/>
          </p:nvPr>
        </p:nvSpPr>
        <p:spPr>
          <a:xfrm>
            <a:off x="839880" y="457200"/>
            <a:ext cx="3931920" cy="741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3739E3EA-86C1-4462-8729-38D017E41EA7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920" cy="1599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/>
          </p:nvPr>
        </p:nvSpPr>
        <p:spPr>
          <a:xfrm>
            <a:off x="5183280" y="987480"/>
            <a:ext cx="3011760" cy="2324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/>
          </p:nvPr>
        </p:nvSpPr>
        <p:spPr>
          <a:xfrm>
            <a:off x="8345880" y="987480"/>
            <a:ext cx="3011760" cy="4873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/>
          </p:nvPr>
        </p:nvSpPr>
        <p:spPr>
          <a:xfrm>
            <a:off x="5183280" y="3533400"/>
            <a:ext cx="3011760" cy="2324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973FBDE1-0FC5-43D9-945C-769DCA55FFB3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920" cy="1599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/>
          </p:nvPr>
        </p:nvSpPr>
        <p:spPr>
          <a:xfrm>
            <a:off x="5183280" y="987480"/>
            <a:ext cx="3011760" cy="4873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/>
          </p:nvPr>
        </p:nvSpPr>
        <p:spPr>
          <a:xfrm>
            <a:off x="8345880" y="987480"/>
            <a:ext cx="3011760" cy="2324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/>
          </p:nvPr>
        </p:nvSpPr>
        <p:spPr>
          <a:xfrm>
            <a:off x="8345880" y="3533400"/>
            <a:ext cx="3011760" cy="2324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C9BB967F-1A28-46DC-9231-38CD8677912A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920" cy="1599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/>
          </p:nvPr>
        </p:nvSpPr>
        <p:spPr>
          <a:xfrm>
            <a:off x="5183280" y="987480"/>
            <a:ext cx="3011760" cy="2324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/>
          </p:nvPr>
        </p:nvSpPr>
        <p:spPr>
          <a:xfrm>
            <a:off x="8345880" y="987480"/>
            <a:ext cx="3011760" cy="2324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/>
          </p:nvPr>
        </p:nvSpPr>
        <p:spPr>
          <a:xfrm>
            <a:off x="5183280" y="3533400"/>
            <a:ext cx="6171840" cy="2324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85D98D29-D729-4F00-908E-0C8FF6470FF6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920" cy="1599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/>
          </p:nvPr>
        </p:nvSpPr>
        <p:spPr>
          <a:xfrm>
            <a:off x="5183280" y="987480"/>
            <a:ext cx="6171840" cy="2324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/>
          </p:nvPr>
        </p:nvSpPr>
        <p:spPr>
          <a:xfrm>
            <a:off x="5183280" y="3533400"/>
            <a:ext cx="6171840" cy="2324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399E1583-C466-46C7-9A15-3CCF95EE1F0A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920" cy="1599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/>
          </p:nvPr>
        </p:nvSpPr>
        <p:spPr>
          <a:xfrm>
            <a:off x="5183280" y="987480"/>
            <a:ext cx="3011760" cy="2324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3" name="PlaceHolder 3"/>
          <p:cNvSpPr>
            <a:spLocks noGrp="1"/>
          </p:cNvSpPr>
          <p:nvPr>
            <p:ph/>
          </p:nvPr>
        </p:nvSpPr>
        <p:spPr>
          <a:xfrm>
            <a:off x="8345880" y="987480"/>
            <a:ext cx="3011760" cy="2324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4" name="PlaceHolder 4"/>
          <p:cNvSpPr>
            <a:spLocks noGrp="1"/>
          </p:cNvSpPr>
          <p:nvPr>
            <p:ph/>
          </p:nvPr>
        </p:nvSpPr>
        <p:spPr>
          <a:xfrm>
            <a:off x="5183280" y="3533400"/>
            <a:ext cx="3011760" cy="2324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5" name="PlaceHolder 5"/>
          <p:cNvSpPr>
            <a:spLocks noGrp="1"/>
          </p:cNvSpPr>
          <p:nvPr>
            <p:ph/>
          </p:nvPr>
        </p:nvSpPr>
        <p:spPr>
          <a:xfrm>
            <a:off x="8345880" y="3533400"/>
            <a:ext cx="3011760" cy="2324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B001D37A-EDCF-457C-91F1-CB50FC584930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920" cy="1599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/>
          </p:nvPr>
        </p:nvSpPr>
        <p:spPr>
          <a:xfrm>
            <a:off x="5183280" y="987480"/>
            <a:ext cx="1987200" cy="2324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8" name="PlaceHolder 3"/>
          <p:cNvSpPr>
            <a:spLocks noGrp="1"/>
          </p:cNvSpPr>
          <p:nvPr>
            <p:ph/>
          </p:nvPr>
        </p:nvSpPr>
        <p:spPr>
          <a:xfrm>
            <a:off x="7270200" y="987480"/>
            <a:ext cx="1987200" cy="2324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9" name="PlaceHolder 4"/>
          <p:cNvSpPr>
            <a:spLocks noGrp="1"/>
          </p:cNvSpPr>
          <p:nvPr>
            <p:ph/>
          </p:nvPr>
        </p:nvSpPr>
        <p:spPr>
          <a:xfrm>
            <a:off x="9357120" y="987480"/>
            <a:ext cx="1987200" cy="2324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" name="PlaceHolder 5"/>
          <p:cNvSpPr>
            <a:spLocks noGrp="1"/>
          </p:cNvSpPr>
          <p:nvPr>
            <p:ph/>
          </p:nvPr>
        </p:nvSpPr>
        <p:spPr>
          <a:xfrm>
            <a:off x="5183280" y="3533400"/>
            <a:ext cx="1987200" cy="2324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1" name="PlaceHolder 6"/>
          <p:cNvSpPr>
            <a:spLocks noGrp="1"/>
          </p:cNvSpPr>
          <p:nvPr>
            <p:ph/>
          </p:nvPr>
        </p:nvSpPr>
        <p:spPr>
          <a:xfrm>
            <a:off x="7270200" y="3533400"/>
            <a:ext cx="1987200" cy="2324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2" name="PlaceHolder 7"/>
          <p:cNvSpPr>
            <a:spLocks noGrp="1"/>
          </p:cNvSpPr>
          <p:nvPr>
            <p:ph/>
          </p:nvPr>
        </p:nvSpPr>
        <p:spPr>
          <a:xfrm>
            <a:off x="9357120" y="3533400"/>
            <a:ext cx="1987200" cy="2324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73AD9F36-ED8A-4495-A247-D341864ACCE7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1_Title Slide"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;p2"/>
          <p:cNvSpPr txBox="1">
            <a:spLocks noGrp="1"/>
          </p:cNvSpPr>
          <p:nvPr>
            <p:ph type="sldNum" idx="12"/>
          </p:nvPr>
        </p:nvSpPr>
        <p:spPr>
          <a:xfrm>
            <a:off x="11457904" y="370257"/>
            <a:ext cx="218008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139827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indent="0">
              <a:lnSpc>
                <a:spcPct val="90000"/>
              </a:lnSpc>
              <a:buNone/>
            </a:pPr>
            <a:r>
              <a:rPr lang="ru-RU" sz="4400" b="0" strike="noStrike" spc="-1">
                <a:solidFill>
                  <a:srgbClr val="000000"/>
                </a:solidFill>
                <a:latin typeface="Calibri Light"/>
              </a:rPr>
              <a:t>Образец заголовка</a:t>
            </a:r>
            <a:endParaRPr lang="ru-RU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>
              <a:lnSpc>
                <a:spcPct val="100000"/>
              </a:lnSpc>
              <a:buNone/>
              <a:defRPr lang="ru-RU" sz="120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indent="0">
              <a:lnSpc>
                <a:spcPct val="100000"/>
              </a:lnSpc>
              <a:buNone/>
            </a:pPr>
            <a:r>
              <a:rPr lang="ru-RU" sz="1200" b="0" strike="noStrike" spc="-1">
                <a:solidFill>
                  <a:srgbClr val="8B8B8B"/>
                </a:solidFill>
                <a:latin typeface="Calibri"/>
              </a:rPr>
              <a:t>&lt;дата/время&gt;</a:t>
            </a:r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ctr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r">
              <a:lnSpc>
                <a:spcPct val="100000"/>
              </a:lnSpc>
              <a:buNone/>
              <a:defRPr lang="ru-RU" sz="120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1BD5BB81-029A-41D1-9E44-B6CA61526750}" type="slidenum">
              <a:rPr lang="ru-RU" sz="1200" b="0" strike="noStrike" spc="-1">
                <a:solidFill>
                  <a:srgbClr val="8B8B8B"/>
                </a:solidFill>
                <a:latin typeface="Calibri"/>
              </a:r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Для правки структуры щёлкните мышью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Второй уровень структуры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Третий уровень структуры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Четвёртый уровень структуры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Пятый уровень структуры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Шестой уровень структуры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920" cy="159984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pPr indent="0">
              <a:lnSpc>
                <a:spcPct val="90000"/>
              </a:lnSpc>
              <a:buNone/>
            </a:pPr>
            <a:r>
              <a:rPr lang="ru-RU" sz="3200" b="0" strike="noStrike" spc="-1">
                <a:solidFill>
                  <a:srgbClr val="000000"/>
                </a:solidFill>
                <a:latin typeface="Calibri Light"/>
              </a:rPr>
              <a:t>Образец заголовка</a:t>
            </a: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5183280" y="987480"/>
            <a:ext cx="6171840" cy="4873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rgbClr val="000000"/>
                </a:solidFill>
                <a:latin typeface="Calibri"/>
              </a:rPr>
              <a:t>Для правки структуры щёлкните мышью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3200" b="0" strike="noStrike" spc="-1">
                <a:solidFill>
                  <a:srgbClr val="000000"/>
                </a:solidFill>
                <a:latin typeface="Calibri"/>
              </a:rPr>
              <a:t>Второй уровень структуры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rgbClr val="000000"/>
                </a:solidFill>
                <a:latin typeface="Calibri"/>
              </a:rPr>
              <a:t>Третий уровень структуры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3200" b="0" strike="noStrike" spc="-1">
                <a:solidFill>
                  <a:srgbClr val="000000"/>
                </a:solidFill>
                <a:latin typeface="Calibri"/>
              </a:rPr>
              <a:t>Четвёртый уровень структуры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rgbClr val="000000"/>
                </a:solidFill>
                <a:latin typeface="Calibri"/>
              </a:rPr>
              <a:t>Пятый уровень структуры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rgbClr val="000000"/>
                </a:solidFill>
                <a:latin typeface="Calibri"/>
              </a:rPr>
              <a:t>Шестой уровень структуры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rgbClr val="000000"/>
                </a:solidFill>
                <a:latin typeface="Calibri"/>
              </a:rPr>
              <a:t>Седьмой уровень структуры</a:t>
            </a:r>
          </a:p>
        </p:txBody>
      </p:sp>
      <p:sp>
        <p:nvSpPr>
          <p:cNvPr id="43" name="PlaceHolder 3"/>
          <p:cNvSpPr>
            <a:spLocks noGrp="1"/>
          </p:cNvSpPr>
          <p:nvPr>
            <p:ph type="body"/>
          </p:nvPr>
        </p:nvSpPr>
        <p:spPr>
          <a:xfrm>
            <a:off x="839880" y="2057400"/>
            <a:ext cx="3931920" cy="38113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indent="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16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44" name="PlaceHolder 4"/>
          <p:cNvSpPr>
            <a:spLocks noGrp="1"/>
          </p:cNvSpPr>
          <p:nvPr>
            <p:ph type="dt" idx="4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>
              <a:lnSpc>
                <a:spcPct val="100000"/>
              </a:lnSpc>
              <a:buNone/>
              <a:defRPr lang="ru-RU" sz="120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indent="0">
              <a:lnSpc>
                <a:spcPct val="100000"/>
              </a:lnSpc>
              <a:buNone/>
            </a:pPr>
            <a:r>
              <a:rPr lang="ru-RU" sz="1200" b="0" strike="noStrike" spc="-1">
                <a:solidFill>
                  <a:srgbClr val="8B8B8B"/>
                </a:solidFill>
                <a:latin typeface="Calibri"/>
              </a:rPr>
              <a:t>&lt;дата/время&gt;</a:t>
            </a:r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ftr" idx="5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ctr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46" name="PlaceHolder 6"/>
          <p:cNvSpPr>
            <a:spLocks noGrp="1"/>
          </p:cNvSpPr>
          <p:nvPr>
            <p:ph type="sldNum" idx="6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r">
              <a:lnSpc>
                <a:spcPct val="100000"/>
              </a:lnSpc>
              <a:buNone/>
              <a:defRPr lang="ru-RU" sz="120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9603CE80-FE37-40D0-AE5F-814D8D7EFA8A}" type="slidenum">
              <a:rPr lang="ru-RU" sz="1200" b="0" strike="noStrike" spc="-1">
                <a:solidFill>
                  <a:srgbClr val="8B8B8B"/>
                </a:solidFill>
                <a:latin typeface="Calibri"/>
              </a:r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.JP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4.png"/><Relationship Id="rId7" Type="http://schemas.openxmlformats.org/officeDocument/2006/relationships/image" Target="../media/image17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10" Type="http://schemas.openxmlformats.org/officeDocument/2006/relationships/image" Target="../media/image20.jpeg"/><Relationship Id="rId4" Type="http://schemas.openxmlformats.org/officeDocument/2006/relationships/image" Target="../media/image14.jpg"/><Relationship Id="rId9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#RANGE!_ftn1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4" Type="http://schemas.openxmlformats.org/officeDocument/2006/relationships/hyperlink" Target="#RANGE!_ftn2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448523" y="2643877"/>
            <a:ext cx="10362960" cy="21808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indent="0">
              <a:lnSpc>
                <a:spcPct val="90000"/>
              </a:lnSpc>
              <a:buNone/>
            </a:pPr>
            <a:r>
              <a:rPr lang="ru-RU" sz="4400" b="1" strike="noStrike" spc="-1" dirty="0">
                <a:solidFill>
                  <a:srgbClr val="FFFFFF"/>
                </a:solidFill>
                <a:latin typeface="Tahoma"/>
                <a:ea typeface="Tahoma"/>
              </a:rPr>
              <a:t>Автоматизированный углевыжигательный комплекс</a:t>
            </a:r>
            <a:endParaRPr lang="ru-RU" sz="4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90" name="Рисунок 10"/>
          <p:cNvPicPr/>
          <p:nvPr/>
        </p:nvPicPr>
        <p:blipFill>
          <a:blip r:embed="rId4"/>
          <a:stretch/>
        </p:blipFill>
        <p:spPr>
          <a:xfrm>
            <a:off x="87120" y="-104760"/>
            <a:ext cx="1218960" cy="17236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Рисунок 7"/>
          <p:cNvPicPr/>
          <p:nvPr/>
        </p:nvPicPr>
        <p:blipFill>
          <a:blip r:embed="rId3"/>
          <a:stretch/>
        </p:blipFill>
        <p:spPr>
          <a:xfrm>
            <a:off x="58102" y="0"/>
            <a:ext cx="1184400" cy="1675080"/>
          </a:xfrm>
          <a:prstGeom prst="rect">
            <a:avLst/>
          </a:prstGeom>
          <a:ln w="0"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1288798" y="305144"/>
            <a:ext cx="42131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cap="all" spc="-1" dirty="0">
                <a:solidFill>
                  <a:srgbClr val="5B9BD5"/>
                </a:solidFill>
                <a:latin typeface="Tahoma"/>
                <a:ea typeface="Tahoma"/>
              </a:rPr>
              <a:t>Успешные кейсы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02" y="1487347"/>
            <a:ext cx="3372574" cy="449676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7951" y="1487347"/>
            <a:ext cx="3372574" cy="449676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4057" y="1826871"/>
            <a:ext cx="3119619" cy="415949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3223" y="4462041"/>
            <a:ext cx="2112380" cy="211238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242502" y="1024888"/>
            <a:ext cx="41130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Печи модели 1-м</a:t>
            </a:r>
            <a:endParaRPr lang="ru-RU" sz="28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idx="4294967295"/>
          </p:nvPr>
        </p:nvSpPr>
        <p:spPr>
          <a:xfrm>
            <a:off x="1543121" y="2020497"/>
            <a:ext cx="8246880" cy="38192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400" spc="-1" dirty="0" smtClean="0">
              <a:solidFill>
                <a:srgbClr val="000000"/>
              </a:solidFill>
              <a:latin typeface="Calibri"/>
            </a:endParaRPr>
          </a:p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16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12" name="Рисунок 7"/>
          <p:cNvPicPr/>
          <p:nvPr/>
        </p:nvPicPr>
        <p:blipFill>
          <a:blip r:embed="rId3"/>
          <a:stretch/>
        </p:blipFill>
        <p:spPr>
          <a:xfrm>
            <a:off x="104400" y="-37080"/>
            <a:ext cx="1184400" cy="1675080"/>
          </a:xfrm>
          <a:prstGeom prst="rect">
            <a:avLst/>
          </a:prstGeom>
          <a:ln w="0">
            <a:noFill/>
          </a:ln>
        </p:spPr>
      </p:pic>
      <p:sp>
        <p:nvSpPr>
          <p:cNvPr id="113" name="PlaceHolder 2"/>
          <p:cNvSpPr>
            <a:spLocks noGrp="1"/>
          </p:cNvSpPr>
          <p:nvPr>
            <p:ph type="title" idx="4294967295"/>
          </p:nvPr>
        </p:nvSpPr>
        <p:spPr>
          <a:xfrm>
            <a:off x="1416116" y="575876"/>
            <a:ext cx="3624659" cy="50661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pPr indent="0">
              <a:lnSpc>
                <a:spcPct val="90000"/>
              </a:lnSpc>
              <a:buNone/>
            </a:pPr>
            <a:r>
              <a:rPr sz="3200" dirty="0"/>
              <a:t/>
            </a:r>
            <a:br>
              <a:rPr sz="3200" dirty="0"/>
            </a:br>
            <a:endParaRPr lang="ru-RU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412111" y="272005"/>
            <a:ext cx="63660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cap="all" spc="-1" dirty="0">
                <a:solidFill>
                  <a:srgbClr val="5B9BD5"/>
                </a:solidFill>
                <a:latin typeface="Tahoma"/>
                <a:ea typeface="Tahoma"/>
                <a:cs typeface="+mj-cs"/>
              </a:rPr>
              <a:t>Минутка теории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75" y="1372352"/>
            <a:ext cx="5411887" cy="390586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457462" y="1857858"/>
            <a:ext cx="49134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Физика горения – горит </a:t>
            </a:r>
            <a:r>
              <a:rPr lang="ru-RU" sz="2800" dirty="0"/>
              <a:t>г</a:t>
            </a:r>
            <a:r>
              <a:rPr lang="ru-RU" sz="2800" dirty="0" smtClean="0"/>
              <a:t>аз!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295513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/>
          </p:nvPr>
        </p:nvSpPr>
        <p:spPr>
          <a:xfrm>
            <a:off x="1037794" y="1234590"/>
            <a:ext cx="9456974" cy="5623409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0" indent="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None/>
              <a:tabLst>
                <a:tab pos="0" algn="l"/>
              </a:tabLst>
            </a:pPr>
            <a:endParaRPr lang="ru-RU" sz="2000" b="0" strike="noStrike" spc="-1" dirty="0">
              <a:solidFill>
                <a:srgbClr val="000000"/>
              </a:solidFill>
              <a:latin typeface="Calibri"/>
            </a:endParaRPr>
          </a:p>
          <a:p>
            <a:pPr indent="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ru-RU" sz="16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92" name="Рисунок 7"/>
          <p:cNvPicPr/>
          <p:nvPr/>
        </p:nvPicPr>
        <p:blipFill>
          <a:blip r:embed="rId3"/>
          <a:stretch/>
        </p:blipFill>
        <p:spPr>
          <a:xfrm>
            <a:off x="104400" y="-72000"/>
            <a:ext cx="1184400" cy="1675080"/>
          </a:xfrm>
          <a:prstGeom prst="rect">
            <a:avLst/>
          </a:prstGeom>
          <a:ln w="0">
            <a:noFill/>
          </a:ln>
        </p:spPr>
      </p:pic>
      <p:sp>
        <p:nvSpPr>
          <p:cNvPr id="93" name="PlaceHolder 2"/>
          <p:cNvSpPr>
            <a:spLocks noGrp="1"/>
          </p:cNvSpPr>
          <p:nvPr>
            <p:ph type="title"/>
          </p:nvPr>
        </p:nvSpPr>
        <p:spPr>
          <a:xfrm>
            <a:off x="1289520" y="370440"/>
            <a:ext cx="7218000" cy="107604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pPr indent="0">
              <a:lnSpc>
                <a:spcPct val="90000"/>
              </a:lnSpc>
              <a:buNone/>
            </a:pPr>
            <a:r>
              <a:rPr lang="ru-RU" sz="3200" b="0" strike="noStrike" cap="all" spc="-1">
                <a:solidFill>
                  <a:srgbClr val="5B9BD5"/>
                </a:solidFill>
                <a:latin typeface="Tahoma"/>
                <a:ea typeface="Tahoma"/>
              </a:rPr>
              <a:t>Актуальность проекта</a:t>
            </a:r>
            <a:r>
              <a:rPr sz="3200"/>
              <a:t/>
            </a:r>
            <a:br>
              <a:rPr sz="3200"/>
            </a:b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0226" y="1176734"/>
            <a:ext cx="1769480" cy="126517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8199" y="1102474"/>
            <a:ext cx="1267429" cy="126742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99" y="2450806"/>
            <a:ext cx="9676435" cy="389105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4349" y="4606307"/>
            <a:ext cx="2511325" cy="1635581"/>
          </a:xfrm>
          <a:prstGeom prst="rect">
            <a:avLst/>
          </a:prstGeom>
        </p:spPr>
      </p:pic>
      <p:cxnSp>
        <p:nvCxnSpPr>
          <p:cNvPr id="10" name="Прямая со стрелкой 9"/>
          <p:cNvCxnSpPr/>
          <p:nvPr/>
        </p:nvCxnSpPr>
        <p:spPr>
          <a:xfrm flipV="1">
            <a:off x="7135792" y="2450807"/>
            <a:ext cx="0" cy="338283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/>
          </p:nvPr>
        </p:nvSpPr>
        <p:spPr>
          <a:xfrm>
            <a:off x="696960" y="1638360"/>
            <a:ext cx="8246880" cy="38192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indent="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ru-RU" sz="1600" spc="-1" dirty="0" smtClean="0">
              <a:solidFill>
                <a:srgbClr val="000000"/>
              </a:solidFill>
              <a:latin typeface="Tahoma"/>
              <a:ea typeface="Tahoma"/>
            </a:endParaRPr>
          </a:p>
          <a:p>
            <a:pPr indent="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ru-RU" sz="16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95" name="Рисунок 7"/>
          <p:cNvPicPr/>
          <p:nvPr/>
        </p:nvPicPr>
        <p:blipFill>
          <a:blip r:embed="rId3"/>
          <a:stretch/>
        </p:blipFill>
        <p:spPr>
          <a:xfrm>
            <a:off x="104400" y="-37080"/>
            <a:ext cx="1184400" cy="1675080"/>
          </a:xfrm>
          <a:prstGeom prst="rect">
            <a:avLst/>
          </a:prstGeom>
          <a:ln w="0">
            <a:noFill/>
          </a:ln>
        </p:spPr>
      </p:pic>
      <p:sp>
        <p:nvSpPr>
          <p:cNvPr id="96" name="PlaceHolder 2"/>
          <p:cNvSpPr>
            <a:spLocks noGrp="1"/>
          </p:cNvSpPr>
          <p:nvPr>
            <p:ph type="title"/>
          </p:nvPr>
        </p:nvSpPr>
        <p:spPr>
          <a:xfrm>
            <a:off x="1289520" y="336600"/>
            <a:ext cx="7218000" cy="107604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pPr indent="0">
              <a:lnSpc>
                <a:spcPct val="90000"/>
              </a:lnSpc>
              <a:buNone/>
            </a:pPr>
            <a:r>
              <a:rPr lang="ru-RU" sz="3200" b="0" strike="noStrike" cap="all" spc="-1" dirty="0" smtClean="0">
                <a:solidFill>
                  <a:srgbClr val="5B9BD5"/>
                </a:solidFill>
                <a:latin typeface="Tahoma"/>
                <a:ea typeface="Tahoma"/>
              </a:rPr>
              <a:t>ПРОБЛЕМА и решение</a:t>
            </a:r>
            <a:r>
              <a:rPr sz="3200" dirty="0"/>
              <a:t/>
            </a:r>
            <a:br>
              <a:rPr sz="3200" dirty="0"/>
            </a:br>
            <a:endParaRPr lang="ru-RU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7" name="TextBox 9"/>
          <p:cNvSpPr/>
          <p:nvPr/>
        </p:nvSpPr>
        <p:spPr>
          <a:xfrm>
            <a:off x="1289520" y="925560"/>
            <a:ext cx="8246880" cy="394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b="1" strike="noStrike" spc="-1">
                <a:solidFill>
                  <a:srgbClr val="1E1032"/>
                </a:solidFill>
                <a:latin typeface="Tahoma"/>
                <a:ea typeface="Tahoma"/>
              </a:rPr>
              <a:t>Проблема клиента, которую вы решаете.</a:t>
            </a:r>
            <a:endParaRPr lang="ru-RU" sz="20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3666" y="2040702"/>
            <a:ext cx="3067050" cy="24003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1332" y="1562012"/>
            <a:ext cx="2472334" cy="247233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600" y="1562012"/>
            <a:ext cx="3577542" cy="178877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82" y="3462880"/>
            <a:ext cx="3693135" cy="151206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2293" y="4828893"/>
            <a:ext cx="1981682" cy="132112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3620" y="4144178"/>
            <a:ext cx="2434542" cy="136943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3175" y="4551099"/>
            <a:ext cx="2815061" cy="187670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Рисунок 7"/>
          <p:cNvPicPr/>
          <p:nvPr/>
        </p:nvPicPr>
        <p:blipFill>
          <a:blip r:embed="rId3"/>
          <a:stretch/>
        </p:blipFill>
        <p:spPr>
          <a:xfrm>
            <a:off x="104400" y="-37080"/>
            <a:ext cx="1184400" cy="1675080"/>
          </a:xfrm>
          <a:prstGeom prst="rect">
            <a:avLst/>
          </a:prstGeom>
          <a:ln w="0">
            <a:noFill/>
          </a:ln>
        </p:spPr>
      </p:pic>
      <p:sp>
        <p:nvSpPr>
          <p:cNvPr id="109" name="Заголовок 3"/>
          <p:cNvSpPr/>
          <p:nvPr/>
        </p:nvSpPr>
        <p:spPr>
          <a:xfrm>
            <a:off x="1289520" y="262440"/>
            <a:ext cx="7218000" cy="1076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b">
            <a:noAutofit/>
          </a:bodyPr>
          <a:lstStyle/>
          <a:p>
            <a:pPr>
              <a:lnSpc>
                <a:spcPct val="90000"/>
              </a:lnSpc>
            </a:pPr>
            <a:r>
              <a:rPr lang="ru-RU" sz="3200" b="0" strike="noStrike" cap="all" spc="-1" dirty="0">
                <a:solidFill>
                  <a:srgbClr val="5B9BD5"/>
                </a:solidFill>
                <a:latin typeface="Tahoma"/>
                <a:ea typeface="Tahoma"/>
              </a:rPr>
              <a:t>ТЕКУЩИЕ ПРОБЛЕМЫ</a:t>
            </a:r>
            <a:r>
              <a:rPr sz="3200" dirty="0"/>
              <a:t/>
            </a:r>
            <a:br>
              <a:rPr sz="3200" dirty="0"/>
            </a:br>
            <a:endParaRPr lang="ru-RU" sz="32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TextBox 6"/>
          <p:cNvSpPr/>
          <p:nvPr/>
        </p:nvSpPr>
        <p:spPr>
          <a:xfrm>
            <a:off x="1289520" y="830880"/>
            <a:ext cx="8246880" cy="1004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1E1032"/>
                </a:solidFill>
                <a:latin typeface="Tahoma"/>
                <a:ea typeface="Tahoma"/>
              </a:rPr>
              <a:t>Текущие результаты: успешные кейсы, клиенты или предварительные договоренности, привлеченные инвестиции и др.</a:t>
            </a:r>
            <a:endParaRPr lang="ru-RU" sz="20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422747" y="2002420"/>
            <a:ext cx="29515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20 кг угля</a:t>
            </a:r>
            <a:endParaRPr lang="ru-RU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283580" y="5752618"/>
            <a:ext cx="26737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200л.=24ч.</a:t>
            </a:r>
            <a:endParaRPr lang="ru-RU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1620456" y="4953573"/>
            <a:ext cx="22570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3200"/>
            </a:lvl1pPr>
          </a:lstStyle>
          <a:p>
            <a:r>
              <a:rPr lang="ru-RU" dirty="0"/>
              <a:t>200л.=8ч.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164578" y="4004844"/>
            <a:ext cx="28068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3200"/>
            </a:lvl1pPr>
          </a:lstStyle>
          <a:p>
            <a:r>
              <a:rPr lang="ru-RU" dirty="0"/>
              <a:t>200л.=1-1,5ч.</a:t>
            </a:r>
          </a:p>
        </p:txBody>
      </p:sp>
      <p:cxnSp>
        <p:nvCxnSpPr>
          <p:cNvPr id="11" name="Прямая со стрелкой 10"/>
          <p:cNvCxnSpPr>
            <a:stCxn id="7" idx="0"/>
            <a:endCxn id="8" idx="2"/>
          </p:cNvCxnSpPr>
          <p:nvPr/>
        </p:nvCxnSpPr>
        <p:spPr>
          <a:xfrm flipV="1">
            <a:off x="1620456" y="5538348"/>
            <a:ext cx="1128532" cy="21427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>
            <a:stCxn id="8" idx="0"/>
            <a:endCxn id="9" idx="2"/>
          </p:cNvCxnSpPr>
          <p:nvPr/>
        </p:nvCxnSpPr>
        <p:spPr>
          <a:xfrm flipV="1">
            <a:off x="2748988" y="4589619"/>
            <a:ext cx="1819021" cy="36395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flipV="1">
            <a:off x="4568008" y="3599731"/>
            <a:ext cx="975632" cy="4051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flipV="1">
            <a:off x="6105646" y="2924255"/>
            <a:ext cx="989635" cy="43819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5631085" y="1847037"/>
            <a:ext cx="497711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/>
              <a:t>Комплекс непрерывного производства.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1507320" y="561960"/>
            <a:ext cx="7218000" cy="107604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pPr indent="0">
              <a:lnSpc>
                <a:spcPct val="90000"/>
              </a:lnSpc>
              <a:buNone/>
            </a:pPr>
            <a:r>
              <a:rPr lang="ru-RU" sz="3200" b="0" strike="noStrike" cap="all" spc="-1">
                <a:solidFill>
                  <a:srgbClr val="5B9BD5"/>
                </a:solidFill>
                <a:latin typeface="Tahoma"/>
                <a:ea typeface="Tahoma"/>
              </a:rPr>
              <a:t>РЫНОК</a:t>
            </a:r>
            <a:r>
              <a:rPr sz="3200"/>
              <a:t/>
            </a:r>
            <a:br>
              <a:rPr sz="3200"/>
            </a:b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2" name="PlaceHolder 2"/>
          <p:cNvSpPr>
            <a:spLocks noGrp="1"/>
          </p:cNvSpPr>
          <p:nvPr>
            <p:ph/>
          </p:nvPr>
        </p:nvSpPr>
        <p:spPr>
          <a:xfrm>
            <a:off x="304280" y="5272267"/>
            <a:ext cx="1838124" cy="213453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indent="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ru-RU" sz="16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03" name="Рисунок 7"/>
          <p:cNvPicPr/>
          <p:nvPr/>
        </p:nvPicPr>
        <p:blipFill>
          <a:blip r:embed="rId3"/>
          <a:stretch/>
        </p:blipFill>
        <p:spPr>
          <a:xfrm>
            <a:off x="104400" y="-37080"/>
            <a:ext cx="1184400" cy="1675080"/>
          </a:xfrm>
          <a:prstGeom prst="rect">
            <a:avLst/>
          </a:prstGeom>
          <a:ln w="0">
            <a:noFill/>
          </a:ln>
        </p:spPr>
      </p:pic>
      <p:grpSp>
        <p:nvGrpSpPr>
          <p:cNvPr id="5" name="Google Shape;85;p10"/>
          <p:cNvGrpSpPr/>
          <p:nvPr/>
        </p:nvGrpSpPr>
        <p:grpSpPr>
          <a:xfrm>
            <a:off x="-155357" y="776583"/>
            <a:ext cx="10549423" cy="4883438"/>
            <a:chOff x="1856136" y="1463772"/>
            <a:chExt cx="12719489" cy="5636079"/>
          </a:xfrm>
        </p:grpSpPr>
        <p:sp>
          <p:nvSpPr>
            <p:cNvPr id="6" name="Google Shape;86;p10"/>
            <p:cNvSpPr/>
            <p:nvPr/>
          </p:nvSpPr>
          <p:spPr>
            <a:xfrm>
              <a:off x="1856136" y="1463772"/>
              <a:ext cx="10998639" cy="5636079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endPara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" name="Google Shape;87;p10"/>
            <p:cNvSpPr/>
            <p:nvPr/>
          </p:nvSpPr>
          <p:spPr>
            <a:xfrm>
              <a:off x="3276361" y="2514601"/>
              <a:ext cx="3213735" cy="3213735"/>
            </a:xfrm>
            <a:custGeom>
              <a:avLst/>
              <a:gdLst/>
              <a:ahLst/>
              <a:cxnLst/>
              <a:rect l="l" t="t" r="r" b="b"/>
              <a:pathLst>
                <a:path w="3213735" h="3213735" extrusionOk="0">
                  <a:moveTo>
                    <a:pt x="2742879" y="470475"/>
                  </a:moveTo>
                  <a:lnTo>
                    <a:pt x="2776484" y="505085"/>
                  </a:lnTo>
                  <a:lnTo>
                    <a:pt x="2808845" y="540440"/>
                  </a:lnTo>
                  <a:lnTo>
                    <a:pt x="2839961" y="576512"/>
                  </a:lnTo>
                  <a:lnTo>
                    <a:pt x="2869832" y="613273"/>
                  </a:lnTo>
                  <a:lnTo>
                    <a:pt x="2898459" y="650694"/>
                  </a:lnTo>
                  <a:lnTo>
                    <a:pt x="2925841" y="688749"/>
                  </a:lnTo>
                  <a:lnTo>
                    <a:pt x="2951978" y="727408"/>
                  </a:lnTo>
                  <a:lnTo>
                    <a:pt x="2976871" y="766643"/>
                  </a:lnTo>
                  <a:lnTo>
                    <a:pt x="3000519" y="806427"/>
                  </a:lnTo>
                  <a:lnTo>
                    <a:pt x="3022923" y="846731"/>
                  </a:lnTo>
                  <a:lnTo>
                    <a:pt x="3044082" y="887528"/>
                  </a:lnTo>
                  <a:lnTo>
                    <a:pt x="3063996" y="928788"/>
                  </a:lnTo>
                  <a:lnTo>
                    <a:pt x="3082666" y="970484"/>
                  </a:lnTo>
                  <a:lnTo>
                    <a:pt x="3100091" y="1012588"/>
                  </a:lnTo>
                  <a:lnTo>
                    <a:pt x="3116271" y="1055071"/>
                  </a:lnTo>
                  <a:lnTo>
                    <a:pt x="3131207" y="1097906"/>
                  </a:lnTo>
                  <a:lnTo>
                    <a:pt x="3144898" y="1141064"/>
                  </a:lnTo>
                  <a:lnTo>
                    <a:pt x="3157344" y="1184518"/>
                  </a:lnTo>
                  <a:lnTo>
                    <a:pt x="3168546" y="1228239"/>
                  </a:lnTo>
                  <a:lnTo>
                    <a:pt x="3178503" y="1272199"/>
                  </a:lnTo>
                  <a:lnTo>
                    <a:pt x="3187216" y="1316369"/>
                  </a:lnTo>
                  <a:lnTo>
                    <a:pt x="3194684" y="1360723"/>
                  </a:lnTo>
                  <a:lnTo>
                    <a:pt x="3200907" y="1405231"/>
                  </a:lnTo>
                  <a:lnTo>
                    <a:pt x="3205885" y="1449865"/>
                  </a:lnTo>
                  <a:lnTo>
                    <a:pt x="3209619" y="1494599"/>
                  </a:lnTo>
                  <a:lnTo>
                    <a:pt x="3212109" y="1539402"/>
                  </a:lnTo>
                  <a:lnTo>
                    <a:pt x="3213353" y="1584247"/>
                  </a:lnTo>
                  <a:lnTo>
                    <a:pt x="3213353" y="1629107"/>
                  </a:lnTo>
                  <a:lnTo>
                    <a:pt x="3212109" y="1673953"/>
                  </a:lnTo>
                  <a:lnTo>
                    <a:pt x="3209619" y="1718756"/>
                  </a:lnTo>
                  <a:lnTo>
                    <a:pt x="3205885" y="1763489"/>
                  </a:lnTo>
                  <a:lnTo>
                    <a:pt x="3200907" y="1808124"/>
                  </a:lnTo>
                  <a:lnTo>
                    <a:pt x="3194684" y="1852632"/>
                  </a:lnTo>
                  <a:lnTo>
                    <a:pt x="3187216" y="1896985"/>
                  </a:lnTo>
                  <a:lnTo>
                    <a:pt x="3178503" y="1941156"/>
                  </a:lnTo>
                  <a:lnTo>
                    <a:pt x="3168546" y="1985116"/>
                  </a:lnTo>
                  <a:lnTo>
                    <a:pt x="3157344" y="2028836"/>
                  </a:lnTo>
                  <a:lnTo>
                    <a:pt x="3144898" y="2072290"/>
                  </a:lnTo>
                  <a:lnTo>
                    <a:pt x="3131207" y="2115448"/>
                  </a:lnTo>
                  <a:lnTo>
                    <a:pt x="3116271" y="2158283"/>
                  </a:lnTo>
                  <a:lnTo>
                    <a:pt x="3100091" y="2200767"/>
                  </a:lnTo>
                  <a:lnTo>
                    <a:pt x="3082666" y="2242870"/>
                  </a:lnTo>
                  <a:lnTo>
                    <a:pt x="3063996" y="2284566"/>
                  </a:lnTo>
                  <a:lnTo>
                    <a:pt x="3044082" y="2325827"/>
                  </a:lnTo>
                  <a:lnTo>
                    <a:pt x="3022923" y="2366623"/>
                  </a:lnTo>
                  <a:lnTo>
                    <a:pt x="3000519" y="2406927"/>
                  </a:lnTo>
                  <a:lnTo>
                    <a:pt x="2976871" y="2446711"/>
                  </a:lnTo>
                  <a:lnTo>
                    <a:pt x="2951978" y="2485946"/>
                  </a:lnTo>
                  <a:lnTo>
                    <a:pt x="2925841" y="2524605"/>
                  </a:lnTo>
                  <a:lnTo>
                    <a:pt x="2898459" y="2562660"/>
                  </a:lnTo>
                  <a:lnTo>
                    <a:pt x="2869832" y="2600081"/>
                  </a:lnTo>
                  <a:lnTo>
                    <a:pt x="2839961" y="2636842"/>
                  </a:lnTo>
                  <a:lnTo>
                    <a:pt x="2808845" y="2672914"/>
                  </a:lnTo>
                  <a:lnTo>
                    <a:pt x="2776484" y="2708269"/>
                  </a:lnTo>
                  <a:lnTo>
                    <a:pt x="2742879" y="2742879"/>
                  </a:lnTo>
                  <a:lnTo>
                    <a:pt x="2708269" y="2776484"/>
                  </a:lnTo>
                  <a:lnTo>
                    <a:pt x="2672914" y="2808845"/>
                  </a:lnTo>
                  <a:lnTo>
                    <a:pt x="2636842" y="2839961"/>
                  </a:lnTo>
                  <a:lnTo>
                    <a:pt x="2600081" y="2869832"/>
                  </a:lnTo>
                  <a:lnTo>
                    <a:pt x="2562660" y="2898459"/>
                  </a:lnTo>
                  <a:lnTo>
                    <a:pt x="2524605" y="2925841"/>
                  </a:lnTo>
                  <a:lnTo>
                    <a:pt x="2485946" y="2951978"/>
                  </a:lnTo>
                  <a:lnTo>
                    <a:pt x="2446711" y="2976871"/>
                  </a:lnTo>
                  <a:lnTo>
                    <a:pt x="2406927" y="3000519"/>
                  </a:lnTo>
                  <a:lnTo>
                    <a:pt x="2366623" y="3022923"/>
                  </a:lnTo>
                  <a:lnTo>
                    <a:pt x="2325827" y="3044082"/>
                  </a:lnTo>
                  <a:lnTo>
                    <a:pt x="2284566" y="3063996"/>
                  </a:lnTo>
                  <a:lnTo>
                    <a:pt x="2242870" y="3082666"/>
                  </a:lnTo>
                  <a:lnTo>
                    <a:pt x="2200767" y="3100091"/>
                  </a:lnTo>
                  <a:lnTo>
                    <a:pt x="2158283" y="3116271"/>
                  </a:lnTo>
                  <a:lnTo>
                    <a:pt x="2115448" y="3131207"/>
                  </a:lnTo>
                  <a:lnTo>
                    <a:pt x="2072290" y="3144898"/>
                  </a:lnTo>
                  <a:lnTo>
                    <a:pt x="2028836" y="3157344"/>
                  </a:lnTo>
                  <a:lnTo>
                    <a:pt x="1985116" y="3168546"/>
                  </a:lnTo>
                  <a:lnTo>
                    <a:pt x="1941156" y="3178503"/>
                  </a:lnTo>
                  <a:lnTo>
                    <a:pt x="1896985" y="3187216"/>
                  </a:lnTo>
                  <a:lnTo>
                    <a:pt x="1852632" y="3194684"/>
                  </a:lnTo>
                  <a:lnTo>
                    <a:pt x="1808124" y="3200907"/>
                  </a:lnTo>
                  <a:lnTo>
                    <a:pt x="1763489" y="3205885"/>
                  </a:lnTo>
                  <a:lnTo>
                    <a:pt x="1718756" y="3209619"/>
                  </a:lnTo>
                  <a:lnTo>
                    <a:pt x="1673953" y="3212109"/>
                  </a:lnTo>
                  <a:lnTo>
                    <a:pt x="1629107" y="3213353"/>
                  </a:lnTo>
                  <a:lnTo>
                    <a:pt x="1584247" y="3213353"/>
                  </a:lnTo>
                  <a:lnTo>
                    <a:pt x="1539402" y="3212109"/>
                  </a:lnTo>
                  <a:lnTo>
                    <a:pt x="1494599" y="3209619"/>
                  </a:lnTo>
                  <a:lnTo>
                    <a:pt x="1449865" y="3205885"/>
                  </a:lnTo>
                  <a:lnTo>
                    <a:pt x="1405231" y="3200907"/>
                  </a:lnTo>
                  <a:lnTo>
                    <a:pt x="1360723" y="3194684"/>
                  </a:lnTo>
                  <a:lnTo>
                    <a:pt x="1316369" y="3187216"/>
                  </a:lnTo>
                  <a:lnTo>
                    <a:pt x="1272199" y="3178503"/>
                  </a:lnTo>
                  <a:lnTo>
                    <a:pt x="1228239" y="3168546"/>
                  </a:lnTo>
                  <a:lnTo>
                    <a:pt x="1184518" y="3157344"/>
                  </a:lnTo>
                  <a:lnTo>
                    <a:pt x="1141064" y="3144898"/>
                  </a:lnTo>
                  <a:lnTo>
                    <a:pt x="1097906" y="3131207"/>
                  </a:lnTo>
                  <a:lnTo>
                    <a:pt x="1055071" y="3116271"/>
                  </a:lnTo>
                  <a:lnTo>
                    <a:pt x="1012588" y="3100091"/>
                  </a:lnTo>
                  <a:lnTo>
                    <a:pt x="970484" y="3082666"/>
                  </a:lnTo>
                  <a:lnTo>
                    <a:pt x="928788" y="3063996"/>
                  </a:lnTo>
                  <a:lnTo>
                    <a:pt x="887528" y="3044082"/>
                  </a:lnTo>
                  <a:lnTo>
                    <a:pt x="846731" y="3022923"/>
                  </a:lnTo>
                  <a:lnTo>
                    <a:pt x="806427" y="3000519"/>
                  </a:lnTo>
                  <a:lnTo>
                    <a:pt x="766643" y="2976871"/>
                  </a:lnTo>
                  <a:lnTo>
                    <a:pt x="727408" y="2951978"/>
                  </a:lnTo>
                  <a:lnTo>
                    <a:pt x="688749" y="2925841"/>
                  </a:lnTo>
                  <a:lnTo>
                    <a:pt x="650694" y="2898459"/>
                  </a:lnTo>
                  <a:lnTo>
                    <a:pt x="613273" y="2869832"/>
                  </a:lnTo>
                  <a:lnTo>
                    <a:pt x="576512" y="2839961"/>
                  </a:lnTo>
                  <a:lnTo>
                    <a:pt x="540440" y="2808845"/>
                  </a:lnTo>
                  <a:lnTo>
                    <a:pt x="505085" y="2776484"/>
                  </a:lnTo>
                  <a:lnTo>
                    <a:pt x="470475" y="2742879"/>
                  </a:lnTo>
                  <a:lnTo>
                    <a:pt x="436870" y="2708269"/>
                  </a:lnTo>
                  <a:lnTo>
                    <a:pt x="404509" y="2672914"/>
                  </a:lnTo>
                  <a:lnTo>
                    <a:pt x="373393" y="2636842"/>
                  </a:lnTo>
                  <a:lnTo>
                    <a:pt x="343521" y="2600081"/>
                  </a:lnTo>
                  <a:lnTo>
                    <a:pt x="314895" y="2562660"/>
                  </a:lnTo>
                  <a:lnTo>
                    <a:pt x="287512" y="2524605"/>
                  </a:lnTo>
                  <a:lnTo>
                    <a:pt x="261375" y="2485946"/>
                  </a:lnTo>
                  <a:lnTo>
                    <a:pt x="236482" y="2446711"/>
                  </a:lnTo>
                  <a:lnTo>
                    <a:pt x="212834" y="2406927"/>
                  </a:lnTo>
                  <a:lnTo>
                    <a:pt x="190430" y="2366623"/>
                  </a:lnTo>
                  <a:lnTo>
                    <a:pt x="169271" y="2325827"/>
                  </a:lnTo>
                  <a:lnTo>
                    <a:pt x="149357" y="2284566"/>
                  </a:lnTo>
                  <a:lnTo>
                    <a:pt x="130687" y="2242870"/>
                  </a:lnTo>
                  <a:lnTo>
                    <a:pt x="113262" y="2200767"/>
                  </a:lnTo>
                  <a:lnTo>
                    <a:pt x="97082" y="2158283"/>
                  </a:lnTo>
                  <a:lnTo>
                    <a:pt x="82146" y="2115448"/>
                  </a:lnTo>
                  <a:lnTo>
                    <a:pt x="68455" y="2072290"/>
                  </a:lnTo>
                  <a:lnTo>
                    <a:pt x="56009" y="2028836"/>
                  </a:lnTo>
                  <a:lnTo>
                    <a:pt x="44807" y="1985116"/>
                  </a:lnTo>
                  <a:lnTo>
                    <a:pt x="34850" y="1941156"/>
                  </a:lnTo>
                  <a:lnTo>
                    <a:pt x="26137" y="1896985"/>
                  </a:lnTo>
                  <a:lnTo>
                    <a:pt x="18669" y="1852632"/>
                  </a:lnTo>
                  <a:lnTo>
                    <a:pt x="12446" y="1808124"/>
                  </a:lnTo>
                  <a:lnTo>
                    <a:pt x="7467" y="1763489"/>
                  </a:lnTo>
                  <a:lnTo>
                    <a:pt x="3733" y="1718756"/>
                  </a:lnTo>
                  <a:lnTo>
                    <a:pt x="1244" y="1673953"/>
                  </a:lnTo>
                  <a:lnTo>
                    <a:pt x="0" y="1629107"/>
                  </a:lnTo>
                  <a:lnTo>
                    <a:pt x="0" y="1584247"/>
                  </a:lnTo>
                  <a:lnTo>
                    <a:pt x="1244" y="1539402"/>
                  </a:lnTo>
                  <a:lnTo>
                    <a:pt x="3733" y="1494599"/>
                  </a:lnTo>
                  <a:lnTo>
                    <a:pt x="7467" y="1449865"/>
                  </a:lnTo>
                  <a:lnTo>
                    <a:pt x="12446" y="1405231"/>
                  </a:lnTo>
                  <a:lnTo>
                    <a:pt x="18669" y="1360723"/>
                  </a:lnTo>
                  <a:lnTo>
                    <a:pt x="26137" y="1316369"/>
                  </a:lnTo>
                  <a:lnTo>
                    <a:pt x="34850" y="1272199"/>
                  </a:lnTo>
                  <a:lnTo>
                    <a:pt x="44807" y="1228239"/>
                  </a:lnTo>
                  <a:lnTo>
                    <a:pt x="56009" y="1184518"/>
                  </a:lnTo>
                  <a:lnTo>
                    <a:pt x="68455" y="1141064"/>
                  </a:lnTo>
                  <a:lnTo>
                    <a:pt x="82146" y="1097906"/>
                  </a:lnTo>
                  <a:lnTo>
                    <a:pt x="97082" y="1055071"/>
                  </a:lnTo>
                  <a:lnTo>
                    <a:pt x="113262" y="1012588"/>
                  </a:lnTo>
                  <a:lnTo>
                    <a:pt x="130687" y="970484"/>
                  </a:lnTo>
                  <a:lnTo>
                    <a:pt x="149357" y="928788"/>
                  </a:lnTo>
                  <a:lnTo>
                    <a:pt x="169271" y="887528"/>
                  </a:lnTo>
                  <a:lnTo>
                    <a:pt x="190430" y="846731"/>
                  </a:lnTo>
                  <a:lnTo>
                    <a:pt x="212834" y="806427"/>
                  </a:lnTo>
                  <a:lnTo>
                    <a:pt x="236482" y="766643"/>
                  </a:lnTo>
                  <a:lnTo>
                    <a:pt x="261375" y="727408"/>
                  </a:lnTo>
                  <a:lnTo>
                    <a:pt x="287512" y="688749"/>
                  </a:lnTo>
                  <a:lnTo>
                    <a:pt x="314895" y="650694"/>
                  </a:lnTo>
                  <a:lnTo>
                    <a:pt x="343521" y="613273"/>
                  </a:lnTo>
                  <a:lnTo>
                    <a:pt x="373393" y="576512"/>
                  </a:lnTo>
                  <a:lnTo>
                    <a:pt x="404509" y="540440"/>
                  </a:lnTo>
                  <a:lnTo>
                    <a:pt x="436870" y="505085"/>
                  </a:lnTo>
                  <a:lnTo>
                    <a:pt x="470475" y="470475"/>
                  </a:lnTo>
                  <a:lnTo>
                    <a:pt x="505085" y="436870"/>
                  </a:lnTo>
                  <a:lnTo>
                    <a:pt x="540440" y="404509"/>
                  </a:lnTo>
                  <a:lnTo>
                    <a:pt x="576512" y="373393"/>
                  </a:lnTo>
                  <a:lnTo>
                    <a:pt x="613273" y="343521"/>
                  </a:lnTo>
                  <a:lnTo>
                    <a:pt x="650694" y="314895"/>
                  </a:lnTo>
                  <a:lnTo>
                    <a:pt x="688749" y="287512"/>
                  </a:lnTo>
                  <a:lnTo>
                    <a:pt x="727408" y="261375"/>
                  </a:lnTo>
                  <a:lnTo>
                    <a:pt x="766643" y="236482"/>
                  </a:lnTo>
                  <a:lnTo>
                    <a:pt x="806427" y="212834"/>
                  </a:lnTo>
                  <a:lnTo>
                    <a:pt x="846731" y="190430"/>
                  </a:lnTo>
                  <a:lnTo>
                    <a:pt x="887528" y="169271"/>
                  </a:lnTo>
                  <a:lnTo>
                    <a:pt x="928788" y="149357"/>
                  </a:lnTo>
                  <a:lnTo>
                    <a:pt x="970484" y="130687"/>
                  </a:lnTo>
                  <a:lnTo>
                    <a:pt x="1012588" y="113262"/>
                  </a:lnTo>
                  <a:lnTo>
                    <a:pt x="1055071" y="97082"/>
                  </a:lnTo>
                  <a:lnTo>
                    <a:pt x="1097906" y="82146"/>
                  </a:lnTo>
                  <a:lnTo>
                    <a:pt x="1141064" y="68455"/>
                  </a:lnTo>
                  <a:lnTo>
                    <a:pt x="1184518" y="56009"/>
                  </a:lnTo>
                  <a:lnTo>
                    <a:pt x="1228239" y="44807"/>
                  </a:lnTo>
                  <a:lnTo>
                    <a:pt x="1272199" y="34850"/>
                  </a:lnTo>
                  <a:lnTo>
                    <a:pt x="1316369" y="26137"/>
                  </a:lnTo>
                  <a:lnTo>
                    <a:pt x="1360723" y="18669"/>
                  </a:lnTo>
                  <a:lnTo>
                    <a:pt x="1405231" y="12446"/>
                  </a:lnTo>
                  <a:lnTo>
                    <a:pt x="1449865" y="7467"/>
                  </a:lnTo>
                  <a:lnTo>
                    <a:pt x="1494599" y="3733"/>
                  </a:lnTo>
                  <a:lnTo>
                    <a:pt x="1539402" y="1244"/>
                  </a:lnTo>
                  <a:lnTo>
                    <a:pt x="1584247" y="0"/>
                  </a:lnTo>
                  <a:lnTo>
                    <a:pt x="1629107" y="0"/>
                  </a:lnTo>
                  <a:lnTo>
                    <a:pt x="1673953" y="1244"/>
                  </a:lnTo>
                  <a:lnTo>
                    <a:pt x="1718756" y="3733"/>
                  </a:lnTo>
                  <a:lnTo>
                    <a:pt x="1763489" y="7467"/>
                  </a:lnTo>
                  <a:lnTo>
                    <a:pt x="1808124" y="12446"/>
                  </a:lnTo>
                  <a:lnTo>
                    <a:pt x="1852632" y="18669"/>
                  </a:lnTo>
                  <a:lnTo>
                    <a:pt x="1896985" y="26137"/>
                  </a:lnTo>
                  <a:lnTo>
                    <a:pt x="1941156" y="34850"/>
                  </a:lnTo>
                  <a:lnTo>
                    <a:pt x="1985116" y="44807"/>
                  </a:lnTo>
                  <a:lnTo>
                    <a:pt x="2028836" y="56009"/>
                  </a:lnTo>
                  <a:lnTo>
                    <a:pt x="2072290" y="68455"/>
                  </a:lnTo>
                  <a:lnTo>
                    <a:pt x="2115448" y="82146"/>
                  </a:lnTo>
                  <a:lnTo>
                    <a:pt x="2158283" y="97082"/>
                  </a:lnTo>
                  <a:lnTo>
                    <a:pt x="2200767" y="113262"/>
                  </a:lnTo>
                  <a:lnTo>
                    <a:pt x="2242870" y="130687"/>
                  </a:lnTo>
                  <a:lnTo>
                    <a:pt x="2284566" y="149357"/>
                  </a:lnTo>
                  <a:lnTo>
                    <a:pt x="2325827" y="169271"/>
                  </a:lnTo>
                  <a:lnTo>
                    <a:pt x="2366623" y="190430"/>
                  </a:lnTo>
                  <a:lnTo>
                    <a:pt x="2406927" y="212834"/>
                  </a:lnTo>
                  <a:lnTo>
                    <a:pt x="2446711" y="236482"/>
                  </a:lnTo>
                  <a:lnTo>
                    <a:pt x="2485946" y="261375"/>
                  </a:lnTo>
                  <a:lnTo>
                    <a:pt x="2524605" y="287512"/>
                  </a:lnTo>
                  <a:lnTo>
                    <a:pt x="2562660" y="314895"/>
                  </a:lnTo>
                  <a:lnTo>
                    <a:pt x="2600081" y="343521"/>
                  </a:lnTo>
                  <a:lnTo>
                    <a:pt x="2636842" y="373393"/>
                  </a:lnTo>
                  <a:lnTo>
                    <a:pt x="2672914" y="404509"/>
                  </a:lnTo>
                  <a:lnTo>
                    <a:pt x="2708269" y="436870"/>
                  </a:lnTo>
                  <a:lnTo>
                    <a:pt x="2742879" y="470475"/>
                  </a:lnTo>
                  <a:close/>
                </a:path>
              </a:pathLst>
            </a:custGeom>
            <a:noFill/>
            <a:ln w="9525" cap="flat" cmpd="sng">
              <a:solidFill>
                <a:srgbClr val="85888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endPara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88;p10"/>
            <p:cNvSpPr/>
            <p:nvPr/>
          </p:nvSpPr>
          <p:spPr>
            <a:xfrm>
              <a:off x="7619168" y="2710863"/>
              <a:ext cx="2821305" cy="2821305"/>
            </a:xfrm>
            <a:custGeom>
              <a:avLst/>
              <a:gdLst/>
              <a:ahLst/>
              <a:cxnLst/>
              <a:rect l="l" t="t" r="r" b="b"/>
              <a:pathLst>
                <a:path w="2821304" h="2821304" extrusionOk="0">
                  <a:moveTo>
                    <a:pt x="2407742" y="413101"/>
                  </a:moveTo>
                  <a:lnTo>
                    <a:pt x="2441449" y="447966"/>
                  </a:lnTo>
                  <a:lnTo>
                    <a:pt x="2473723" y="483685"/>
                  </a:lnTo>
                  <a:lnTo>
                    <a:pt x="2504562" y="520220"/>
                  </a:lnTo>
                  <a:lnTo>
                    <a:pt x="2533966" y="557536"/>
                  </a:lnTo>
                  <a:lnTo>
                    <a:pt x="2561937" y="595594"/>
                  </a:lnTo>
                  <a:lnTo>
                    <a:pt x="2588473" y="634357"/>
                  </a:lnTo>
                  <a:lnTo>
                    <a:pt x="2613574" y="673789"/>
                  </a:lnTo>
                  <a:lnTo>
                    <a:pt x="2637241" y="713853"/>
                  </a:lnTo>
                  <a:lnTo>
                    <a:pt x="2659474" y="754510"/>
                  </a:lnTo>
                  <a:lnTo>
                    <a:pt x="2680272" y="795724"/>
                  </a:lnTo>
                  <a:lnTo>
                    <a:pt x="2699636" y="837459"/>
                  </a:lnTo>
                  <a:lnTo>
                    <a:pt x="2717566" y="879676"/>
                  </a:lnTo>
                  <a:lnTo>
                    <a:pt x="2734061" y="922339"/>
                  </a:lnTo>
                  <a:lnTo>
                    <a:pt x="2749122" y="965410"/>
                  </a:lnTo>
                  <a:lnTo>
                    <a:pt x="2762749" y="1008852"/>
                  </a:lnTo>
                  <a:lnTo>
                    <a:pt x="2774941" y="1052629"/>
                  </a:lnTo>
                  <a:lnTo>
                    <a:pt x="2785699" y="1096703"/>
                  </a:lnTo>
                  <a:lnTo>
                    <a:pt x="2795022" y="1141036"/>
                  </a:lnTo>
                  <a:lnTo>
                    <a:pt x="2802911" y="1185593"/>
                  </a:lnTo>
                  <a:lnTo>
                    <a:pt x="2809366" y="1230335"/>
                  </a:lnTo>
                  <a:lnTo>
                    <a:pt x="2814386" y="1275226"/>
                  </a:lnTo>
                  <a:lnTo>
                    <a:pt x="2817972" y="1320228"/>
                  </a:lnTo>
                  <a:lnTo>
                    <a:pt x="2820124" y="1365305"/>
                  </a:lnTo>
                  <a:lnTo>
                    <a:pt x="2820841" y="1410418"/>
                  </a:lnTo>
                  <a:lnTo>
                    <a:pt x="2820124" y="1455532"/>
                  </a:lnTo>
                  <a:lnTo>
                    <a:pt x="2817972" y="1500608"/>
                  </a:lnTo>
                  <a:lnTo>
                    <a:pt x="2814386" y="1545610"/>
                  </a:lnTo>
                  <a:lnTo>
                    <a:pt x="2809366" y="1590501"/>
                  </a:lnTo>
                  <a:lnTo>
                    <a:pt x="2802911" y="1635244"/>
                  </a:lnTo>
                  <a:lnTo>
                    <a:pt x="2795022" y="1679800"/>
                  </a:lnTo>
                  <a:lnTo>
                    <a:pt x="2785699" y="1724134"/>
                  </a:lnTo>
                  <a:lnTo>
                    <a:pt x="2774941" y="1768208"/>
                  </a:lnTo>
                  <a:lnTo>
                    <a:pt x="2762749" y="1811985"/>
                  </a:lnTo>
                  <a:lnTo>
                    <a:pt x="2749122" y="1855428"/>
                  </a:lnTo>
                  <a:lnTo>
                    <a:pt x="2734061" y="1898499"/>
                  </a:lnTo>
                  <a:lnTo>
                    <a:pt x="2717566" y="1941162"/>
                  </a:lnTo>
                  <a:lnTo>
                    <a:pt x="2699636" y="1983379"/>
                  </a:lnTo>
                  <a:lnTo>
                    <a:pt x="2680272" y="2025114"/>
                  </a:lnTo>
                  <a:lnTo>
                    <a:pt x="2659474" y="2066329"/>
                  </a:lnTo>
                  <a:lnTo>
                    <a:pt x="2637241" y="2106987"/>
                  </a:lnTo>
                  <a:lnTo>
                    <a:pt x="2613574" y="2147050"/>
                  </a:lnTo>
                  <a:lnTo>
                    <a:pt x="2588473" y="2186483"/>
                  </a:lnTo>
                  <a:lnTo>
                    <a:pt x="2561937" y="2225247"/>
                  </a:lnTo>
                  <a:lnTo>
                    <a:pt x="2533966" y="2263305"/>
                  </a:lnTo>
                  <a:lnTo>
                    <a:pt x="2504562" y="2300621"/>
                  </a:lnTo>
                  <a:lnTo>
                    <a:pt x="2473723" y="2337157"/>
                  </a:lnTo>
                  <a:lnTo>
                    <a:pt x="2441449" y="2372877"/>
                  </a:lnTo>
                  <a:lnTo>
                    <a:pt x="2407742" y="2407742"/>
                  </a:lnTo>
                  <a:lnTo>
                    <a:pt x="2372877" y="2441449"/>
                  </a:lnTo>
                  <a:lnTo>
                    <a:pt x="2337157" y="2473723"/>
                  </a:lnTo>
                  <a:lnTo>
                    <a:pt x="2300621" y="2504562"/>
                  </a:lnTo>
                  <a:lnTo>
                    <a:pt x="2263305" y="2533966"/>
                  </a:lnTo>
                  <a:lnTo>
                    <a:pt x="2225247" y="2561937"/>
                  </a:lnTo>
                  <a:lnTo>
                    <a:pt x="2186483" y="2588473"/>
                  </a:lnTo>
                  <a:lnTo>
                    <a:pt x="2147050" y="2613574"/>
                  </a:lnTo>
                  <a:lnTo>
                    <a:pt x="2106987" y="2637241"/>
                  </a:lnTo>
                  <a:lnTo>
                    <a:pt x="2066329" y="2659474"/>
                  </a:lnTo>
                  <a:lnTo>
                    <a:pt x="2025114" y="2680272"/>
                  </a:lnTo>
                  <a:lnTo>
                    <a:pt x="1983379" y="2699636"/>
                  </a:lnTo>
                  <a:lnTo>
                    <a:pt x="1941162" y="2717566"/>
                  </a:lnTo>
                  <a:lnTo>
                    <a:pt x="1898499" y="2734061"/>
                  </a:lnTo>
                  <a:lnTo>
                    <a:pt x="1855428" y="2749122"/>
                  </a:lnTo>
                  <a:lnTo>
                    <a:pt x="1811985" y="2762749"/>
                  </a:lnTo>
                  <a:lnTo>
                    <a:pt x="1768208" y="2774941"/>
                  </a:lnTo>
                  <a:lnTo>
                    <a:pt x="1724134" y="2785699"/>
                  </a:lnTo>
                  <a:lnTo>
                    <a:pt x="1679800" y="2795022"/>
                  </a:lnTo>
                  <a:lnTo>
                    <a:pt x="1635244" y="2802911"/>
                  </a:lnTo>
                  <a:lnTo>
                    <a:pt x="1590501" y="2809366"/>
                  </a:lnTo>
                  <a:lnTo>
                    <a:pt x="1545610" y="2814386"/>
                  </a:lnTo>
                  <a:lnTo>
                    <a:pt x="1500608" y="2817972"/>
                  </a:lnTo>
                  <a:lnTo>
                    <a:pt x="1455532" y="2820124"/>
                  </a:lnTo>
                  <a:lnTo>
                    <a:pt x="1410418" y="2820841"/>
                  </a:lnTo>
                  <a:lnTo>
                    <a:pt x="1365305" y="2820124"/>
                  </a:lnTo>
                  <a:lnTo>
                    <a:pt x="1320228" y="2817972"/>
                  </a:lnTo>
                  <a:lnTo>
                    <a:pt x="1275226" y="2814386"/>
                  </a:lnTo>
                  <a:lnTo>
                    <a:pt x="1230335" y="2809366"/>
                  </a:lnTo>
                  <a:lnTo>
                    <a:pt x="1185593" y="2802911"/>
                  </a:lnTo>
                  <a:lnTo>
                    <a:pt x="1141036" y="2795022"/>
                  </a:lnTo>
                  <a:lnTo>
                    <a:pt x="1096703" y="2785699"/>
                  </a:lnTo>
                  <a:lnTo>
                    <a:pt x="1052629" y="2774941"/>
                  </a:lnTo>
                  <a:lnTo>
                    <a:pt x="1008852" y="2762749"/>
                  </a:lnTo>
                  <a:lnTo>
                    <a:pt x="965410" y="2749122"/>
                  </a:lnTo>
                  <a:lnTo>
                    <a:pt x="922339" y="2734061"/>
                  </a:lnTo>
                  <a:lnTo>
                    <a:pt x="879676" y="2717566"/>
                  </a:lnTo>
                  <a:lnTo>
                    <a:pt x="837459" y="2699636"/>
                  </a:lnTo>
                  <a:lnTo>
                    <a:pt x="795724" y="2680272"/>
                  </a:lnTo>
                  <a:lnTo>
                    <a:pt x="754510" y="2659474"/>
                  </a:lnTo>
                  <a:lnTo>
                    <a:pt x="713853" y="2637241"/>
                  </a:lnTo>
                  <a:lnTo>
                    <a:pt x="673789" y="2613574"/>
                  </a:lnTo>
                  <a:lnTo>
                    <a:pt x="634357" y="2588473"/>
                  </a:lnTo>
                  <a:lnTo>
                    <a:pt x="595594" y="2561937"/>
                  </a:lnTo>
                  <a:lnTo>
                    <a:pt x="557536" y="2533966"/>
                  </a:lnTo>
                  <a:lnTo>
                    <a:pt x="520220" y="2504562"/>
                  </a:lnTo>
                  <a:lnTo>
                    <a:pt x="483685" y="2473723"/>
                  </a:lnTo>
                  <a:lnTo>
                    <a:pt x="447966" y="2441449"/>
                  </a:lnTo>
                  <a:lnTo>
                    <a:pt x="413101" y="2407742"/>
                  </a:lnTo>
                  <a:lnTo>
                    <a:pt x="379393" y="2372877"/>
                  </a:lnTo>
                  <a:lnTo>
                    <a:pt x="347120" y="2337157"/>
                  </a:lnTo>
                  <a:lnTo>
                    <a:pt x="316280" y="2300621"/>
                  </a:lnTo>
                  <a:lnTo>
                    <a:pt x="286876" y="2263305"/>
                  </a:lnTo>
                  <a:lnTo>
                    <a:pt x="258905" y="2225247"/>
                  </a:lnTo>
                  <a:lnTo>
                    <a:pt x="232369" y="2186483"/>
                  </a:lnTo>
                  <a:lnTo>
                    <a:pt x="207267" y="2147050"/>
                  </a:lnTo>
                  <a:lnTo>
                    <a:pt x="183600" y="2106987"/>
                  </a:lnTo>
                  <a:lnTo>
                    <a:pt x="161367" y="2066329"/>
                  </a:lnTo>
                  <a:lnTo>
                    <a:pt x="140569" y="2025114"/>
                  </a:lnTo>
                  <a:lnTo>
                    <a:pt x="121204" y="1983379"/>
                  </a:lnTo>
                  <a:lnTo>
                    <a:pt x="103275" y="1941162"/>
                  </a:lnTo>
                  <a:lnTo>
                    <a:pt x="86779" y="1898499"/>
                  </a:lnTo>
                  <a:lnTo>
                    <a:pt x="71718" y="1855428"/>
                  </a:lnTo>
                  <a:lnTo>
                    <a:pt x="58092" y="1811985"/>
                  </a:lnTo>
                  <a:lnTo>
                    <a:pt x="45899" y="1768208"/>
                  </a:lnTo>
                  <a:lnTo>
                    <a:pt x="35142" y="1724134"/>
                  </a:lnTo>
                  <a:lnTo>
                    <a:pt x="25818" y="1679800"/>
                  </a:lnTo>
                  <a:lnTo>
                    <a:pt x="17929" y="1635244"/>
                  </a:lnTo>
                  <a:lnTo>
                    <a:pt x="11474" y="1590501"/>
                  </a:lnTo>
                  <a:lnTo>
                    <a:pt x="6454" y="1545610"/>
                  </a:lnTo>
                  <a:lnTo>
                    <a:pt x="2868" y="1500608"/>
                  </a:lnTo>
                  <a:lnTo>
                    <a:pt x="716" y="1455532"/>
                  </a:lnTo>
                  <a:lnTo>
                    <a:pt x="0" y="1410418"/>
                  </a:lnTo>
                  <a:lnTo>
                    <a:pt x="716" y="1365305"/>
                  </a:lnTo>
                  <a:lnTo>
                    <a:pt x="2868" y="1320228"/>
                  </a:lnTo>
                  <a:lnTo>
                    <a:pt x="6454" y="1275226"/>
                  </a:lnTo>
                  <a:lnTo>
                    <a:pt x="11474" y="1230335"/>
                  </a:lnTo>
                  <a:lnTo>
                    <a:pt x="17929" y="1185593"/>
                  </a:lnTo>
                  <a:lnTo>
                    <a:pt x="25818" y="1141036"/>
                  </a:lnTo>
                  <a:lnTo>
                    <a:pt x="35142" y="1096703"/>
                  </a:lnTo>
                  <a:lnTo>
                    <a:pt x="45899" y="1052629"/>
                  </a:lnTo>
                  <a:lnTo>
                    <a:pt x="58092" y="1008852"/>
                  </a:lnTo>
                  <a:lnTo>
                    <a:pt x="71718" y="965410"/>
                  </a:lnTo>
                  <a:lnTo>
                    <a:pt x="86779" y="922339"/>
                  </a:lnTo>
                  <a:lnTo>
                    <a:pt x="103275" y="879676"/>
                  </a:lnTo>
                  <a:lnTo>
                    <a:pt x="121204" y="837459"/>
                  </a:lnTo>
                  <a:lnTo>
                    <a:pt x="140569" y="795724"/>
                  </a:lnTo>
                  <a:lnTo>
                    <a:pt x="161367" y="754510"/>
                  </a:lnTo>
                  <a:lnTo>
                    <a:pt x="183600" y="713853"/>
                  </a:lnTo>
                  <a:lnTo>
                    <a:pt x="207267" y="673789"/>
                  </a:lnTo>
                  <a:lnTo>
                    <a:pt x="232369" y="634357"/>
                  </a:lnTo>
                  <a:lnTo>
                    <a:pt x="258905" y="595594"/>
                  </a:lnTo>
                  <a:lnTo>
                    <a:pt x="286876" y="557536"/>
                  </a:lnTo>
                  <a:lnTo>
                    <a:pt x="316280" y="520220"/>
                  </a:lnTo>
                  <a:lnTo>
                    <a:pt x="347120" y="483685"/>
                  </a:lnTo>
                  <a:lnTo>
                    <a:pt x="379393" y="447966"/>
                  </a:lnTo>
                  <a:lnTo>
                    <a:pt x="413101" y="413101"/>
                  </a:lnTo>
                  <a:lnTo>
                    <a:pt x="447966" y="379393"/>
                  </a:lnTo>
                  <a:lnTo>
                    <a:pt x="483685" y="347120"/>
                  </a:lnTo>
                  <a:lnTo>
                    <a:pt x="520220" y="316280"/>
                  </a:lnTo>
                  <a:lnTo>
                    <a:pt x="557536" y="286876"/>
                  </a:lnTo>
                  <a:lnTo>
                    <a:pt x="595594" y="258905"/>
                  </a:lnTo>
                  <a:lnTo>
                    <a:pt x="634357" y="232369"/>
                  </a:lnTo>
                  <a:lnTo>
                    <a:pt x="673789" y="207267"/>
                  </a:lnTo>
                  <a:lnTo>
                    <a:pt x="713853" y="183600"/>
                  </a:lnTo>
                  <a:lnTo>
                    <a:pt x="754510" y="161367"/>
                  </a:lnTo>
                  <a:lnTo>
                    <a:pt x="795724" y="140569"/>
                  </a:lnTo>
                  <a:lnTo>
                    <a:pt x="837459" y="121204"/>
                  </a:lnTo>
                  <a:lnTo>
                    <a:pt x="879676" y="103275"/>
                  </a:lnTo>
                  <a:lnTo>
                    <a:pt x="922339" y="86779"/>
                  </a:lnTo>
                  <a:lnTo>
                    <a:pt x="965410" y="71718"/>
                  </a:lnTo>
                  <a:lnTo>
                    <a:pt x="1008852" y="58092"/>
                  </a:lnTo>
                  <a:lnTo>
                    <a:pt x="1052629" y="45899"/>
                  </a:lnTo>
                  <a:lnTo>
                    <a:pt x="1096703" y="35142"/>
                  </a:lnTo>
                  <a:lnTo>
                    <a:pt x="1141036" y="25818"/>
                  </a:lnTo>
                  <a:lnTo>
                    <a:pt x="1185593" y="17929"/>
                  </a:lnTo>
                  <a:lnTo>
                    <a:pt x="1230335" y="11474"/>
                  </a:lnTo>
                  <a:lnTo>
                    <a:pt x="1275226" y="6454"/>
                  </a:lnTo>
                  <a:lnTo>
                    <a:pt x="1320228" y="2868"/>
                  </a:lnTo>
                  <a:lnTo>
                    <a:pt x="1365305" y="716"/>
                  </a:lnTo>
                  <a:lnTo>
                    <a:pt x="1410418" y="0"/>
                  </a:lnTo>
                  <a:lnTo>
                    <a:pt x="1455532" y="716"/>
                  </a:lnTo>
                  <a:lnTo>
                    <a:pt x="1500608" y="2868"/>
                  </a:lnTo>
                  <a:lnTo>
                    <a:pt x="1545610" y="6454"/>
                  </a:lnTo>
                  <a:lnTo>
                    <a:pt x="1590501" y="11474"/>
                  </a:lnTo>
                  <a:lnTo>
                    <a:pt x="1635244" y="17929"/>
                  </a:lnTo>
                  <a:lnTo>
                    <a:pt x="1679800" y="25818"/>
                  </a:lnTo>
                  <a:lnTo>
                    <a:pt x="1724134" y="35142"/>
                  </a:lnTo>
                  <a:lnTo>
                    <a:pt x="1768208" y="45899"/>
                  </a:lnTo>
                  <a:lnTo>
                    <a:pt x="1811985" y="58092"/>
                  </a:lnTo>
                  <a:lnTo>
                    <a:pt x="1855428" y="71718"/>
                  </a:lnTo>
                  <a:lnTo>
                    <a:pt x="1898499" y="86779"/>
                  </a:lnTo>
                  <a:lnTo>
                    <a:pt x="1941162" y="103275"/>
                  </a:lnTo>
                  <a:lnTo>
                    <a:pt x="1983379" y="121204"/>
                  </a:lnTo>
                  <a:lnTo>
                    <a:pt x="2025114" y="140569"/>
                  </a:lnTo>
                  <a:lnTo>
                    <a:pt x="2066329" y="161367"/>
                  </a:lnTo>
                  <a:lnTo>
                    <a:pt x="2106987" y="183600"/>
                  </a:lnTo>
                  <a:lnTo>
                    <a:pt x="2147050" y="207267"/>
                  </a:lnTo>
                  <a:lnTo>
                    <a:pt x="2186483" y="232369"/>
                  </a:lnTo>
                  <a:lnTo>
                    <a:pt x="2225247" y="258905"/>
                  </a:lnTo>
                  <a:lnTo>
                    <a:pt x="2263305" y="286876"/>
                  </a:lnTo>
                  <a:lnTo>
                    <a:pt x="2300621" y="316280"/>
                  </a:lnTo>
                  <a:lnTo>
                    <a:pt x="2337157" y="347120"/>
                  </a:lnTo>
                  <a:lnTo>
                    <a:pt x="2372877" y="379393"/>
                  </a:lnTo>
                  <a:lnTo>
                    <a:pt x="2407742" y="413101"/>
                  </a:lnTo>
                  <a:close/>
                </a:path>
              </a:pathLst>
            </a:custGeom>
            <a:noFill/>
            <a:ln w="9525" cap="flat" cmpd="sng">
              <a:solidFill>
                <a:srgbClr val="85888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endPara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" name="Google Shape;89;p10"/>
            <p:cNvSpPr/>
            <p:nvPr/>
          </p:nvSpPr>
          <p:spPr>
            <a:xfrm>
              <a:off x="11569299" y="2831716"/>
              <a:ext cx="2579370" cy="2579370"/>
            </a:xfrm>
            <a:custGeom>
              <a:avLst/>
              <a:gdLst/>
              <a:ahLst/>
              <a:cxnLst/>
              <a:rect l="l" t="t" r="r" b="b"/>
              <a:pathLst>
                <a:path w="2579370" h="2579370" extrusionOk="0">
                  <a:moveTo>
                    <a:pt x="2201418" y="377703"/>
                  </a:moveTo>
                  <a:lnTo>
                    <a:pt x="2234973" y="412517"/>
                  </a:lnTo>
                  <a:lnTo>
                    <a:pt x="2266968" y="448256"/>
                  </a:lnTo>
                  <a:lnTo>
                    <a:pt x="2297402" y="484878"/>
                  </a:lnTo>
                  <a:lnTo>
                    <a:pt x="2326275" y="522337"/>
                  </a:lnTo>
                  <a:lnTo>
                    <a:pt x="2353588" y="560589"/>
                  </a:lnTo>
                  <a:lnTo>
                    <a:pt x="2379340" y="599591"/>
                  </a:lnTo>
                  <a:lnTo>
                    <a:pt x="2403531" y="639297"/>
                  </a:lnTo>
                  <a:lnTo>
                    <a:pt x="2426162" y="679666"/>
                  </a:lnTo>
                  <a:lnTo>
                    <a:pt x="2447231" y="720651"/>
                  </a:lnTo>
                  <a:lnTo>
                    <a:pt x="2466740" y="762209"/>
                  </a:lnTo>
                  <a:lnTo>
                    <a:pt x="2484689" y="804296"/>
                  </a:lnTo>
                  <a:lnTo>
                    <a:pt x="2501076" y="846868"/>
                  </a:lnTo>
                  <a:lnTo>
                    <a:pt x="2515903" y="889881"/>
                  </a:lnTo>
                  <a:lnTo>
                    <a:pt x="2529169" y="933291"/>
                  </a:lnTo>
                  <a:lnTo>
                    <a:pt x="2540875" y="977053"/>
                  </a:lnTo>
                  <a:lnTo>
                    <a:pt x="2551019" y="1021123"/>
                  </a:lnTo>
                  <a:lnTo>
                    <a:pt x="2559603" y="1065459"/>
                  </a:lnTo>
                  <a:lnTo>
                    <a:pt x="2566627" y="1110014"/>
                  </a:lnTo>
                  <a:lnTo>
                    <a:pt x="2572089" y="1154746"/>
                  </a:lnTo>
                  <a:lnTo>
                    <a:pt x="2575991" y="1199610"/>
                  </a:lnTo>
                  <a:lnTo>
                    <a:pt x="2578332" y="1244563"/>
                  </a:lnTo>
                  <a:lnTo>
                    <a:pt x="2579112" y="1289559"/>
                  </a:lnTo>
                  <a:lnTo>
                    <a:pt x="2578332" y="1334556"/>
                  </a:lnTo>
                  <a:lnTo>
                    <a:pt x="2575991" y="1379508"/>
                  </a:lnTo>
                  <a:lnTo>
                    <a:pt x="2572089" y="1424372"/>
                  </a:lnTo>
                  <a:lnTo>
                    <a:pt x="2566627" y="1469104"/>
                  </a:lnTo>
                  <a:lnTo>
                    <a:pt x="2559603" y="1513660"/>
                  </a:lnTo>
                  <a:lnTo>
                    <a:pt x="2551019" y="1557995"/>
                  </a:lnTo>
                  <a:lnTo>
                    <a:pt x="2540875" y="1602066"/>
                  </a:lnTo>
                  <a:lnTo>
                    <a:pt x="2529169" y="1645828"/>
                  </a:lnTo>
                  <a:lnTo>
                    <a:pt x="2515903" y="1689238"/>
                  </a:lnTo>
                  <a:lnTo>
                    <a:pt x="2501076" y="1732250"/>
                  </a:lnTo>
                  <a:lnTo>
                    <a:pt x="2484689" y="1774823"/>
                  </a:lnTo>
                  <a:lnTo>
                    <a:pt x="2466740" y="1816910"/>
                  </a:lnTo>
                  <a:lnTo>
                    <a:pt x="2447231" y="1858468"/>
                  </a:lnTo>
                  <a:lnTo>
                    <a:pt x="2426162" y="1899453"/>
                  </a:lnTo>
                  <a:lnTo>
                    <a:pt x="2403531" y="1939822"/>
                  </a:lnTo>
                  <a:lnTo>
                    <a:pt x="2379340" y="1979529"/>
                  </a:lnTo>
                  <a:lnTo>
                    <a:pt x="2353588" y="2018530"/>
                  </a:lnTo>
                  <a:lnTo>
                    <a:pt x="2326275" y="2056783"/>
                  </a:lnTo>
                  <a:lnTo>
                    <a:pt x="2297402" y="2094242"/>
                  </a:lnTo>
                  <a:lnTo>
                    <a:pt x="2266968" y="2130863"/>
                  </a:lnTo>
                  <a:lnTo>
                    <a:pt x="2234973" y="2166603"/>
                  </a:lnTo>
                  <a:lnTo>
                    <a:pt x="2201418" y="2201418"/>
                  </a:lnTo>
                  <a:lnTo>
                    <a:pt x="2166603" y="2234973"/>
                  </a:lnTo>
                  <a:lnTo>
                    <a:pt x="2130863" y="2266968"/>
                  </a:lnTo>
                  <a:lnTo>
                    <a:pt x="2094242" y="2297402"/>
                  </a:lnTo>
                  <a:lnTo>
                    <a:pt x="2056783" y="2326275"/>
                  </a:lnTo>
                  <a:lnTo>
                    <a:pt x="2018530" y="2353588"/>
                  </a:lnTo>
                  <a:lnTo>
                    <a:pt x="1979529" y="2379340"/>
                  </a:lnTo>
                  <a:lnTo>
                    <a:pt x="1939822" y="2403531"/>
                  </a:lnTo>
                  <a:lnTo>
                    <a:pt x="1899453" y="2426162"/>
                  </a:lnTo>
                  <a:lnTo>
                    <a:pt x="1858468" y="2447231"/>
                  </a:lnTo>
                  <a:lnTo>
                    <a:pt x="1816910" y="2466740"/>
                  </a:lnTo>
                  <a:lnTo>
                    <a:pt x="1774823" y="2484689"/>
                  </a:lnTo>
                  <a:lnTo>
                    <a:pt x="1732250" y="2501076"/>
                  </a:lnTo>
                  <a:lnTo>
                    <a:pt x="1689238" y="2515903"/>
                  </a:lnTo>
                  <a:lnTo>
                    <a:pt x="1645828" y="2529169"/>
                  </a:lnTo>
                  <a:lnTo>
                    <a:pt x="1602066" y="2540875"/>
                  </a:lnTo>
                  <a:lnTo>
                    <a:pt x="1557995" y="2551019"/>
                  </a:lnTo>
                  <a:lnTo>
                    <a:pt x="1513660" y="2559603"/>
                  </a:lnTo>
                  <a:lnTo>
                    <a:pt x="1469104" y="2566627"/>
                  </a:lnTo>
                  <a:lnTo>
                    <a:pt x="1424372" y="2572089"/>
                  </a:lnTo>
                  <a:lnTo>
                    <a:pt x="1379508" y="2575991"/>
                  </a:lnTo>
                  <a:lnTo>
                    <a:pt x="1334556" y="2578332"/>
                  </a:lnTo>
                  <a:lnTo>
                    <a:pt x="1289559" y="2579112"/>
                  </a:lnTo>
                  <a:lnTo>
                    <a:pt x="1244563" y="2578332"/>
                  </a:lnTo>
                  <a:lnTo>
                    <a:pt x="1199610" y="2575991"/>
                  </a:lnTo>
                  <a:lnTo>
                    <a:pt x="1154746" y="2572089"/>
                  </a:lnTo>
                  <a:lnTo>
                    <a:pt x="1110014" y="2566627"/>
                  </a:lnTo>
                  <a:lnTo>
                    <a:pt x="1065459" y="2559603"/>
                  </a:lnTo>
                  <a:lnTo>
                    <a:pt x="1021123" y="2551019"/>
                  </a:lnTo>
                  <a:lnTo>
                    <a:pt x="977053" y="2540875"/>
                  </a:lnTo>
                  <a:lnTo>
                    <a:pt x="933291" y="2529169"/>
                  </a:lnTo>
                  <a:lnTo>
                    <a:pt x="889881" y="2515903"/>
                  </a:lnTo>
                  <a:lnTo>
                    <a:pt x="846868" y="2501076"/>
                  </a:lnTo>
                  <a:lnTo>
                    <a:pt x="804296" y="2484689"/>
                  </a:lnTo>
                  <a:lnTo>
                    <a:pt x="762209" y="2466740"/>
                  </a:lnTo>
                  <a:lnTo>
                    <a:pt x="720651" y="2447231"/>
                  </a:lnTo>
                  <a:lnTo>
                    <a:pt x="679666" y="2426162"/>
                  </a:lnTo>
                  <a:lnTo>
                    <a:pt x="639297" y="2403531"/>
                  </a:lnTo>
                  <a:lnTo>
                    <a:pt x="599591" y="2379340"/>
                  </a:lnTo>
                  <a:lnTo>
                    <a:pt x="560589" y="2353588"/>
                  </a:lnTo>
                  <a:lnTo>
                    <a:pt x="522337" y="2326275"/>
                  </a:lnTo>
                  <a:lnTo>
                    <a:pt x="484878" y="2297402"/>
                  </a:lnTo>
                  <a:lnTo>
                    <a:pt x="448256" y="2266968"/>
                  </a:lnTo>
                  <a:lnTo>
                    <a:pt x="412517" y="2234973"/>
                  </a:lnTo>
                  <a:lnTo>
                    <a:pt x="377703" y="2201418"/>
                  </a:lnTo>
                  <a:lnTo>
                    <a:pt x="344146" y="2166603"/>
                  </a:lnTo>
                  <a:lnTo>
                    <a:pt x="312151" y="2130863"/>
                  </a:lnTo>
                  <a:lnTo>
                    <a:pt x="281716" y="2094242"/>
                  </a:lnTo>
                  <a:lnTo>
                    <a:pt x="252842" y="2056783"/>
                  </a:lnTo>
                  <a:lnTo>
                    <a:pt x="225529" y="2018530"/>
                  </a:lnTo>
                  <a:lnTo>
                    <a:pt x="199776" y="1979529"/>
                  </a:lnTo>
                  <a:lnTo>
                    <a:pt x="175585" y="1939822"/>
                  </a:lnTo>
                  <a:lnTo>
                    <a:pt x="152954" y="1899453"/>
                  </a:lnTo>
                  <a:lnTo>
                    <a:pt x="131883" y="1858468"/>
                  </a:lnTo>
                  <a:lnTo>
                    <a:pt x="112374" y="1816910"/>
                  </a:lnTo>
                  <a:lnTo>
                    <a:pt x="94425" y="1774823"/>
                  </a:lnTo>
                  <a:lnTo>
                    <a:pt x="78037" y="1732250"/>
                  </a:lnTo>
                  <a:lnTo>
                    <a:pt x="63210" y="1689238"/>
                  </a:lnTo>
                  <a:lnTo>
                    <a:pt x="49944" y="1645828"/>
                  </a:lnTo>
                  <a:lnTo>
                    <a:pt x="38238" y="1602066"/>
                  </a:lnTo>
                  <a:lnTo>
                    <a:pt x="28093" y="1557995"/>
                  </a:lnTo>
                  <a:lnTo>
                    <a:pt x="19509" y="1513660"/>
                  </a:lnTo>
                  <a:lnTo>
                    <a:pt x="12486" y="1469104"/>
                  </a:lnTo>
                  <a:lnTo>
                    <a:pt x="7023" y="1424372"/>
                  </a:lnTo>
                  <a:lnTo>
                    <a:pt x="3121" y="1379508"/>
                  </a:lnTo>
                  <a:lnTo>
                    <a:pt x="780" y="1334556"/>
                  </a:lnTo>
                  <a:lnTo>
                    <a:pt x="0" y="1289559"/>
                  </a:lnTo>
                  <a:lnTo>
                    <a:pt x="780" y="1244563"/>
                  </a:lnTo>
                  <a:lnTo>
                    <a:pt x="3121" y="1199610"/>
                  </a:lnTo>
                  <a:lnTo>
                    <a:pt x="7023" y="1154746"/>
                  </a:lnTo>
                  <a:lnTo>
                    <a:pt x="12486" y="1110014"/>
                  </a:lnTo>
                  <a:lnTo>
                    <a:pt x="19509" y="1065459"/>
                  </a:lnTo>
                  <a:lnTo>
                    <a:pt x="28093" y="1021123"/>
                  </a:lnTo>
                  <a:lnTo>
                    <a:pt x="38238" y="977053"/>
                  </a:lnTo>
                  <a:lnTo>
                    <a:pt x="49944" y="933291"/>
                  </a:lnTo>
                  <a:lnTo>
                    <a:pt x="63210" y="889881"/>
                  </a:lnTo>
                  <a:lnTo>
                    <a:pt x="78037" y="846868"/>
                  </a:lnTo>
                  <a:lnTo>
                    <a:pt x="94425" y="804296"/>
                  </a:lnTo>
                  <a:lnTo>
                    <a:pt x="112374" y="762209"/>
                  </a:lnTo>
                  <a:lnTo>
                    <a:pt x="131883" y="720651"/>
                  </a:lnTo>
                  <a:lnTo>
                    <a:pt x="152954" y="679666"/>
                  </a:lnTo>
                  <a:lnTo>
                    <a:pt x="175585" y="639297"/>
                  </a:lnTo>
                  <a:lnTo>
                    <a:pt x="199776" y="599591"/>
                  </a:lnTo>
                  <a:lnTo>
                    <a:pt x="225529" y="560589"/>
                  </a:lnTo>
                  <a:lnTo>
                    <a:pt x="252842" y="522337"/>
                  </a:lnTo>
                  <a:lnTo>
                    <a:pt x="281716" y="484878"/>
                  </a:lnTo>
                  <a:lnTo>
                    <a:pt x="312151" y="448256"/>
                  </a:lnTo>
                  <a:lnTo>
                    <a:pt x="344146" y="412517"/>
                  </a:lnTo>
                  <a:lnTo>
                    <a:pt x="377703" y="377703"/>
                  </a:lnTo>
                  <a:lnTo>
                    <a:pt x="412517" y="344146"/>
                  </a:lnTo>
                  <a:lnTo>
                    <a:pt x="448256" y="312151"/>
                  </a:lnTo>
                  <a:lnTo>
                    <a:pt x="484878" y="281716"/>
                  </a:lnTo>
                  <a:lnTo>
                    <a:pt x="522337" y="252842"/>
                  </a:lnTo>
                  <a:lnTo>
                    <a:pt x="560589" y="225529"/>
                  </a:lnTo>
                  <a:lnTo>
                    <a:pt x="599591" y="199776"/>
                  </a:lnTo>
                  <a:lnTo>
                    <a:pt x="639297" y="175585"/>
                  </a:lnTo>
                  <a:lnTo>
                    <a:pt x="679666" y="152954"/>
                  </a:lnTo>
                  <a:lnTo>
                    <a:pt x="720651" y="131883"/>
                  </a:lnTo>
                  <a:lnTo>
                    <a:pt x="762209" y="112374"/>
                  </a:lnTo>
                  <a:lnTo>
                    <a:pt x="804296" y="94425"/>
                  </a:lnTo>
                  <a:lnTo>
                    <a:pt x="846868" y="78037"/>
                  </a:lnTo>
                  <a:lnTo>
                    <a:pt x="889881" y="63210"/>
                  </a:lnTo>
                  <a:lnTo>
                    <a:pt x="933291" y="49944"/>
                  </a:lnTo>
                  <a:lnTo>
                    <a:pt x="977053" y="38238"/>
                  </a:lnTo>
                  <a:lnTo>
                    <a:pt x="1021123" y="28093"/>
                  </a:lnTo>
                  <a:lnTo>
                    <a:pt x="1065459" y="19509"/>
                  </a:lnTo>
                  <a:lnTo>
                    <a:pt x="1110014" y="12486"/>
                  </a:lnTo>
                  <a:lnTo>
                    <a:pt x="1154746" y="7023"/>
                  </a:lnTo>
                  <a:lnTo>
                    <a:pt x="1199610" y="3121"/>
                  </a:lnTo>
                  <a:lnTo>
                    <a:pt x="1244563" y="780"/>
                  </a:lnTo>
                  <a:lnTo>
                    <a:pt x="1289559" y="0"/>
                  </a:lnTo>
                  <a:lnTo>
                    <a:pt x="1334556" y="780"/>
                  </a:lnTo>
                  <a:lnTo>
                    <a:pt x="1379508" y="3121"/>
                  </a:lnTo>
                  <a:lnTo>
                    <a:pt x="1424372" y="7023"/>
                  </a:lnTo>
                  <a:lnTo>
                    <a:pt x="1469104" y="12486"/>
                  </a:lnTo>
                  <a:lnTo>
                    <a:pt x="1513660" y="19509"/>
                  </a:lnTo>
                  <a:lnTo>
                    <a:pt x="1557995" y="28093"/>
                  </a:lnTo>
                  <a:lnTo>
                    <a:pt x="1602066" y="38238"/>
                  </a:lnTo>
                  <a:lnTo>
                    <a:pt x="1645828" y="49944"/>
                  </a:lnTo>
                  <a:lnTo>
                    <a:pt x="1689238" y="63210"/>
                  </a:lnTo>
                  <a:lnTo>
                    <a:pt x="1732250" y="78037"/>
                  </a:lnTo>
                  <a:lnTo>
                    <a:pt x="1774823" y="94425"/>
                  </a:lnTo>
                  <a:lnTo>
                    <a:pt x="1816910" y="112374"/>
                  </a:lnTo>
                  <a:lnTo>
                    <a:pt x="1858468" y="131883"/>
                  </a:lnTo>
                  <a:lnTo>
                    <a:pt x="1899453" y="152954"/>
                  </a:lnTo>
                  <a:lnTo>
                    <a:pt x="1939822" y="175585"/>
                  </a:lnTo>
                  <a:lnTo>
                    <a:pt x="1979529" y="199776"/>
                  </a:lnTo>
                  <a:lnTo>
                    <a:pt x="2018530" y="225529"/>
                  </a:lnTo>
                  <a:lnTo>
                    <a:pt x="2056783" y="252842"/>
                  </a:lnTo>
                  <a:lnTo>
                    <a:pt x="2094242" y="281716"/>
                  </a:lnTo>
                  <a:lnTo>
                    <a:pt x="2130863" y="312151"/>
                  </a:lnTo>
                  <a:lnTo>
                    <a:pt x="2166603" y="344146"/>
                  </a:lnTo>
                  <a:lnTo>
                    <a:pt x="2201418" y="377703"/>
                  </a:lnTo>
                  <a:close/>
                </a:path>
              </a:pathLst>
            </a:custGeom>
            <a:noFill/>
            <a:ln w="9525" cap="flat" cmpd="sng">
              <a:solidFill>
                <a:srgbClr val="85888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endPara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" name="Google Shape;90;p10"/>
            <p:cNvSpPr/>
            <p:nvPr/>
          </p:nvSpPr>
          <p:spPr>
            <a:xfrm>
              <a:off x="6682574" y="3866386"/>
              <a:ext cx="740410" cy="509905"/>
            </a:xfrm>
            <a:custGeom>
              <a:avLst/>
              <a:gdLst/>
              <a:ahLst/>
              <a:cxnLst/>
              <a:rect l="l" t="t" r="r" b="b"/>
              <a:pathLst>
                <a:path w="740410" h="509904" extrusionOk="0">
                  <a:moveTo>
                    <a:pt x="368299" y="413306"/>
                  </a:moveTo>
                  <a:lnTo>
                    <a:pt x="368299" y="509785"/>
                  </a:lnTo>
                  <a:lnTo>
                    <a:pt x="740412" y="254892"/>
                  </a:lnTo>
                  <a:lnTo>
                    <a:pt x="368299" y="0"/>
                  </a:lnTo>
                  <a:lnTo>
                    <a:pt x="368299" y="108506"/>
                  </a:lnTo>
                  <a:lnTo>
                    <a:pt x="0" y="108506"/>
                  </a:lnTo>
                  <a:lnTo>
                    <a:pt x="0" y="413306"/>
                  </a:lnTo>
                  <a:lnTo>
                    <a:pt x="368299" y="413306"/>
                  </a:lnTo>
                  <a:close/>
                </a:path>
              </a:pathLst>
            </a:custGeom>
            <a:noFill/>
            <a:ln w="9525" cap="flat" cmpd="sng">
              <a:solidFill>
                <a:srgbClr val="85888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endPara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91;p10"/>
            <p:cNvSpPr/>
            <p:nvPr/>
          </p:nvSpPr>
          <p:spPr>
            <a:xfrm>
              <a:off x="10632286" y="3866386"/>
              <a:ext cx="741045" cy="509905"/>
            </a:xfrm>
            <a:custGeom>
              <a:avLst/>
              <a:gdLst/>
              <a:ahLst/>
              <a:cxnLst/>
              <a:rect l="l" t="t" r="r" b="b"/>
              <a:pathLst>
                <a:path w="741045" h="509904" extrusionOk="0">
                  <a:moveTo>
                    <a:pt x="368300" y="413306"/>
                  </a:moveTo>
                  <a:lnTo>
                    <a:pt x="368300" y="509785"/>
                  </a:lnTo>
                  <a:lnTo>
                    <a:pt x="740846" y="254892"/>
                  </a:lnTo>
                  <a:lnTo>
                    <a:pt x="368300" y="0"/>
                  </a:lnTo>
                  <a:lnTo>
                    <a:pt x="368300" y="108506"/>
                  </a:lnTo>
                  <a:lnTo>
                    <a:pt x="0" y="108506"/>
                  </a:lnTo>
                  <a:lnTo>
                    <a:pt x="0" y="413306"/>
                  </a:lnTo>
                  <a:lnTo>
                    <a:pt x="368300" y="413306"/>
                  </a:lnTo>
                  <a:close/>
                </a:path>
              </a:pathLst>
            </a:custGeom>
            <a:noFill/>
            <a:ln w="9525" cap="flat" cmpd="sng">
              <a:solidFill>
                <a:srgbClr val="85888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endPara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92;p10"/>
            <p:cNvSpPr/>
            <p:nvPr/>
          </p:nvSpPr>
          <p:spPr>
            <a:xfrm>
              <a:off x="3158330" y="6304405"/>
              <a:ext cx="3441700" cy="0"/>
            </a:xfrm>
            <a:custGeom>
              <a:avLst/>
              <a:gdLst/>
              <a:ahLst/>
              <a:cxnLst/>
              <a:rect l="l" t="t" r="r" b="b"/>
              <a:pathLst>
                <a:path w="3441700" h="120000" extrusionOk="0">
                  <a:moveTo>
                    <a:pt x="0" y="0"/>
                  </a:moveTo>
                  <a:lnTo>
                    <a:pt x="3441697" y="0"/>
                  </a:lnTo>
                </a:path>
              </a:pathLst>
            </a:custGeom>
            <a:noFill/>
            <a:ln w="9525" cap="flat" cmpd="sng">
              <a:solidFill>
                <a:srgbClr val="53585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endPara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93;p10"/>
            <p:cNvSpPr/>
            <p:nvPr/>
          </p:nvSpPr>
          <p:spPr>
            <a:xfrm>
              <a:off x="7311233" y="6304405"/>
              <a:ext cx="3441700" cy="0"/>
            </a:xfrm>
            <a:custGeom>
              <a:avLst/>
              <a:gdLst/>
              <a:ahLst/>
              <a:cxnLst/>
              <a:rect l="l" t="t" r="r" b="b"/>
              <a:pathLst>
                <a:path w="3441700" h="120000" extrusionOk="0">
                  <a:moveTo>
                    <a:pt x="0" y="0"/>
                  </a:moveTo>
                  <a:lnTo>
                    <a:pt x="3441697" y="0"/>
                  </a:lnTo>
                </a:path>
              </a:pathLst>
            </a:custGeom>
            <a:noFill/>
            <a:ln w="9525" cap="flat" cmpd="sng">
              <a:solidFill>
                <a:srgbClr val="53585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endPara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Google Shape;94;p10"/>
            <p:cNvSpPr/>
            <p:nvPr/>
          </p:nvSpPr>
          <p:spPr>
            <a:xfrm>
              <a:off x="11133925" y="6304405"/>
              <a:ext cx="3441700" cy="0"/>
            </a:xfrm>
            <a:custGeom>
              <a:avLst/>
              <a:gdLst/>
              <a:ahLst/>
              <a:cxnLst/>
              <a:rect l="l" t="t" r="r" b="b"/>
              <a:pathLst>
                <a:path w="3441700" h="120000" extrusionOk="0">
                  <a:moveTo>
                    <a:pt x="0" y="0"/>
                  </a:moveTo>
                  <a:lnTo>
                    <a:pt x="3441705" y="0"/>
                  </a:lnTo>
                </a:path>
              </a:pathLst>
            </a:custGeom>
            <a:noFill/>
            <a:ln w="9525" cap="flat" cmpd="sng">
              <a:solidFill>
                <a:srgbClr val="53585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endPara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95;p10"/>
            <p:cNvSpPr txBox="1"/>
            <p:nvPr/>
          </p:nvSpPr>
          <p:spPr>
            <a:xfrm>
              <a:off x="11638696" y="4419100"/>
              <a:ext cx="2509974" cy="18263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2700" rIns="0" bIns="0" anchor="t" anchorCtr="0">
              <a:spAutoFit/>
            </a:bodyPr>
            <a:lstStyle/>
            <a:p>
              <a:pPr marL="1270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lang="ru-RU" sz="1700" b="1" i="0" u="none" strike="noStrike" cap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1270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lang="ru-RU" sz="1700" b="1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1270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lang="ru-RU" sz="17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1270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lang="ru-RU" sz="1700" b="1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1270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lang="ru-RU" sz="17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1270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700" b="1" dirty="0" smtClea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5,8</a:t>
              </a:r>
              <a:r>
                <a:rPr lang="ru-RU" sz="1700" b="1" i="0" u="none" strike="noStrike" cap="none" dirty="0" smtClea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млн. </a:t>
              </a:r>
              <a:r>
                <a:rPr lang="ru-RU" sz="1700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руб.</a:t>
              </a:r>
              <a:endParaRPr sz="1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96;p10"/>
            <p:cNvSpPr txBox="1"/>
            <p:nvPr/>
          </p:nvSpPr>
          <p:spPr>
            <a:xfrm>
              <a:off x="8021874" y="3098414"/>
              <a:ext cx="2045999" cy="316211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3365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7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SAM</a:t>
              </a:r>
              <a:endParaRPr sz="1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11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ru-RU" sz="1300" dirty="0">
                  <a:solidFill>
                    <a:schemeClr val="dk1"/>
                  </a:solidFill>
                </a:rPr>
                <a:t>Рынок </a:t>
              </a:r>
              <a:r>
                <a:rPr lang="ru-RU" sz="1300" dirty="0" smtClean="0">
                  <a:solidFill>
                    <a:schemeClr val="dk1"/>
                  </a:solidFill>
                </a:rPr>
                <a:t>древесного угля в ЦФО</a:t>
              </a:r>
              <a:endParaRPr sz="13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lang="ru-RU" sz="1700" b="1" i="0" u="none" strike="noStrike" cap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lang="ru-RU" sz="17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lang="ru-RU" sz="1700" b="1" i="0" u="none" strike="noStrike" cap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lang="ru-RU" sz="17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lang="ru-RU" sz="1700" b="1" i="0" u="none" strike="noStrike" cap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700" b="1" i="0" u="none" strike="noStrike" cap="none" dirty="0" smtClea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156 млн. </a:t>
              </a:r>
              <a:r>
                <a:rPr lang="ru-RU" sz="1700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руб.</a:t>
              </a:r>
              <a:endParaRPr sz="1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97;p10"/>
            <p:cNvSpPr txBox="1"/>
            <p:nvPr/>
          </p:nvSpPr>
          <p:spPr>
            <a:xfrm>
              <a:off x="11638696" y="3124604"/>
              <a:ext cx="2452360" cy="17203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2700" rIns="0" bIns="0" anchor="t" anchorCtr="0">
              <a:spAutoFit/>
            </a:bodyPr>
            <a:lstStyle/>
            <a:p>
              <a:pPr marL="1270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700" b="0" i="0" u="none" strike="noStrike" cap="none" dirty="0" smtClea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SOM</a:t>
              </a:r>
            </a:p>
            <a:p>
              <a:pPr marL="1270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700" b="0" i="0" u="none" strike="noStrike" cap="none" dirty="0" smtClea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ru-RU" sz="1300" dirty="0">
                  <a:solidFill>
                    <a:schemeClr val="dk1"/>
                  </a:solidFill>
                  <a:sym typeface="Arial"/>
                </a:rPr>
                <a:t>Рынок древесного угля </a:t>
              </a:r>
              <a:r>
                <a:rPr lang="ru-RU" sz="1300" dirty="0" smtClean="0">
                  <a:solidFill>
                    <a:schemeClr val="dk1"/>
                  </a:solidFill>
                  <a:sym typeface="Arial"/>
                </a:rPr>
                <a:t>в Тульской области</a:t>
              </a:r>
              <a:endParaRPr sz="1300" dirty="0">
                <a:solidFill>
                  <a:schemeClr val="dk1"/>
                </a:solidFill>
                <a:sym typeface="Arial"/>
              </a:endParaRPr>
            </a:p>
          </p:txBody>
        </p:sp>
        <p:sp>
          <p:nvSpPr>
            <p:cNvPr id="21" name="Google Shape;101;p10"/>
            <p:cNvSpPr txBox="1"/>
            <p:nvPr/>
          </p:nvSpPr>
          <p:spPr>
            <a:xfrm>
              <a:off x="3606859" y="2999957"/>
              <a:ext cx="2578241" cy="35688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3365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7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TAM</a:t>
              </a:r>
              <a:endParaRPr sz="1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12700" marR="5080" lvl="0" indent="0" algn="ctr" rtl="0">
                <a:lnSpc>
                  <a:spcPct val="102600"/>
                </a:lnSpc>
                <a:spcBef>
                  <a:spcPts val="7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ru-RU" sz="1300" dirty="0" smtClean="0"/>
                <a:t>Рынок древесного угля </a:t>
              </a:r>
              <a:r>
                <a:rPr lang="ru-RU" sz="1300" dirty="0"/>
                <a:t>в</a:t>
              </a:r>
              <a:r>
                <a:rPr lang="ru-RU" sz="13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 </a:t>
              </a:r>
              <a:r>
                <a:rPr lang="ru-RU" sz="1300" dirty="0"/>
                <a:t>РФ</a:t>
              </a:r>
              <a:endParaRPr sz="13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595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lang="ru-RU" sz="1700" b="1" dirty="0" smtClean="0"/>
            </a:p>
            <a:p>
              <a:pPr marL="0" marR="0" lvl="0" indent="0" algn="ctr" rtl="0">
                <a:lnSpc>
                  <a:spcPct val="100000"/>
                </a:lnSpc>
                <a:spcBef>
                  <a:spcPts val="595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lang="ru-RU" sz="1700" b="1" dirty="0"/>
            </a:p>
            <a:p>
              <a:pPr marL="0" marR="0" lvl="0" indent="0" algn="ctr" rtl="0">
                <a:lnSpc>
                  <a:spcPct val="100000"/>
                </a:lnSpc>
                <a:spcBef>
                  <a:spcPts val="595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lang="ru-RU" sz="1700" b="1" dirty="0" smtClean="0"/>
            </a:p>
            <a:p>
              <a:pPr marL="0" marR="0" lvl="0" indent="0" algn="ctr" rtl="0">
                <a:lnSpc>
                  <a:spcPct val="100000"/>
                </a:lnSpc>
                <a:spcBef>
                  <a:spcPts val="595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lang="ru-RU" sz="1700" b="1" dirty="0" smtClean="0"/>
            </a:p>
            <a:p>
              <a:pPr marL="0" marR="0" lvl="0" indent="0" algn="ctr" rtl="0">
                <a:lnSpc>
                  <a:spcPct val="100000"/>
                </a:lnSpc>
                <a:spcBef>
                  <a:spcPts val="595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lang="ru-RU" sz="1700" b="1" dirty="0" smtClean="0"/>
            </a:p>
            <a:p>
              <a:pPr marL="0" marR="0" lvl="0" indent="0" algn="ctr" rtl="0">
                <a:lnSpc>
                  <a:spcPct val="100000"/>
                </a:lnSpc>
                <a:spcBef>
                  <a:spcPts val="595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700" b="1" dirty="0" smtClean="0"/>
                <a:t>2,160 </a:t>
              </a:r>
              <a:r>
                <a:rPr lang="ru-RU" sz="1700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млрд. руб.</a:t>
              </a:r>
              <a:endParaRPr sz="1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129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2" name="PlaceHolder 2"/>
          <p:cNvSpPr txBox="1">
            <a:spLocks/>
          </p:cNvSpPr>
          <p:nvPr/>
        </p:nvSpPr>
        <p:spPr>
          <a:xfrm>
            <a:off x="10480876" y="3802284"/>
            <a:ext cx="1479380" cy="1679872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001"/>
              </a:spcBef>
              <a:buClr>
                <a:srgbClr val="000000"/>
              </a:buClr>
              <a:buFont typeface="Arial" panose="020B0604020202020204" pitchFamily="34" charset="0"/>
              <a:buNone/>
              <a:tabLst>
                <a:tab pos="0" algn="l"/>
              </a:tabLst>
            </a:pPr>
            <a:endParaRPr lang="ru-RU" sz="1600" spc="-1" dirty="0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1289520" y="800640"/>
            <a:ext cx="7218000" cy="107604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pPr indent="0">
              <a:lnSpc>
                <a:spcPct val="90000"/>
              </a:lnSpc>
              <a:buNone/>
            </a:pPr>
            <a:r>
              <a:rPr lang="ru-RU" sz="3200" b="0" strike="noStrike" cap="all" spc="-1" dirty="0" smtClean="0">
                <a:solidFill>
                  <a:srgbClr val="5B9BD5"/>
                </a:solidFill>
                <a:latin typeface="Tahoma"/>
                <a:ea typeface="Tahoma"/>
              </a:rPr>
              <a:t>БИЗНЕС-МОДЕЛЬ</a:t>
            </a:r>
            <a:r>
              <a:rPr sz="3200" dirty="0" smtClean="0"/>
              <a:t/>
            </a:r>
            <a:br>
              <a:rPr sz="3200" dirty="0" smtClean="0"/>
            </a:br>
            <a:r>
              <a:rPr sz="3200" dirty="0" smtClean="0"/>
              <a:t/>
            </a:r>
            <a:br>
              <a:rPr sz="3200" dirty="0" smtClean="0"/>
            </a:br>
            <a:endParaRPr lang="ru-RU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06" name="Рисунок 7"/>
          <p:cNvPicPr/>
          <p:nvPr/>
        </p:nvPicPr>
        <p:blipFill>
          <a:blip r:embed="rId3"/>
          <a:stretch/>
        </p:blipFill>
        <p:spPr>
          <a:xfrm>
            <a:off x="104400" y="-37080"/>
            <a:ext cx="1184400" cy="167508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xmlns="" id="{41F425C3-4AF7-430C-8ED3-2A002FDDC5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2630603"/>
              </p:ext>
            </p:extLst>
          </p:nvPr>
        </p:nvGraphicFramePr>
        <p:xfrm>
          <a:off x="423082" y="1406324"/>
          <a:ext cx="9703557" cy="5952006"/>
        </p:xfrm>
        <a:graphic>
          <a:graphicData uri="http://schemas.openxmlformats.org/drawingml/2006/table">
            <a:tbl>
              <a:tblPr/>
              <a:tblGrid>
                <a:gridCol w="1160058">
                  <a:extLst>
                    <a:ext uri="{9D8B030D-6E8A-4147-A177-3AD203B41FA5}">
                      <a16:colId xmlns:a16="http://schemas.microsoft.com/office/drawing/2014/main" xmlns="" val="2196310177"/>
                    </a:ext>
                  </a:extLst>
                </a:gridCol>
                <a:gridCol w="2403555">
                  <a:extLst>
                    <a:ext uri="{9D8B030D-6E8A-4147-A177-3AD203B41FA5}">
                      <a16:colId xmlns:a16="http://schemas.microsoft.com/office/drawing/2014/main" xmlns="" val="188652598"/>
                    </a:ext>
                  </a:extLst>
                </a:gridCol>
                <a:gridCol w="1394087">
                  <a:extLst>
                    <a:ext uri="{9D8B030D-6E8A-4147-A177-3AD203B41FA5}">
                      <a16:colId xmlns:a16="http://schemas.microsoft.com/office/drawing/2014/main" xmlns="" val="191490318"/>
                    </a:ext>
                  </a:extLst>
                </a:gridCol>
                <a:gridCol w="515051">
                  <a:extLst>
                    <a:ext uri="{9D8B030D-6E8A-4147-A177-3AD203B41FA5}">
                      <a16:colId xmlns:a16="http://schemas.microsoft.com/office/drawing/2014/main" xmlns="" val="4010015701"/>
                    </a:ext>
                  </a:extLst>
                </a:gridCol>
                <a:gridCol w="1003317"/>
                <a:gridCol w="3227489">
                  <a:extLst>
                    <a:ext uri="{9D8B030D-6E8A-4147-A177-3AD203B41FA5}">
                      <a16:colId xmlns:a16="http://schemas.microsoft.com/office/drawing/2014/main" xmlns="" val="3242445992"/>
                    </a:ext>
                  </a:extLst>
                </a:gridCol>
              </a:tblGrid>
              <a:tr h="2234819">
                <a:tc rowSpan="3"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Ключевые партнеры</a:t>
                      </a: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400" b="1" i="0" u="none" strike="noStrike" kern="1200" dirty="0" smtClean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dirty="0" err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Плодо</a:t>
                      </a:r>
                      <a:r>
                        <a:rPr lang="ru-RU" sz="1400" b="0" i="0" u="none" strike="noStrike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-питомники</a:t>
                      </a: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400" b="0" i="0" u="none" strike="noStrike" kern="1200" dirty="0" smtClean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Лесопилки</a:t>
                      </a:r>
                      <a:br>
                        <a:rPr lang="ru-RU" sz="1400" b="0" i="0" u="none" strike="noStrike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</a:br>
                      <a:endParaRPr lang="ru-RU" sz="1400" b="0" i="0" u="none" strike="noStrike" kern="1200" dirty="0" smtClean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Пилорамы</a:t>
                      </a: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400" b="1" i="0" u="none" strike="noStrike" kern="1200" dirty="0" smtClean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/>
                      </a:r>
                      <a:br>
                        <a:rPr lang="ru-RU" sz="24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endParaRPr lang="ru-RU" sz="24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1736" marR="41736" marT="41736" marB="4173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Ключевые </a:t>
                      </a:r>
                      <a:r>
                        <a:rPr lang="ru-RU" sz="1400" b="1" i="0" u="none" strike="noStrike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активности</a:t>
                      </a: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400" b="1" i="0" u="none" strike="noStrike" dirty="0" smtClean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Регистрация</a:t>
                      </a:r>
                      <a:r>
                        <a:rPr lang="ru-RU" sz="1400" b="0" i="0" u="none" strike="noStrike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 правовой формы деятельности и выбор системы налогообложения.</a:t>
                      </a: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400" b="0" i="0" u="none" strike="noStrike" dirty="0" smtClean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Изготовить </a:t>
                      </a:r>
                      <a:r>
                        <a:rPr lang="ru-RU" sz="1400" b="0" i="0" u="none" strike="noStrike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станки.</a:t>
                      </a: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Разработать</a:t>
                      </a:r>
                      <a:r>
                        <a:rPr lang="ru-RU" sz="1400" b="0" i="0" u="none" strike="noStrike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400" b="0" i="0" u="none" strike="noStrike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АУК.</a:t>
                      </a: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400" b="0" i="0" u="none" strike="noStrike" dirty="0" smtClean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Выкупить цех и отремонтировать.</a:t>
                      </a:r>
                    </a:p>
                  </a:txBody>
                  <a:tcPr marL="41736" marR="41736" marT="41736" marB="4173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Ценностные предложения</a:t>
                      </a:r>
                      <a:endParaRPr lang="ru-RU" sz="28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2800" b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800" b="0" dirty="0" err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Разра</a:t>
                      </a:r>
                      <a:r>
                        <a:rPr lang="en-US" sz="28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-</a:t>
                      </a:r>
                      <a:r>
                        <a:rPr lang="ru-RU" sz="2800" b="0" dirty="0" err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ботка</a:t>
                      </a:r>
                      <a:r>
                        <a:rPr lang="ru-RU" sz="28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  АУК.</a:t>
                      </a:r>
                      <a:endParaRPr lang="ru-RU" sz="2800" b="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1736" marR="41736" marT="41736" marB="4173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Отношения с клиентами</a:t>
                      </a:r>
                      <a:endParaRPr lang="ru-RU" sz="28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2000" dirty="0" smtClean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Разработанная</a:t>
                      </a:r>
                      <a:r>
                        <a:rPr lang="ru-RU" sz="2000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 система мотивации</a:t>
                      </a:r>
                      <a:endParaRPr lang="ru-RU" sz="2000" dirty="0" smtClean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20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1736" marR="41736" marT="41736" marB="4173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Сегменты </a:t>
                      </a:r>
                      <a:r>
                        <a:rPr lang="ru-RU" sz="1400" b="1" i="0" u="none" strike="noStrike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потребителей</a:t>
                      </a:r>
                      <a:endParaRPr lang="ru-RU" sz="1100" dirty="0" smtClean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В2С</a:t>
                      </a:r>
                      <a:endParaRPr lang="en-US" sz="1300" dirty="0" smtClean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b="0" strike="noStrike" spc="-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ahoma"/>
                          <a:ea typeface="Tahoma"/>
                        </a:rPr>
                        <a:t>Фасованный уголь для приготовления пищи на мангалах и гриле.</a:t>
                      </a:r>
                      <a:endParaRPr lang="en-US" sz="1300" b="0" strike="noStrike" spc="-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libri"/>
                        <a:ea typeface="+mn-ea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b="0" strike="noStrike" spc="-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ahoma"/>
                          <a:ea typeface="Tahoma"/>
                        </a:rPr>
                        <a:t>Древесный уголь – приоритетный вид топлива для кузнецов.</a:t>
                      </a:r>
                      <a:endParaRPr lang="en-US" sz="1300" b="0" strike="noStrike" spc="-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libri"/>
                        <a:ea typeface="+mn-ea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b="0" strike="noStrike" spc="-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ahoma"/>
                          <a:ea typeface="Tahoma"/>
                        </a:rPr>
                        <a:t>Угольные брикеты для отопления (как дополнительный).</a:t>
                      </a:r>
                      <a:endParaRPr lang="en-US" sz="1300" b="0" strike="noStrike" spc="-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libri"/>
                        <a:ea typeface="+mn-ea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b="0" strike="noStrike" spc="-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ahoma"/>
                          <a:ea typeface="Tahoma"/>
                        </a:rPr>
                        <a:t>Угольная пыль как удобрение.</a:t>
                      </a:r>
                      <a:endParaRPr lang="ru-RU" sz="1300" dirty="0" smtClean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В2В</a:t>
                      </a:r>
                      <a:endParaRPr lang="en-US" sz="1300" dirty="0" smtClean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spc="-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ahoma"/>
                          <a:ea typeface="Tahoma"/>
                        </a:rPr>
                        <a:t>Угольная пыль для цементации сталей.</a:t>
                      </a:r>
                      <a:endParaRPr lang="ru-RU" sz="1300" dirty="0" smtClean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В2</a:t>
                      </a:r>
                      <a:r>
                        <a:rPr lang="en-US" sz="13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G</a:t>
                      </a:r>
                    </a:p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spc="-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ahoma"/>
                          <a:ea typeface="Tahoma"/>
                        </a:rPr>
                        <a:t>НП «Экология».</a:t>
                      </a:r>
                      <a:endParaRPr lang="ru-RU" sz="1300" b="0" strike="noStrike" spc="-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libri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 smtClean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1736" marR="41736" marT="41736" marB="4173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912699614"/>
                  </a:ext>
                </a:extLst>
              </a:tr>
              <a:tr h="56243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Каналы поставки</a:t>
                      </a:r>
                      <a:endParaRPr lang="ru-RU" sz="28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Сарафанное радио.</a:t>
                      </a: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Объявления на</a:t>
                      </a:r>
                      <a:r>
                        <a:rPr lang="en-US" sz="1400" b="0" i="0" u="none" strike="noStrike" kern="1200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0" i="0" u="none" strike="noStrike" kern="1200" baseline="0" dirty="0" err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avito</a:t>
                      </a:r>
                      <a:r>
                        <a:rPr lang="en-US" sz="1400" b="0" i="0" u="none" strike="noStrike" kern="1200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.</a:t>
                      </a:r>
                      <a:r>
                        <a:rPr lang="ru-RU" sz="1400" b="0" i="0" u="none" strike="noStrike" kern="1200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endParaRPr lang="ru-RU" sz="1400" b="0" i="0" u="none" strike="noStrike" kern="1200" baseline="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41736" marR="41736" marT="41736" marB="4173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2051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Ключевые </a:t>
                      </a:r>
                      <a:r>
                        <a:rPr lang="ru-RU" sz="1400" b="1" i="0" u="none" strike="noStrike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ресурсы</a:t>
                      </a: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Оборудование.</a:t>
                      </a: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Рабочие.</a:t>
                      </a: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Цех.</a:t>
                      </a:r>
                      <a:endParaRPr lang="ru-RU" sz="14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1736" marR="41736" marT="41736" marB="4173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28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1736" marR="41736" marT="41736" marB="4173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13671">
                <a:tc gridSpan="4"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Структура </a:t>
                      </a:r>
                      <a:r>
                        <a:rPr lang="ru-RU" sz="1400" b="1" i="0" u="none" strike="noStrike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издержек</a:t>
                      </a:r>
                    </a:p>
                    <a:p>
                      <a:pPr marL="285750" indent="-28575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400" b="0" i="0" u="none" strike="noStrike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Сырье.</a:t>
                      </a:r>
                    </a:p>
                    <a:p>
                      <a:pPr marL="285750" indent="-28575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400" b="0" i="0" u="none" strike="noStrike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Транспортировка.</a:t>
                      </a:r>
                    </a:p>
                    <a:p>
                      <a:pPr marL="285750" indent="-28575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400" b="0" i="0" u="none" strike="noStrike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Электроэнергия.</a:t>
                      </a:r>
                    </a:p>
                    <a:p>
                      <a:pPr marL="285750" indent="-28575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400" b="0" i="0" u="none" strike="noStrike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Расходные</a:t>
                      </a:r>
                      <a:r>
                        <a:rPr lang="ru-RU" sz="1400" b="0" i="0" u="none" strike="noStrike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 материалы: асбестовые листы, топливо.</a:t>
                      </a:r>
                    </a:p>
                    <a:p>
                      <a:pPr marL="285750" indent="-28575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endParaRPr lang="ru-RU" sz="28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28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1736" marR="41736" marT="41736" marB="4173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Источники доходов</a:t>
                      </a:r>
                      <a:endParaRPr lang="ru-RU" sz="28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Прямые продажи.</a:t>
                      </a:r>
                      <a:endParaRPr lang="ru-RU" sz="14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1736" marR="41736" marT="41736" marB="4173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67455130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2"/>
          <p:cNvSpPr txBox="1">
            <a:spLocks noGrp="1"/>
          </p:cNvSpPr>
          <p:nvPr>
            <p:ph type="sldNum" idx="12"/>
          </p:nvPr>
        </p:nvSpPr>
        <p:spPr>
          <a:xfrm>
            <a:off x="12143704" y="370257"/>
            <a:ext cx="218100" cy="2154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None/>
            </a:pPr>
            <a:fld id="{00000000-1234-1234-1234-123412341234}" type="slidenum">
              <a:rPr lang="ru-RU"/>
              <a:t>9</a:t>
            </a:fld>
            <a:endParaRPr/>
          </a:p>
        </p:txBody>
      </p:sp>
      <p:cxnSp>
        <p:nvCxnSpPr>
          <p:cNvPr id="114" name="Google Shape;114;p12"/>
          <p:cNvCxnSpPr/>
          <p:nvPr/>
        </p:nvCxnSpPr>
        <p:spPr>
          <a:xfrm rot="10800000" flipH="1">
            <a:off x="1075575" y="2944825"/>
            <a:ext cx="9959700" cy="129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15" name="Google Shape;115;p12"/>
          <p:cNvCxnSpPr/>
          <p:nvPr/>
        </p:nvCxnSpPr>
        <p:spPr>
          <a:xfrm>
            <a:off x="1075575" y="2685200"/>
            <a:ext cx="0" cy="461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6" name="Google Shape;116;p12"/>
          <p:cNvCxnSpPr/>
          <p:nvPr/>
        </p:nvCxnSpPr>
        <p:spPr>
          <a:xfrm>
            <a:off x="1595875" y="2552131"/>
            <a:ext cx="13775" cy="375894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7" name="Google Shape;117;p12"/>
          <p:cNvCxnSpPr/>
          <p:nvPr/>
        </p:nvCxnSpPr>
        <p:spPr>
          <a:xfrm>
            <a:off x="3876700" y="2248225"/>
            <a:ext cx="0" cy="679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8" name="Google Shape;118;p12"/>
          <p:cNvCxnSpPr/>
          <p:nvPr/>
        </p:nvCxnSpPr>
        <p:spPr>
          <a:xfrm>
            <a:off x="4655600" y="2933200"/>
            <a:ext cx="0" cy="679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9" name="Google Shape;119;p12"/>
          <p:cNvCxnSpPr/>
          <p:nvPr/>
        </p:nvCxnSpPr>
        <p:spPr>
          <a:xfrm>
            <a:off x="6811575" y="2933200"/>
            <a:ext cx="0" cy="679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0" name="Google Shape;120;p12"/>
          <p:cNvCxnSpPr/>
          <p:nvPr/>
        </p:nvCxnSpPr>
        <p:spPr>
          <a:xfrm>
            <a:off x="8175500" y="2266300"/>
            <a:ext cx="0" cy="679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1" name="Google Shape;121;p12"/>
          <p:cNvCxnSpPr/>
          <p:nvPr/>
        </p:nvCxnSpPr>
        <p:spPr>
          <a:xfrm>
            <a:off x="9607650" y="2933200"/>
            <a:ext cx="0" cy="679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2" name="Google Shape;122;p12"/>
          <p:cNvSpPr txBox="1"/>
          <p:nvPr/>
        </p:nvSpPr>
        <p:spPr>
          <a:xfrm>
            <a:off x="213649" y="3125700"/>
            <a:ext cx="1073751" cy="60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Сейчас</a:t>
            </a:r>
            <a:endParaRPr dirty="0"/>
          </a:p>
        </p:txBody>
      </p:sp>
      <p:sp>
        <p:nvSpPr>
          <p:cNvPr id="123" name="Google Shape;123;p12"/>
          <p:cNvSpPr txBox="1"/>
          <p:nvPr/>
        </p:nvSpPr>
        <p:spPr>
          <a:xfrm>
            <a:off x="1075574" y="1641625"/>
            <a:ext cx="1856350" cy="60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 smtClean="0"/>
              <a:t>НОЯБРЬ </a:t>
            </a:r>
            <a:r>
              <a:rPr lang="ru-RU" b="1" dirty="0"/>
              <a:t>24</a:t>
            </a:r>
            <a:endParaRPr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Проверка гипотез</a:t>
            </a:r>
            <a:endParaRPr dirty="0"/>
          </a:p>
        </p:txBody>
      </p:sp>
      <p:sp>
        <p:nvSpPr>
          <p:cNvPr id="124" name="Google Shape;124;p12"/>
          <p:cNvSpPr txBox="1"/>
          <p:nvPr/>
        </p:nvSpPr>
        <p:spPr>
          <a:xfrm>
            <a:off x="3252775" y="1664875"/>
            <a:ext cx="1902338" cy="60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ru-RU" b="1" dirty="0" smtClean="0"/>
              <a:t>ФЕВ 25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Прототип АУК</a:t>
            </a:r>
            <a:endParaRPr dirty="0"/>
          </a:p>
        </p:txBody>
      </p:sp>
      <p:sp>
        <p:nvSpPr>
          <p:cNvPr id="125" name="Google Shape;125;p12"/>
          <p:cNvSpPr txBox="1"/>
          <p:nvPr/>
        </p:nvSpPr>
        <p:spPr>
          <a:xfrm>
            <a:off x="4965168" y="1529876"/>
            <a:ext cx="2180513" cy="60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/>
              <a:t>АПРЕЛЬ </a:t>
            </a:r>
            <a:r>
              <a:rPr lang="ru-RU" b="1" dirty="0" smtClean="0"/>
              <a:t>25</a:t>
            </a:r>
            <a:endParaRPr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>
                <a:solidFill>
                  <a:schemeClr val="dk1"/>
                </a:solidFill>
              </a:rPr>
              <a:t>Презентация готовой продукции</a:t>
            </a:r>
            <a:endParaRPr dirty="0"/>
          </a:p>
        </p:txBody>
      </p:sp>
      <p:sp>
        <p:nvSpPr>
          <p:cNvPr id="126" name="Google Shape;126;p12"/>
          <p:cNvSpPr txBox="1"/>
          <p:nvPr/>
        </p:nvSpPr>
        <p:spPr>
          <a:xfrm>
            <a:off x="5799604" y="3556533"/>
            <a:ext cx="2757541" cy="60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 smtClean="0"/>
              <a:t>МАЙ </a:t>
            </a:r>
            <a:r>
              <a:rPr lang="ru-RU" b="1" dirty="0"/>
              <a:t>25</a:t>
            </a:r>
          </a:p>
          <a:p>
            <a:pPr lvl="0">
              <a:buClr>
                <a:schemeClr val="dk1"/>
              </a:buClr>
              <a:buSzPts val="1100"/>
            </a:pPr>
            <a:r>
              <a:rPr lang="ru-RU" dirty="0">
                <a:solidFill>
                  <a:schemeClr val="dk1"/>
                </a:solidFill>
              </a:rPr>
              <a:t>Первые продажи</a:t>
            </a:r>
            <a:endParaRPr lang="ru-RU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</p:txBody>
      </p:sp>
      <p:sp>
        <p:nvSpPr>
          <p:cNvPr id="127" name="Google Shape;127;p12"/>
          <p:cNvSpPr txBox="1"/>
          <p:nvPr/>
        </p:nvSpPr>
        <p:spPr>
          <a:xfrm>
            <a:off x="3680944" y="3556533"/>
            <a:ext cx="1903676" cy="60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ru-RU" b="1" dirty="0" smtClean="0"/>
              <a:t>АПРЕЛЬ 25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Тестирование</a:t>
            </a:r>
            <a:endParaRPr dirty="0"/>
          </a:p>
        </p:txBody>
      </p:sp>
      <p:sp>
        <p:nvSpPr>
          <p:cNvPr id="128" name="Google Shape;128;p12"/>
          <p:cNvSpPr txBox="1"/>
          <p:nvPr/>
        </p:nvSpPr>
        <p:spPr>
          <a:xfrm>
            <a:off x="7271150" y="544010"/>
            <a:ext cx="2336500" cy="1821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 smtClean="0"/>
              <a:t>ИЮНЬ </a:t>
            </a:r>
            <a:r>
              <a:rPr lang="ru-RU" b="1" dirty="0"/>
              <a:t>25</a:t>
            </a:r>
          </a:p>
          <a:p>
            <a:pPr lvl="0"/>
            <a:r>
              <a:rPr lang="ru-RU" dirty="0">
                <a:solidFill>
                  <a:schemeClr val="dk1"/>
                </a:solidFill>
              </a:rPr>
              <a:t>Встречи с инвесторами для масштабирования в новом направлении.</a:t>
            </a:r>
            <a:r>
              <a:rPr lang="ru-RU" b="1" dirty="0"/>
              <a:t> </a:t>
            </a:r>
            <a:endParaRPr dirty="0"/>
          </a:p>
        </p:txBody>
      </p:sp>
      <p:sp>
        <p:nvSpPr>
          <p:cNvPr id="129" name="Google Shape;129;p12"/>
          <p:cNvSpPr txBox="1"/>
          <p:nvPr/>
        </p:nvSpPr>
        <p:spPr>
          <a:xfrm>
            <a:off x="8855149" y="3607825"/>
            <a:ext cx="2963811" cy="7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/>
              <a:t>ЯНВ </a:t>
            </a:r>
            <a:r>
              <a:rPr lang="ru-RU" b="1" dirty="0" smtClean="0"/>
              <a:t>- ИЮЛ 26</a:t>
            </a:r>
            <a:endParaRPr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Модернизация для масштабирования (новое производственное направление)</a:t>
            </a:r>
            <a:endParaRPr dirty="0"/>
          </a:p>
        </p:txBody>
      </p:sp>
      <p:cxnSp>
        <p:nvCxnSpPr>
          <p:cNvPr id="130" name="Google Shape;130;p12"/>
          <p:cNvCxnSpPr/>
          <p:nvPr/>
        </p:nvCxnSpPr>
        <p:spPr>
          <a:xfrm>
            <a:off x="2424325" y="2928025"/>
            <a:ext cx="0" cy="679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1" name="Google Shape;131;p12"/>
          <p:cNvCxnSpPr/>
          <p:nvPr/>
        </p:nvCxnSpPr>
        <p:spPr>
          <a:xfrm>
            <a:off x="5950424" y="2429301"/>
            <a:ext cx="901" cy="516787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2" name="Google Shape;132;p12"/>
          <p:cNvSpPr txBox="1"/>
          <p:nvPr/>
        </p:nvSpPr>
        <p:spPr>
          <a:xfrm>
            <a:off x="1365598" y="3454661"/>
            <a:ext cx="2153076" cy="60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 smtClean="0"/>
              <a:t>ЯНВАРЬ 25</a:t>
            </a:r>
            <a:endParaRPr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>
                <a:solidFill>
                  <a:schemeClr val="dk1"/>
                </a:solidFill>
              </a:rPr>
              <a:t>Формирование ТЗ для АУК.</a:t>
            </a:r>
            <a:endParaRPr dirty="0"/>
          </a:p>
        </p:txBody>
      </p:sp>
      <p:pic>
        <p:nvPicPr>
          <p:cNvPr id="22" name="Рисунок 7"/>
          <p:cNvPicPr/>
          <p:nvPr/>
        </p:nvPicPr>
        <p:blipFill>
          <a:blip r:embed="rId3"/>
          <a:stretch/>
        </p:blipFill>
        <p:spPr>
          <a:xfrm>
            <a:off x="104400" y="-37080"/>
            <a:ext cx="1184400" cy="1675080"/>
          </a:xfrm>
          <a:prstGeom prst="rect">
            <a:avLst/>
          </a:prstGeom>
          <a:ln w="0">
            <a:noFill/>
          </a:ln>
        </p:spPr>
      </p:pic>
      <p:sp>
        <p:nvSpPr>
          <p:cNvPr id="25" name="Заголовок 3"/>
          <p:cNvSpPr/>
          <p:nvPr/>
        </p:nvSpPr>
        <p:spPr>
          <a:xfrm>
            <a:off x="1365598" y="208743"/>
            <a:ext cx="7218000" cy="1076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b">
            <a:noAutofit/>
          </a:bodyPr>
          <a:lstStyle/>
          <a:p>
            <a:pPr>
              <a:lnSpc>
                <a:spcPct val="90000"/>
              </a:lnSpc>
            </a:pPr>
            <a:r>
              <a:rPr lang="ru-RU" sz="3200" b="0" strike="noStrike" cap="all" spc="-1" dirty="0">
                <a:solidFill>
                  <a:srgbClr val="5B9BD5"/>
                </a:solidFill>
                <a:latin typeface="Tahoma"/>
                <a:ea typeface="Tahoma"/>
              </a:rPr>
              <a:t>ПЛАНЫ РАЗВИТИЯ</a:t>
            </a:r>
            <a:r>
              <a:rPr sz="3200" dirty="0"/>
              <a:t/>
            </a:r>
            <a:br>
              <a:rPr sz="3200" dirty="0"/>
            </a:br>
            <a:endParaRPr lang="ru-RU" sz="32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" name="PlaceHolder 1"/>
          <p:cNvSpPr txBox="1">
            <a:spLocks/>
          </p:cNvSpPr>
          <p:nvPr/>
        </p:nvSpPr>
        <p:spPr>
          <a:xfrm>
            <a:off x="375905" y="4566213"/>
            <a:ext cx="8246880" cy="1920399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spcBef>
                <a:spcPts val="1417"/>
              </a:spcBef>
              <a:buNone/>
            </a:pPr>
            <a:r>
              <a:rPr lang="ru-RU" sz="1600" cap="all" spc="-1" dirty="0" err="1">
                <a:solidFill>
                  <a:srgbClr val="5B9BD5"/>
                </a:solidFill>
                <a:latin typeface="Tahoma"/>
                <a:ea typeface="Tahoma"/>
              </a:rPr>
              <a:t>КОМаНДА</a:t>
            </a:r>
            <a:endParaRPr lang="ru-RU" sz="1600" spc="-1" dirty="0" smtClean="0">
              <a:solidFill>
                <a:srgbClr val="000000"/>
              </a:solidFill>
              <a:latin typeface="Calibri"/>
            </a:endParaRPr>
          </a:p>
          <a:p>
            <a:pPr marL="571500" indent="-342900">
              <a:spcBef>
                <a:spcPts val="1417"/>
              </a:spcBef>
            </a:pPr>
            <a:r>
              <a:rPr lang="ru-RU" sz="1600" spc="-1" dirty="0" smtClean="0">
                <a:solidFill>
                  <a:srgbClr val="000000"/>
                </a:solidFill>
                <a:latin typeface="Calibri"/>
              </a:rPr>
              <a:t>Генеральный директор.</a:t>
            </a:r>
            <a:endParaRPr lang="ru-RU" sz="1600" spc="-1" dirty="0">
              <a:solidFill>
                <a:srgbClr val="000000"/>
              </a:solidFill>
              <a:latin typeface="Calibri"/>
            </a:endParaRPr>
          </a:p>
          <a:p>
            <a:pPr marL="571500" indent="-342900">
              <a:spcBef>
                <a:spcPts val="1417"/>
              </a:spcBef>
            </a:pPr>
            <a:r>
              <a:rPr lang="ru-RU" sz="1600" spc="-1" dirty="0">
                <a:solidFill>
                  <a:srgbClr val="000000"/>
                </a:solidFill>
                <a:latin typeface="Calibri"/>
              </a:rPr>
              <a:t>Специалист по маркетингу и </a:t>
            </a:r>
            <a:r>
              <a:rPr lang="ru-RU" sz="1600" spc="-1" dirty="0" smtClean="0">
                <a:solidFill>
                  <a:srgbClr val="000000"/>
                </a:solidFill>
                <a:latin typeface="Calibri"/>
              </a:rPr>
              <a:t>продвижению.</a:t>
            </a:r>
            <a:endParaRPr lang="ru-RU" sz="1600" spc="-1" dirty="0">
              <a:solidFill>
                <a:srgbClr val="000000"/>
              </a:solidFill>
              <a:latin typeface="Calibri"/>
            </a:endParaRPr>
          </a:p>
          <a:p>
            <a:pPr marL="571500" indent="-342900">
              <a:spcBef>
                <a:spcPts val="1417"/>
              </a:spcBef>
            </a:pPr>
            <a:r>
              <a:rPr lang="ru-RU" sz="1600" spc="-1" dirty="0" smtClean="0">
                <a:solidFill>
                  <a:srgbClr val="000000"/>
                </a:solidFill>
                <a:latin typeface="Calibri"/>
              </a:rPr>
              <a:t>Бухгалтер-экономист.</a:t>
            </a:r>
            <a:endParaRPr lang="ru-RU" sz="1600" spc="-1" dirty="0">
              <a:solidFill>
                <a:srgbClr val="000000"/>
              </a:solidFill>
              <a:latin typeface="Calibri"/>
            </a:endParaRPr>
          </a:p>
          <a:p>
            <a:pPr marL="571500" indent="-342900">
              <a:spcBef>
                <a:spcPts val="1417"/>
              </a:spcBef>
            </a:pPr>
            <a:r>
              <a:rPr lang="ru-RU" sz="1600" spc="-1" dirty="0">
                <a:solidFill>
                  <a:srgbClr val="000000"/>
                </a:solidFill>
                <a:latin typeface="Calibri"/>
              </a:rPr>
              <a:t>Операторы </a:t>
            </a:r>
            <a:r>
              <a:rPr lang="ru-RU" sz="1600" spc="-1" dirty="0" smtClean="0">
                <a:solidFill>
                  <a:srgbClr val="000000"/>
                </a:solidFill>
                <a:latin typeface="Calibri"/>
              </a:rPr>
              <a:t>цеха, рабочие при строительстве АУК и ремонте цеха.</a:t>
            </a:r>
            <a:endParaRPr lang="ru-RU" sz="1600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72575" y="1926"/>
            <a:ext cx="3019425" cy="2800350"/>
          </a:xfrm>
          <a:prstGeom prst="rect">
            <a:avLst/>
          </a:prstGeom>
        </p:spPr>
      </p:pic>
      <p:cxnSp>
        <p:nvCxnSpPr>
          <p:cNvPr id="3" name="Прямая соединительная линия 2"/>
          <p:cNvCxnSpPr/>
          <p:nvPr/>
        </p:nvCxnSpPr>
        <p:spPr>
          <a:xfrm>
            <a:off x="9607650" y="208743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8915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idx="4294967295"/>
          </p:nvPr>
        </p:nvSpPr>
        <p:spPr>
          <a:xfrm>
            <a:off x="1543121" y="2020497"/>
            <a:ext cx="8246880" cy="38192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400" spc="-1" dirty="0" smtClean="0">
              <a:solidFill>
                <a:srgbClr val="000000"/>
              </a:solidFill>
              <a:latin typeface="Calibri"/>
            </a:endParaRPr>
          </a:p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16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title" idx="4294967295"/>
          </p:nvPr>
        </p:nvSpPr>
        <p:spPr>
          <a:xfrm>
            <a:off x="-153376" y="208743"/>
            <a:ext cx="7218000" cy="107604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pPr indent="0">
              <a:lnSpc>
                <a:spcPct val="90000"/>
              </a:lnSpc>
              <a:buNone/>
            </a:pPr>
            <a:r>
              <a:rPr sz="3200" dirty="0"/>
              <a:t/>
            </a:r>
            <a:br>
              <a:rPr sz="3200" dirty="0"/>
            </a:br>
            <a:endParaRPr lang="ru-RU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167454"/>
              </p:ext>
            </p:extLst>
          </p:nvPr>
        </p:nvGraphicFramePr>
        <p:xfrm>
          <a:off x="242921" y="440906"/>
          <a:ext cx="11949079" cy="529404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06513"/>
                <a:gridCol w="634418"/>
                <a:gridCol w="606280"/>
                <a:gridCol w="654884"/>
                <a:gridCol w="514187"/>
                <a:gridCol w="491162"/>
                <a:gridCol w="593490"/>
                <a:gridCol w="575581"/>
                <a:gridCol w="606280"/>
                <a:gridCol w="624187"/>
                <a:gridCol w="603721"/>
                <a:gridCol w="644653"/>
                <a:gridCol w="603721"/>
                <a:gridCol w="667674"/>
                <a:gridCol w="654884"/>
                <a:gridCol w="606280"/>
                <a:gridCol w="667674"/>
                <a:gridCol w="593490"/>
              </a:tblGrid>
              <a:tr h="13440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 gridSpan="15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Месяцы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Итого за 2024 год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Итого за 2025 год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</a:tr>
              <a:tr h="32990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8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9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440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1. Выручка от реализации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0,00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0,00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0,00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100000,00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0,00</a:t>
                      </a: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2000000,00</a:t>
                      </a: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2000000,00</a:t>
                      </a: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8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1000000,00</a:t>
                      </a: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700000,00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600000,00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300000,00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0,00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0,00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100000,00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0,00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6800000,00</a:t>
                      </a:r>
                    </a:p>
                  </a:txBody>
                  <a:tcPr marL="9525" marR="9525" marT="9525" marB="0" anchor="ctr"/>
                </a:tc>
              </a:tr>
              <a:tr h="25659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2. Себестоимость продукции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42,00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15500,00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260000,00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16500,00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8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16500,00</a:t>
                      </a:r>
                    </a:p>
                  </a:txBody>
                  <a:tcPr marL="3970" marR="3970" marT="3970" marB="0" anchor="ctr"/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8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331960,00</a:t>
                      </a:r>
                    </a:p>
                  </a:txBody>
                  <a:tcPr marL="3970" marR="3970" marT="3970" marB="0" anchor="ctr"/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331960,00</a:t>
                      </a:r>
                    </a:p>
                  </a:txBody>
                  <a:tcPr marL="3970" marR="3970" marT="3970" marB="0" anchor="ctr"/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330960,00</a:t>
                      </a:r>
                    </a:p>
                  </a:txBody>
                  <a:tcPr marL="3970" marR="3970" marT="397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331960,00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332060,00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332060,00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333060,00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334060,00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334060,00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329060,00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275542,00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3354200,00</a:t>
                      </a:r>
                    </a:p>
                  </a:txBody>
                  <a:tcPr marL="3970" marR="3970" marT="3970" marB="0" anchor="ctr"/>
                </a:tc>
              </a:tr>
              <a:tr h="13440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(п.2.1+2.2)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4062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sng" strike="noStrike">
                          <a:effectLst/>
                          <a:hlinkClick r:id="rId3" action="ppaction://hlinkfile"/>
                        </a:rPr>
                        <a:t>2.1. Переменные расходы[1]</a:t>
                      </a:r>
                      <a:endParaRPr lang="ru-RU" sz="1000" b="0" i="0" u="sng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0" marR="3970" marT="397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13000,00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15000,00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10000,00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15000,00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8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15000,00</a:t>
                      </a:r>
                    </a:p>
                  </a:txBody>
                  <a:tcPr marL="3970" marR="3970" marT="3970" marB="0" anchor="ctr"/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8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283000,00</a:t>
                      </a:r>
                    </a:p>
                  </a:txBody>
                  <a:tcPr marL="3970" marR="3970" marT="3970" marB="0" anchor="ctr"/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8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283000,00</a:t>
                      </a:r>
                    </a:p>
                  </a:txBody>
                  <a:tcPr marL="3970" marR="3970" marT="3970" marB="0" anchor="ctr"/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282000,00</a:t>
                      </a:r>
                    </a:p>
                  </a:txBody>
                  <a:tcPr marL="3970" marR="3970" marT="397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283000,00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283000,00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283000,00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284000,00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285000,00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285000,00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280000,00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38000,00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2861000,00</a:t>
                      </a:r>
                    </a:p>
                  </a:txBody>
                  <a:tcPr marL="3970" marR="3970" marT="3970" marB="0" anchor="ctr"/>
                </a:tc>
              </a:tr>
              <a:tr h="13440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(п.2.1.1+…+п.2.1.3)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440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2.1.1 Сырье и материалы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0,00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8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0,00</a:t>
                      </a: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8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270000,00</a:t>
                      </a: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8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270000,00</a:t>
                      </a: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270000,00</a:t>
                      </a: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270000,00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270000,00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270000,00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270000,00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270000,00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270000,00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270000,00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2700000,00</a:t>
                      </a:r>
                    </a:p>
                  </a:txBody>
                  <a:tcPr marL="3970" marR="3970" marT="3970" marB="0" anchor="ctr"/>
                </a:tc>
              </a:tr>
              <a:tr h="13440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2.1.2 Топливо и энергия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13000,00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15000,00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10000,00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15000,00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8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15000,00</a:t>
                      </a: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8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13000,00</a:t>
                      </a: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8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13000,00</a:t>
                      </a: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12000,00</a:t>
                      </a: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13000,00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13000,00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13000,00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14000,00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15000,00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15000,00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10000,00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38000,00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171000,00</a:t>
                      </a:r>
                    </a:p>
                  </a:txBody>
                  <a:tcPr marL="3970" marR="3970" marT="3970" marB="0" anchor="ctr"/>
                </a:tc>
              </a:tr>
              <a:tr h="13440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3970" marR="3970" marT="3970" marB="0" anchor="ctr"/>
                </a:tc>
              </a:tr>
              <a:tr h="35788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sng" strike="noStrike">
                          <a:effectLst/>
                          <a:hlinkClick r:id="rId4" action="ppaction://hlinkfile"/>
                        </a:rPr>
                        <a:t>2.2. Постоянные расходы[2] (п.2.2.1+…+п.2.2.6)</a:t>
                      </a:r>
                      <a:endParaRPr lang="ru-RU" sz="1000" b="0" i="0" u="sng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500,00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250000,00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1500,00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1500,00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48960,00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48960,00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48960,00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48960,00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49060,00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49060,00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49060,00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49060,00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49060,00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49060,00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250500,00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493200,00</a:t>
                      </a:r>
                    </a:p>
                  </a:txBody>
                  <a:tcPr marL="3970" marR="3970" marT="3970" marB="0" anchor="ctr"/>
                </a:tc>
              </a:tr>
              <a:tr h="26270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2.2.1 Амортизация (если начисляется)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0,00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0,00</a:t>
                      </a:r>
                    </a:p>
                  </a:txBody>
                  <a:tcPr marL="3970" marR="3970" marT="3970" marB="0" anchor="ctr"/>
                </a:tc>
              </a:tr>
              <a:tr h="13440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2.2.2 Фонд оплаты труда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0,00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42000,00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42000,00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42000,00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42000,00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42000,00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42000,00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42000,00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42000,00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42000,00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42000,00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252000,00</a:t>
                      </a:r>
                    </a:p>
                  </a:txBody>
                  <a:tcPr marL="3970" marR="3970" marT="3970" marB="0" anchor="ctr"/>
                </a:tc>
              </a:tr>
              <a:tr h="13440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2.2.3 Начисления на ФОТ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5460,00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5460,00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5460,00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5460,00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5460,00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5460,00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5460,00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5460,00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5460,00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5460,00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54600,00</a:t>
                      </a:r>
                    </a:p>
                  </a:txBody>
                  <a:tcPr marL="3970" marR="3970" marT="3970" marB="0" anchor="ctr"/>
                </a:tc>
              </a:tr>
              <a:tr h="13440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Покупка цеха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250000,00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250000,00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8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0,00</a:t>
                      </a:r>
                    </a:p>
                  </a:txBody>
                  <a:tcPr marL="3970" marR="3970" marT="3970" marB="0" anchor="ctr"/>
                </a:tc>
              </a:tr>
              <a:tr h="24062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2.2.5 Коммунальные расходы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500,00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500,00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500,00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500,00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500,00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500,00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500,00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600,00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600,00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600,00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600,00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600,00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600,00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500,00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6600,00</a:t>
                      </a:r>
                    </a:p>
                  </a:txBody>
                  <a:tcPr marL="3970" marR="3970" marT="3970" marB="0" anchor="ctr"/>
                </a:tc>
              </a:tr>
              <a:tr h="13440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2.2.6 Реклама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1000,00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1000,00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1000,00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1000,00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1000,00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1000,00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1000,00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1000,00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1000,00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1000,00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1000,00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1000,00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1000,00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12000,00</a:t>
                      </a:r>
                    </a:p>
                  </a:txBody>
                  <a:tcPr marL="3970" marR="3970" marT="3970" marB="0" anchor="ctr"/>
                </a:tc>
              </a:tr>
              <a:tr h="13440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</a:tr>
              <a:tr h="13440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 2.2.7 Дровокол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15000,00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15000,00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</a:tr>
              <a:tr h="26270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3. Инвестиции в основной капитал (при наличии)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970000,00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970000,00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0,00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</a:tr>
              <a:tr h="12829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4. Налоги: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0,00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0,00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0,00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6000,00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0,00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120000,00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120000,00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60000,00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42000,00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36000,00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18000,00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0,00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0,00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6000,00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0,00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0,00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408000,00</a:t>
                      </a:r>
                    </a:p>
                  </a:txBody>
                  <a:tcPr marL="3970" marR="3970" marT="3970" marB="0" anchor="ctr"/>
                </a:tc>
              </a:tr>
              <a:tr h="3910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(отразить все налоги, уплачиваемые предпринимателем)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6270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5. Чистая прибыль (п.1-п.2-п.3-п.4)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-970042,00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-15500,00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-260000,00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77500,00</a:t>
                      </a: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-16500,00</a:t>
                      </a: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1548040,00</a:t>
                      </a: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1548040,00</a:t>
                      </a: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609040,00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326040,00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231940,00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-50060,00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-333060,00</a:t>
                      </a: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-334060,00</a:t>
                      </a: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-240060,00</a:t>
                      </a: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-329060,00</a:t>
                      </a: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-1245542,00</a:t>
                      </a:r>
                    </a:p>
                  </a:txBody>
                  <a:tcPr marL="3970" marR="3970" marT="397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2762300,00</a:t>
                      </a:r>
                    </a:p>
                  </a:txBody>
                  <a:tcPr marL="3970" marR="3970" marT="3970" marB="0" anchor="ctr"/>
                </a:tc>
              </a:tr>
            </a:tbl>
          </a:graphicData>
        </a:graphic>
      </p:graphicFrame>
      <p:sp>
        <p:nvSpPr>
          <p:cNvPr id="6" name="Заголовок 3"/>
          <p:cNvSpPr/>
          <p:nvPr/>
        </p:nvSpPr>
        <p:spPr>
          <a:xfrm>
            <a:off x="0" y="-440907"/>
            <a:ext cx="7218000" cy="88181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b">
            <a:noAutofit/>
          </a:bodyPr>
          <a:lstStyle/>
          <a:p>
            <a:pPr>
              <a:lnSpc>
                <a:spcPct val="90000"/>
              </a:lnSpc>
            </a:pPr>
            <a:r>
              <a:rPr lang="ru-RU" sz="3200" b="0" strike="noStrike" cap="all" spc="-1" dirty="0" smtClean="0">
                <a:solidFill>
                  <a:srgbClr val="5B9BD5"/>
                </a:solidFill>
                <a:latin typeface="Tahoma"/>
                <a:ea typeface="Tahoma"/>
              </a:rPr>
              <a:t>Финансовая модель</a:t>
            </a:r>
            <a:endParaRPr lang="ru-RU" sz="32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Заголовок 3"/>
          <p:cNvSpPr/>
          <p:nvPr/>
        </p:nvSpPr>
        <p:spPr>
          <a:xfrm>
            <a:off x="395785" y="5710055"/>
            <a:ext cx="9394216" cy="146866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b">
            <a:noAutofit/>
          </a:bodyPr>
          <a:lstStyle/>
          <a:p>
            <a:pPr>
              <a:lnSpc>
                <a:spcPct val="90000"/>
              </a:lnSpc>
            </a:pPr>
            <a:r>
              <a:rPr lang="ru-RU" sz="2000" b="1" dirty="0">
                <a:solidFill>
                  <a:schemeClr val="dk1"/>
                </a:solidFill>
              </a:rPr>
              <a:t>Выручка нарастающим итогом – 6 800 000,00 руб.</a:t>
            </a:r>
          </a:p>
          <a:p>
            <a:pPr>
              <a:lnSpc>
                <a:spcPct val="90000"/>
              </a:lnSpc>
            </a:pPr>
            <a:r>
              <a:rPr lang="ru-RU" sz="2000" b="1" dirty="0">
                <a:solidFill>
                  <a:schemeClr val="dk1"/>
                </a:solidFill>
              </a:rPr>
              <a:t>Период окупаемости </a:t>
            </a:r>
            <a:r>
              <a:rPr lang="ru-RU" sz="2000" b="1" dirty="0">
                <a:solidFill>
                  <a:schemeClr val="dk1"/>
                </a:solidFill>
              </a:rPr>
              <a:t>– </a:t>
            </a:r>
            <a:r>
              <a:rPr lang="ru-RU" sz="2000" b="1" dirty="0">
                <a:solidFill>
                  <a:schemeClr val="dk1"/>
                </a:solidFill>
              </a:rPr>
              <a:t>10 мес.</a:t>
            </a:r>
          </a:p>
          <a:p>
            <a:pPr>
              <a:lnSpc>
                <a:spcPct val="90000"/>
              </a:lnSpc>
            </a:pPr>
            <a:r>
              <a:rPr lang="ru-RU" sz="2000" b="1" dirty="0">
                <a:solidFill>
                  <a:schemeClr val="dk1"/>
                </a:solidFill>
              </a:rPr>
              <a:t>Рентабельность инвестиционного </a:t>
            </a:r>
            <a:r>
              <a:rPr lang="ru-RU" sz="2000" b="1" dirty="0">
                <a:solidFill>
                  <a:schemeClr val="dk1"/>
                </a:solidFill>
              </a:rPr>
              <a:t>проекта </a:t>
            </a:r>
            <a:r>
              <a:rPr lang="ru-RU" sz="2000" b="1" dirty="0">
                <a:solidFill>
                  <a:schemeClr val="dk1"/>
                </a:solidFill>
              </a:rPr>
              <a:t>– </a:t>
            </a:r>
            <a:r>
              <a:rPr lang="ru-RU" sz="2000" b="1" dirty="0">
                <a:solidFill>
                  <a:schemeClr val="dk1"/>
                </a:solidFill>
              </a:rPr>
              <a:t>18</a:t>
            </a:r>
            <a:r>
              <a:rPr lang="ru-RU" sz="2000" b="1" dirty="0">
                <a:solidFill>
                  <a:schemeClr val="dk1"/>
                </a:solidFill>
              </a:rPr>
              <a:t>% </a:t>
            </a:r>
          </a:p>
          <a:p>
            <a:pPr>
              <a:lnSpc>
                <a:spcPct val="90000"/>
              </a:lnSpc>
            </a:pPr>
            <a:r>
              <a:rPr lang="ru-RU" sz="2000" b="1" dirty="0" smtClean="0">
                <a:solidFill>
                  <a:schemeClr val="dk1"/>
                </a:solidFill>
              </a:rPr>
              <a:t>Чистая прибыль нарастающим итогом - </a:t>
            </a:r>
            <a:r>
              <a:rPr lang="ru-RU" sz="2000" b="1" dirty="0" smtClean="0"/>
              <a:t>2 762 300,00 руб. </a:t>
            </a:r>
            <a:r>
              <a:rPr lang="ru-RU" sz="2000" dirty="0" smtClean="0"/>
              <a:t> </a:t>
            </a:r>
            <a:endParaRPr lang="ru-RU" sz="2000" dirty="0">
              <a:solidFill>
                <a:schemeClr val="dk1"/>
              </a:solidFill>
            </a:endParaRPr>
          </a:p>
          <a:p>
            <a:pPr>
              <a:lnSpc>
                <a:spcPct val="90000"/>
              </a:lnSpc>
            </a:pPr>
            <a:endParaRPr lang="ru-RU" sz="2000" b="0" strike="noStrike" spc="-1" dirty="0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53164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792</TotalTime>
  <Words>721</Words>
  <Application>Microsoft Office PowerPoint</Application>
  <PresentationFormat>Широкоэкранный</PresentationFormat>
  <Paragraphs>467</Paragraphs>
  <Slides>10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21" baseType="lpstr">
      <vt:lpstr>Arial</vt:lpstr>
      <vt:lpstr>Calibri</vt:lpstr>
      <vt:lpstr>Calibri Light</vt:lpstr>
      <vt:lpstr>Century Gothic</vt:lpstr>
      <vt:lpstr>DejaVu Sans</vt:lpstr>
      <vt:lpstr>Symbol</vt:lpstr>
      <vt:lpstr>Tahoma</vt:lpstr>
      <vt:lpstr>Times New Roman</vt:lpstr>
      <vt:lpstr>Wingdings</vt:lpstr>
      <vt:lpstr>Тема Office</vt:lpstr>
      <vt:lpstr>Тема Office</vt:lpstr>
      <vt:lpstr>Автоматизированный углевыжигательный комплекс</vt:lpstr>
      <vt:lpstr>Презентация PowerPoint</vt:lpstr>
      <vt:lpstr> </vt:lpstr>
      <vt:lpstr>Актуальность проекта </vt:lpstr>
      <vt:lpstr>ПРОБЛЕМА и решение </vt:lpstr>
      <vt:lpstr>Презентация PowerPoint</vt:lpstr>
      <vt:lpstr>РЫНОК </vt:lpstr>
      <vt:lpstr>БИЗНЕС-МОДЕЛЬ  </vt:lpstr>
      <vt:lpstr>Презентация PowerPoint</vt:lpstr>
      <vt:lpstr>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User</dc:creator>
  <dc:description/>
  <cp:lastModifiedBy>user</cp:lastModifiedBy>
  <cp:revision>70</cp:revision>
  <dcterms:created xsi:type="dcterms:W3CDTF">2024-10-28T15:31:12Z</dcterms:created>
  <dcterms:modified xsi:type="dcterms:W3CDTF">2024-11-29T07:31:21Z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1</vt:i4>
  </property>
  <property fmtid="{D5CDD505-2E9C-101B-9397-08002B2CF9AE}" pid="3" name="PresentationFormat">
    <vt:lpwstr>Произвольный</vt:lpwstr>
  </property>
  <property fmtid="{D5CDD505-2E9C-101B-9397-08002B2CF9AE}" pid="4" name="Slides">
    <vt:i4>10</vt:i4>
  </property>
</Properties>
</file>