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 Medium" panose="020B0604020202020204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gQgDbyBwqVK8mBfllHtzXe9jZ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428B91-E6AF-48E5-AF66-80D8CE3A1184}">
  <a:tblStyle styleId="{07428B91-E6AF-48E5-AF66-80D8CE3A1184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E6FF"/>
          </a:solidFill>
        </a:fill>
      </a:tcStyle>
    </a:wholeTbl>
    <a:band1H>
      <a:tcTxStyle/>
      <a:tcStyle>
        <a:tcBdr/>
        <a:fill>
          <a:solidFill>
            <a:srgbClr val="DBCA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CAFF"/>
          </a:solidFill>
        </a:fill>
      </a:tcStyle>
    </a:band1V>
    <a:band2V>
      <a:tcTxStyle/>
      <a:tcStyle>
        <a:tcBdr/>
        <a:fill>
          <a:solidFill>
            <a:srgbClr val="DBCAFF"/>
          </a:solidFill>
        </a:fill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E6FF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  <a:fill>
          <a:solidFill>
            <a:srgbClr val="EEE6FF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32956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354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107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11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720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8497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a137ec0c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0a137ec0c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3728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6035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713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2201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1054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609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bunker-igra-kfujmol.gamma.site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9" Type="http://schemas.openxmlformats.org/officeDocument/2006/relationships/image" Target="../media/image60.png"/><Relationship Id="rId21" Type="http://schemas.openxmlformats.org/officeDocument/2006/relationships/image" Target="../media/image42.png"/><Relationship Id="rId34" Type="http://schemas.openxmlformats.org/officeDocument/2006/relationships/image" Target="../media/image55.png"/><Relationship Id="rId42" Type="http://schemas.openxmlformats.org/officeDocument/2006/relationships/image" Target="../media/image63.png"/><Relationship Id="rId47" Type="http://schemas.openxmlformats.org/officeDocument/2006/relationships/image" Target="../media/image6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7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png"/><Relationship Id="rId37" Type="http://schemas.openxmlformats.org/officeDocument/2006/relationships/image" Target="../media/image58.png"/><Relationship Id="rId40" Type="http://schemas.openxmlformats.org/officeDocument/2006/relationships/image" Target="../media/image61.png"/><Relationship Id="rId45" Type="http://schemas.openxmlformats.org/officeDocument/2006/relationships/image" Target="../media/image66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36" Type="http://schemas.openxmlformats.org/officeDocument/2006/relationships/image" Target="../media/image57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4" Type="http://schemas.openxmlformats.org/officeDocument/2006/relationships/image" Target="../media/image65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43" Type="http://schemas.openxmlformats.org/officeDocument/2006/relationships/image" Target="../media/image64.png"/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54.png"/><Relationship Id="rId38" Type="http://schemas.openxmlformats.org/officeDocument/2006/relationships/image" Target="../media/image59.png"/><Relationship Id="rId46" Type="http://schemas.openxmlformats.org/officeDocument/2006/relationships/image" Target="../media/image67.png"/><Relationship Id="rId20" Type="http://schemas.openxmlformats.org/officeDocument/2006/relationships/image" Target="../media/image41.png"/><Relationship Id="rId41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 txBox="1"/>
          <p:nvPr/>
        </p:nvSpPr>
        <p:spPr>
          <a:xfrm>
            <a:off x="-77907" y="2888663"/>
            <a:ext cx="12385500" cy="1793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ctr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>
                <a:solidFill>
                  <a:schemeClr val="lt1"/>
                </a:solidFill>
              </a:rPr>
              <a:t>Бункер — это интерактивная онлайн-групповая игра, разработанная для изучения испанского языка через увлекательные и динамичные сценарии. </a:t>
            </a:r>
            <a:endParaRPr/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9401" y="10544"/>
            <a:ext cx="2463379" cy="246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48375" y="267747"/>
            <a:ext cx="2260398" cy="97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14103" y="483391"/>
            <a:ext cx="2472880" cy="70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360040" y="332656"/>
            <a:ext cx="4558646" cy="99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360061" y="1484775"/>
            <a:ext cx="8722200" cy="47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- Рост интереса к изучению испанского языка</a:t>
            </a: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- Рынок образовательных технологий (EdTech) достиг 254 миллиардов долларов США в 2020 году и продолжает расти с прогнозируемым среднегодовым темпом роста (CAGR) 22,5% до 2027 года.</a:t>
            </a: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- Исследования показывают, что использование геймификации увеличивает вовлеченность учащихся на 70% и улучшает усвоение информации.</a:t>
            </a: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- В результате пандемии COVID-19 количество пользователей онлайн-курсов увеличилось на 300% в 2020 году по сравнению с предыдущими годами.</a:t>
            </a: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chemeClr val="lt1"/>
                </a:highlight>
              </a:rPr>
              <a:t>- 80% студентов отмечают, что социальное взаимодействие в ходе обучения увеличивает их интерес и мотивацию к обучению.</a:t>
            </a:r>
            <a:endParaRPr sz="2300" b="1">
              <a:highlight>
                <a:schemeClr val="lt1"/>
              </a:highlight>
            </a:endParaRPr>
          </a:p>
        </p:txBody>
      </p:sp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0630" y="-5855"/>
            <a:ext cx="2331075" cy="233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3711" y="2923882"/>
            <a:ext cx="2804939" cy="3026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898700" y="1143300"/>
            <a:ext cx="6960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1. Студенты языковых курсов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2. Профессионалы, работающие в международной среде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3. Самостоятельные изучающие язык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4. Семьи с детьми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5 .Туристы и путешественники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6. Пенсионеры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7. Учителя испанского языка</a:t>
            </a: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highlight>
                  <a:srgbClr val="FFFFFF"/>
                </a:highlight>
              </a:rPr>
              <a:t>8. Корпоративный сектор</a:t>
            </a:r>
            <a:endParaRPr sz="3300" b="1" i="1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43" name="Google Shape;1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4125" y="3332175"/>
            <a:ext cx="512445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 txBox="1"/>
          <p:nvPr/>
        </p:nvSpPr>
        <p:spPr>
          <a:xfrm>
            <a:off x="593108" y="469125"/>
            <a:ext cx="76917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149" name="Google Shape;14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41079" y="-5855"/>
            <a:ext cx="2470624" cy="247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/>
          <p:cNvSpPr txBox="1"/>
          <p:nvPr/>
        </p:nvSpPr>
        <p:spPr>
          <a:xfrm>
            <a:off x="533400" y="1450075"/>
            <a:ext cx="7957800" cy="4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 Многие изучающие язык испытывают трудности с поддержанием мотивации на протяжении всего процесса. 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Участники могут испытывать трудности с освоением грамматики и лексики, особенно если материал подается в обычной форме.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Традиционные методы обучения могут быть скучными и невыразительными, что уменьшает уровень вовлеченности.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Для успешного освоения нового языка необходимо практиковать общение с носителями.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 Участники могут не видеть своего прогресса при традиционном подходе или не иметь возможности сентября улучшения своих навыков.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ru-RU" sz="1700"/>
              <a:t>Пользователи могут находиться на разных уровнях владения языком, от новичков до более продвинутых учащихся.</a:t>
            </a:r>
            <a:endParaRPr sz="1700"/>
          </a:p>
        </p:txBody>
      </p:sp>
      <p:pic>
        <p:nvPicPr>
          <p:cNvPr id="151" name="Google Shape;15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1425" y="2588751"/>
            <a:ext cx="3224725" cy="222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360050" y="2678375"/>
            <a:ext cx="102522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ФУНКЦИОНАЛ: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- Интерактивная игра: "Бункер" предлагает увлекательные сценарии и игровые механики, которые делают обучение испанскому языку интересным, что решает проблему низкой мотивации.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- Практика общения: Сценарии игры имитируют реальные ситуации общения, что помогает пользователям развивать практические навыки и уверенность.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- Геймификация обучения: Механики, такие как достижения, уровни и конкурсы, поддерживают вовлеченность участников и делают процесс обучения более динамичным.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- Адаптивные методики: "Бункер" позволяет пользователям выбирать уровень сложности и темы, что помогает угодить потребностям каждого участника.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- Управление прогрессом: Включение систем отчётности и аналитики позволяет участникам видеть свой прогресс, что способствует самооценке и дальнейшему развитию навыков.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58" name="Google Shape;158;p5"/>
          <p:cNvSpPr txBox="1"/>
          <p:nvPr/>
        </p:nvSpPr>
        <p:spPr>
          <a:xfrm>
            <a:off x="360050" y="1381825"/>
            <a:ext cx="9979500" cy="17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i="1">
                <a:solidFill>
                  <a:srgbClr val="0B5394"/>
                </a:solidFill>
                <a:highlight>
                  <a:srgbClr val="FFFFFF"/>
                </a:highlight>
              </a:rPr>
              <a:t>"Бункер" — это интерактивная онлайн-групповая игра, разработанная для изучения испанского языка через увлекательные и динамичные сценарии. Игра позволяет участникам развивать навыки языка в игровой форме, улучшая свою лексику, грамматику и аудирование.</a:t>
            </a:r>
            <a:endParaRPr sz="1700" b="1" i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 i="1">
              <a:solidFill>
                <a:srgbClr val="0B5394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a137ec0c2_0_21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</a:t>
            </a:r>
            <a:endParaRPr/>
          </a:p>
        </p:txBody>
      </p:sp>
      <p:pic>
        <p:nvPicPr>
          <p:cNvPr id="164" name="Google Shape;164;g30a137ec0c2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5" y="1309875"/>
            <a:ext cx="6966675" cy="50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30a137ec0c2_0_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4475" y="128975"/>
            <a:ext cx="3906649" cy="2319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0a137ec0c2_0_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4475" y="2616275"/>
            <a:ext cx="3906651" cy="26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0a137ec0c2_0_21"/>
          <p:cNvSpPr txBox="1"/>
          <p:nvPr/>
        </p:nvSpPr>
        <p:spPr>
          <a:xfrm>
            <a:off x="7284475" y="5448075"/>
            <a:ext cx="3637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u="sng">
                <a:solidFill>
                  <a:schemeClr val="hlink"/>
                </a:solidFill>
                <a:hlinkClick r:id="rId6"/>
              </a:rPr>
              <a:t>Бункер: Игровое изучение испанского (gamma.site)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73" name="Google Shape;173;p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144236" y="132681"/>
              <a:ext cx="183700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75" name="Google Shape;175;p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6" name="Google Shape;176;p6"/>
          <p:cNvGraphicFramePr/>
          <p:nvPr/>
        </p:nvGraphicFramePr>
        <p:xfrm>
          <a:off x="247657" y="100134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{07428B91-E6AF-48E5-AF66-80D8CE3A1184}</a:tableStyleId>
              </a:tblPr>
              <a:tblGrid>
                <a:gridCol w="2370800"/>
                <a:gridCol w="2147075"/>
                <a:gridCol w="2341675"/>
                <a:gridCol w="2227200"/>
                <a:gridCol w="2147075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ФУНКЦИИ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Let’s speak spanish</a:t>
                      </a:r>
                      <a:r>
                        <a:rPr lang="ru-RU" sz="1400" b="1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 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Бункер(онлайн-сайт)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Rockalingua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ПРОДУКТ ПРОЕКТА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Игровые задания 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b="1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Возможность погрузиться в реальную языковую ситуацию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Использование видео-материалов</a:t>
                      </a:r>
                      <a:endParaRPr sz="1400" b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b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Развлекательный характер </a:t>
                      </a:r>
                      <a:endParaRPr sz="1400" b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Мотивирует при изучении языка</a:t>
                      </a:r>
                      <a:endParaRPr sz="1400" b="0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4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400" b="1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Грамматика в контексте</a:t>
                      </a:r>
                      <a:endParaRPr sz="1400" b="0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2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нет</a:t>
                      </a:r>
                      <a:endParaRPr sz="12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да</a:t>
                      </a:r>
                      <a:endParaRPr sz="1200" b="0" i="0" u="none" strike="noStrike" cap="none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-да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7" name="Google Shape;177;p6"/>
          <p:cNvSpPr txBox="1"/>
          <p:nvPr/>
        </p:nvSpPr>
        <p:spPr>
          <a:xfrm>
            <a:off x="247650" y="4746575"/>
            <a:ext cx="112338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6B00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КЛЮЧЕВЫЕ ПРЕИМУЩЕСТВА ПРОДУКТА: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 Использ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ование нестандартных методов обучения  </a:t>
            </a:r>
            <a:endParaRPr sz="1600" b="0" i="0" u="none" strike="noStrike" cap="non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Погружение в языковую среду в забавной и увлекательной форме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</a:t>
            </a: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озволяет взаимодействовать с другими игроками и общаться на испанском языке.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</a:t>
            </a: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</a:t>
            </a: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омогают развивать навыки чтения и письма на испанском языке.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Повышение уровня аудирования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1809815" y="2807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660500" y="1391275"/>
            <a:ext cx="9110400" cy="46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50" i="1">
                <a:solidFill>
                  <a:schemeClr val="dk1"/>
                </a:solidFill>
                <a:highlight>
                  <a:srgbClr val="FFFFFF"/>
                </a:highlight>
              </a:rPr>
              <a:t>Мы предлагаем увлекательное обучение через игру, </a:t>
            </a: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50" i="1">
                <a:solidFill>
                  <a:schemeClr val="dk1"/>
                </a:solidFill>
                <a:highlight>
                  <a:srgbClr val="FFFFFF"/>
                </a:highlight>
              </a:rPr>
              <a:t>которая создает условия для активного использования языка в контексте реальных ситуаций, </a:t>
            </a: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50" i="1">
                <a:solidFill>
                  <a:schemeClr val="dk1"/>
                </a:solidFill>
                <a:highlight>
                  <a:srgbClr val="FFFFFF"/>
                </a:highlight>
              </a:rPr>
              <a:t>что способствует развитию коммуникативных навыков. </a:t>
            </a: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50" i="1">
                <a:solidFill>
                  <a:schemeClr val="dk1"/>
                </a:solidFill>
                <a:highlight>
                  <a:srgbClr val="FFFFFF"/>
                </a:highlight>
              </a:rPr>
              <a:t>Игроки учатся говорить на испанском в живых, интерактивных сценариях, что улучшает уверенность и практические навыки.</a:t>
            </a: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50" i="1">
                <a:solidFill>
                  <a:schemeClr val="dk1"/>
                </a:solidFill>
                <a:highlight>
                  <a:srgbClr val="FFFFFF"/>
                </a:highlight>
              </a:rPr>
              <a:t> Игра адаптируется под различные уровни владения языком, позволяя пользователям выбирать сложность и сценарии, соответствующие их знаниям.</a:t>
            </a:r>
            <a:endParaRPr sz="2250" i="1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85" name="Google Shape;18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8850" y="174702"/>
            <a:ext cx="2955349" cy="1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75" y="38925"/>
            <a:ext cx="11440000" cy="639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8"/>
          <p:cNvSpPr txBox="1"/>
          <p:nvPr/>
        </p:nvSpPr>
        <p:spPr>
          <a:xfrm>
            <a:off x="7314115" y="4481406"/>
            <a:ext cx="8472300" cy="9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</a:t>
            </a:r>
            <a:endParaRPr sz="32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pic>
        <p:nvPicPr>
          <p:cNvPr id="197" name="Google Shape;19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5950" y="1485788"/>
            <a:ext cx="1905475" cy="254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2300" y="1485788"/>
            <a:ext cx="2056912" cy="254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6604" y="1485795"/>
            <a:ext cx="1886561" cy="254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148" y="1496447"/>
            <a:ext cx="1905475" cy="252195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 txBox="1"/>
          <p:nvPr/>
        </p:nvSpPr>
        <p:spPr>
          <a:xfrm>
            <a:off x="539142" y="4374185"/>
            <a:ext cx="1970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Абдулаева Саида Олеговна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лидер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3265692" y="4437085"/>
            <a:ext cx="1970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Каитбекова Супия Исламутдиновна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дизайнер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6196592" y="4374185"/>
            <a:ext cx="1970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Аджиниязова Азиза Амировна 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генератор идей</a:t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8733629" y="4374185"/>
            <a:ext cx="1970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Батырбиева Данизет Казбековна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 аналитик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0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0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0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0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0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0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0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0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0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0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0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0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0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0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0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0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0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0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0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0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Абдулаева Саида Олеговна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8-928-518-93-33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</Words>
  <Application>Microsoft Office PowerPoint</Application>
  <PresentationFormat>Широкоэкранный</PresentationFormat>
  <Paragraphs>126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Arial</vt:lpstr>
      <vt:lpstr>Montserrat Medium</vt:lpstr>
      <vt:lpstr>Gilroy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Учетная запись Майкрософт</cp:lastModifiedBy>
  <cp:revision>1</cp:revision>
  <dcterms:created xsi:type="dcterms:W3CDTF">2024-09-05T17:14:08Z</dcterms:created>
  <dcterms:modified xsi:type="dcterms:W3CDTF">2024-10-10T06:44:46Z</dcterms:modified>
</cp:coreProperties>
</file>