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7" d="100"/>
          <a:sy n="97" d="100"/>
        </p:scale>
        <p:origin x="-522" y="2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49160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/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вашей команды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(этот шаблон создан для команд с заказной разработкой. Это значит, что шаблон подходит для команд, которые получили задачу от компании-отраслевого партнера)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ca61cf8b1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ca61cf8b1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cbc085d68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cbc085d68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cbc085d68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cbc085d68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a61cf8b1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a61cf8b1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Молочные изыски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Dairy Fantasy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311700" y="4012150"/>
            <a:ext cx="3703200" cy="8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Омский ГАУ</a:t>
            </a:r>
            <a:endParaRPr lang="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аказная разработка</a:t>
            </a:r>
            <a:endParaRPr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задаче, которую предстоит решить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127819" y="993058"/>
            <a:ext cx="8839200" cy="40705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2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Решаемая задача: </a:t>
            </a:r>
            <a:r>
              <a:rPr lang="ru-RU" sz="5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в соответствии со стратегией развития пищевой промышленности необходимо увеличение производства экологически чистой, органической, обогащенной и специализированной пищевой продукции.</a:t>
            </a: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5200" dirty="0" smtClean="0">
              <a:solidFill>
                <a:srgbClr val="000000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2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Заказчик: </a:t>
            </a:r>
            <a:r>
              <a:rPr lang="ru-RU" sz="5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АО Любинский МКК</a:t>
            </a: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5200" dirty="0" smtClean="0">
              <a:solidFill>
                <a:srgbClr val="000000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2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Причина: </a:t>
            </a:r>
            <a:r>
              <a:rPr lang="ru-RU" sz="5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Наш </a:t>
            </a:r>
            <a:r>
              <a:rPr lang="ru-RU" sz="520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АО Любинский </a:t>
            </a:r>
            <a:r>
              <a:rPr lang="ru-RU" sz="5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МКК хочет </a:t>
            </a:r>
            <a:r>
              <a:rPr lang="ru-RU" sz="520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расширить ассортиментную линейку по производству абсолютно новых функциональных </a:t>
            </a:r>
            <a:r>
              <a:rPr lang="ru-RU" sz="5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продуктов, но </a:t>
            </a:r>
            <a:r>
              <a:rPr lang="ru-RU" sz="520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не может, потому что ему мешают </a:t>
            </a:r>
            <a:r>
              <a:rPr lang="ru-RU" sz="5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отсутствие </a:t>
            </a:r>
            <a:r>
              <a:rPr lang="ru-RU" sz="520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экономически выгодных идей, имеющийся ассортимент не содержит в себе костяк наиболее популярных </a:t>
            </a:r>
            <a:r>
              <a:rPr lang="ru-RU" sz="5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позиций, а </a:t>
            </a:r>
            <a:r>
              <a:rPr lang="ru-RU" sz="520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модификация состава выпускаемой цельномолочной продукции не вызовет заинтересованности у потребителя и не приведет к увеличению </a:t>
            </a:r>
            <a:r>
              <a:rPr lang="ru-RU" sz="5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прибыли и </a:t>
            </a:r>
            <a:r>
              <a:rPr lang="ru-RU" sz="5200" dirty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потому не позволит эти барьеры преодолеть</a:t>
            </a:r>
            <a:r>
              <a:rPr lang="ru-RU" sz="5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.</a:t>
            </a: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5200" dirty="0">
              <a:solidFill>
                <a:srgbClr val="000000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2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Форма результата: </a:t>
            </a:r>
            <a:r>
              <a:rPr lang="ru-RU" sz="5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Разработка рецептуры и технологии производства экономически выгодного пользующегося спросом населения продукта.</a:t>
            </a: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5200" dirty="0">
              <a:solidFill>
                <a:srgbClr val="000000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  <a:sym typeface="Courier New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2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При решении задачи необходимо учитывать:</a:t>
            </a:r>
            <a:r>
              <a:rPr lang="ru-RU" sz="5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 </a:t>
            </a:r>
            <a:r>
              <a:rPr lang="ru-RU" sz="5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профессиональную компетентность, научную обоснованность применяемых исследовательских методов и методик, конфиденциальность,  личную ответственность за проводимую диагностику и полученные в исследовании выводы и результаты, фактор доверия, доступ к ресурсам.</a:t>
            </a: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/>
                <a:cs typeface="Times New Roman" panose="02020603050405020304" pitchFamily="18" charset="0"/>
                <a:sym typeface="Courier New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Как вы будете решать задачу?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226143" y="1152475"/>
            <a:ext cx="8721212" cy="38521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lnSpc>
                <a:spcPct val="100000"/>
              </a:lnSpc>
              <a:buClr>
                <a:srgbClr val="000000"/>
              </a:buClr>
              <a:buSzTx/>
              <a:buNone/>
            </a:pPr>
            <a:r>
              <a:rPr lang="ru-RU" sz="1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Прототип </a:t>
            </a:r>
            <a:r>
              <a:rPr lang="ru-RU" sz="1400" b="1" u="sng" dirty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(</a:t>
            </a:r>
            <a:r>
              <a:rPr lang="en-US" sz="1400" b="1" u="sng" dirty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MVP</a:t>
            </a:r>
            <a:r>
              <a:rPr lang="en-US" sz="1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):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 </a:t>
            </a:r>
            <a:r>
              <a:rPr lang="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Разработка </a:t>
            </a:r>
            <a:r>
              <a:rPr lang="ru" sz="1400" dirty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рецептуры и технологии производства экологически чистого молочного десерта для специализированного питания, предназначенного для систематического употребления в составе традиционных пищевых рационов. </a:t>
            </a:r>
            <a:endParaRPr lang="ru" sz="1400" dirty="0" smtClean="0">
              <a:solidFill>
                <a:srgbClr val="000000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>
              <a:lnSpc>
                <a:spcPct val="100000"/>
              </a:lnSpc>
              <a:buClr>
                <a:srgbClr val="000000"/>
              </a:buClr>
              <a:buSzTx/>
              <a:buNone/>
            </a:pPr>
            <a:endParaRPr lang="ru" sz="1400" b="1" u="sng" dirty="0" smtClean="0">
              <a:solidFill>
                <a:srgbClr val="000000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0" lvl="0" indent="0">
              <a:lnSpc>
                <a:spcPct val="100000"/>
              </a:lnSpc>
              <a:buClr>
                <a:srgbClr val="000000"/>
              </a:buClr>
              <a:buSzTx/>
              <a:buNone/>
            </a:pPr>
            <a:r>
              <a:rPr lang="ru" sz="1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Ключевые подзадачи: </a:t>
            </a:r>
            <a:endParaRPr lang="ru" sz="1400" dirty="0">
              <a:solidFill>
                <a:srgbClr val="000000"/>
              </a:solidFill>
              <a:latin typeface="Times New Roman" panose="02020603050405020304" pitchFamily="18" charset="0"/>
              <a:ea typeface="PT Sans"/>
              <a:cs typeface="Times New Roman" panose="02020603050405020304" pitchFamily="18" charset="0"/>
              <a:sym typeface="PT Sans"/>
            </a:endParaRPr>
          </a:p>
          <a:p>
            <a:pPr marL="285750" lvl="0" indent="-285750">
              <a:lnSpc>
                <a:spcPct val="100000"/>
              </a:lnSpc>
              <a:buClr>
                <a:srgbClr val="000000"/>
              </a:buClr>
              <a:buSzTx/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Маркетинговый анализ</a:t>
            </a:r>
            <a:r>
              <a:rPr lang="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 рынка по производству молочных продуктов для специализированного питания</a:t>
            </a:r>
          </a:p>
          <a:p>
            <a:pPr marL="285750" lvl="0" indent="-285750">
              <a:lnSpc>
                <a:spcPct val="100000"/>
              </a:lnSpc>
              <a:buClr>
                <a:srgbClr val="000000"/>
              </a:buClr>
              <a:buSzTx/>
              <a:buFont typeface="Wingdings" panose="05000000000000000000" pitchFamily="2" charset="2"/>
              <a:buChar char="v"/>
            </a:pPr>
            <a:r>
              <a:rPr lang="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Исследование сырьевых ресурсов</a:t>
            </a:r>
          </a:p>
          <a:p>
            <a:pPr marL="285750" lvl="0" indent="-285750">
              <a:lnSpc>
                <a:spcPct val="100000"/>
              </a:lnSpc>
              <a:buClr>
                <a:srgbClr val="000000"/>
              </a:buClr>
              <a:buSzTx/>
              <a:buFont typeface="Wingdings" panose="05000000000000000000" pitchFamily="2" charset="2"/>
              <a:buChar char="v"/>
            </a:pPr>
            <a:r>
              <a:rPr lang="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Формулировка требований к составу разрабатываемого продукта</a:t>
            </a:r>
          </a:p>
          <a:p>
            <a:pPr marL="285750" lvl="0" indent="-285750">
              <a:lnSpc>
                <a:spcPct val="100000"/>
              </a:lnSpc>
              <a:buClr>
                <a:srgbClr val="000000"/>
              </a:buClr>
              <a:buSzTx/>
              <a:buFont typeface="Wingdings" panose="05000000000000000000" pitchFamily="2" charset="2"/>
              <a:buChar char="v"/>
            </a:pPr>
            <a:r>
              <a:rPr lang="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Разработка рецептуры нового продукта</a:t>
            </a:r>
          </a:p>
          <a:p>
            <a:pPr marL="285750" lvl="0" indent="-285750">
              <a:lnSpc>
                <a:spcPct val="100000"/>
              </a:lnSpc>
              <a:buClr>
                <a:srgbClr val="000000"/>
              </a:buClr>
              <a:buSzTx/>
              <a:buFont typeface="Wingdings" panose="05000000000000000000" pitchFamily="2" charset="2"/>
              <a:buChar char="v"/>
            </a:pPr>
            <a:r>
              <a:rPr lang="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Подбор технологических параметров для производства продукта</a:t>
            </a:r>
          </a:p>
          <a:p>
            <a:pPr marL="285750" lvl="0" indent="-285750">
              <a:lnSpc>
                <a:spcPct val="100000"/>
              </a:lnSpc>
              <a:buClr>
                <a:srgbClr val="000000"/>
              </a:buClr>
              <a:buSzTx/>
              <a:buFont typeface="Wingdings" panose="05000000000000000000" pitchFamily="2" charset="2"/>
              <a:buChar char="v"/>
            </a:pPr>
            <a:r>
              <a:rPr 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SWOT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– анализ по производству разрабатываемого продукта</a:t>
            </a:r>
          </a:p>
          <a:p>
            <a:pPr marL="285750" lvl="0" indent="-285750">
              <a:lnSpc>
                <a:spcPct val="100000"/>
              </a:lnSpc>
              <a:buClr>
                <a:srgbClr val="000000"/>
              </a:buClr>
              <a:buSzTx/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rPr>
              <a:t>Расчет экономической эффективности производства нового продукта</a:t>
            </a:r>
          </a:p>
          <a:p>
            <a:pPr marL="1143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PT Sans"/>
            </a:endParaRPr>
          </a:p>
          <a:p>
            <a:pPr marL="1143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T Sans"/>
              </a:rPr>
              <a:t>Р</a:t>
            </a:r>
            <a:r>
              <a:rPr lang="ru" sz="1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T Sans"/>
              </a:rPr>
              <a:t>есурсы:</a:t>
            </a:r>
            <a:r>
              <a:rPr lang="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T Sans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T Sans"/>
              </a:rPr>
              <a:t>З</a:t>
            </a:r>
            <a:r>
              <a:rPr lang="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T Sans"/>
              </a:rPr>
              <a:t>аказчик предоставлят техническую базу для проведения исследований</a:t>
            </a:r>
          </a:p>
          <a:p>
            <a:pPr marL="114300" lvl="0" indent="0">
              <a:buNone/>
            </a:pPr>
            <a:endParaRPr lang="ru-RU" sz="1400" b="1" u="sng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PT Sans"/>
            </a:endParaRPr>
          </a:p>
          <a:p>
            <a:pPr marL="114300" lvl="0" indent="0">
              <a:buNone/>
            </a:pPr>
            <a:r>
              <a:rPr lang="en-US" sz="1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T Sans"/>
              </a:rPr>
              <a:t>Open-source</a:t>
            </a:r>
            <a:r>
              <a:rPr lang="ru-RU" sz="1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T Sans"/>
              </a:rPr>
              <a:t> решения: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T Sans"/>
              </a:rPr>
              <a:t> Большое </a:t>
            </a:r>
            <a:r>
              <a:rPr lang="ru-RU" sz="1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T Sans"/>
              </a:rPr>
              <a:t>коммьюнити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T Sans"/>
              </a:rPr>
              <a:t>, экономия средств, безопасность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T Sans"/>
              </a:rPr>
              <a:t>.</a:t>
            </a:r>
            <a:endParaRPr lang="ru" sz="1400" b="1" u="sng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PT Sans"/>
            </a:endParaRPr>
          </a:p>
          <a:p>
            <a:pPr marL="1143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Dairy Fantasy</a:t>
            </a:r>
            <a:endParaRPr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699" y="993058"/>
            <a:ext cx="8547165" cy="37755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114300" indent="0" algn="just"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 демонстрирует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понимание общей цели и способов ее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достижения, проявляет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идти на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компромисс, проявляет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к разделению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ответственности, создает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атмосферу уважения, взаимовыручки 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сотрудничества,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дохновляет вносить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 вклад в развитие и достижение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целей,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беспечивает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четкую обратную связь всем членам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команды.</a:t>
            </a:r>
          </a:p>
          <a:p>
            <a:pPr marL="114300" indent="0">
              <a:buNone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Планируемое распределение зон ответственности: </a:t>
            </a:r>
            <a:endParaRPr lang="ru-RU" b="1" u="sng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20000"/>
              </a:lnSpc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Маркетинговый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рынка по производству молочных продуктов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специализированного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</a:t>
            </a:r>
          </a:p>
          <a:p>
            <a:pPr marL="285750" lvl="0" indent="-285750" algn="just">
              <a:lnSpc>
                <a:spcPct val="120000"/>
              </a:lnSpc>
              <a:buFontTx/>
              <a:buChar char="-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SWOT – анализ по производству разрабатываемого продукта</a:t>
            </a:r>
          </a:p>
          <a:p>
            <a:pPr marL="285750" lvl="0" indent="-285750" algn="just">
              <a:lnSpc>
                <a:spcPct val="120000"/>
              </a:lnSpc>
              <a:buFontTx/>
              <a:buChar char="-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экономической эффективности производства нового продукта</a:t>
            </a:r>
          </a:p>
          <a:p>
            <a:pPr marL="285750" lvl="0" indent="-285750" algn="just">
              <a:spcAft>
                <a:spcPts val="1200"/>
              </a:spcAft>
              <a:buFontTx/>
              <a:buChar char="-"/>
            </a:pPr>
            <a:endParaRPr lang="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Tx/>
              <a:buChar char="-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сырьевых ресурсов</a:t>
            </a:r>
          </a:p>
          <a:p>
            <a:pPr marL="285750" lvl="0" indent="-285750" algn="just">
              <a:buFontTx/>
              <a:buChar char="-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Формулировка требований к составу разрабатываемого продукта</a:t>
            </a:r>
          </a:p>
          <a:p>
            <a:pPr marL="285750" lvl="0" indent="-285750" algn="just">
              <a:spcAft>
                <a:spcPts val="1200"/>
              </a:spcAft>
              <a:buFontTx/>
              <a:buChar char="-"/>
            </a:pPr>
            <a:endParaRPr lang="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Tx/>
              <a:buChar char="-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рецептуры нового продукта</a:t>
            </a:r>
          </a:p>
          <a:p>
            <a:pPr marL="285750" lvl="0" indent="-285750" algn="just">
              <a:buFontTx/>
              <a:buChar char="-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технологических параметров для производства продукта</a:t>
            </a:r>
          </a:p>
          <a:p>
            <a:pPr marL="285750" lvl="0" indent="-285750">
              <a:spcAft>
                <a:spcPts val="1200"/>
              </a:spcAft>
              <a:buFontTx/>
              <a:buChar char="-"/>
            </a:pPr>
            <a:endParaRPr lang="ru" dirty="0" smtClean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ru" dirty="0"/>
          </a:p>
        </p:txBody>
      </p:sp>
      <p:sp>
        <p:nvSpPr>
          <p:cNvPr id="2" name="Правая фигурная скобка 1"/>
          <p:cNvSpPr/>
          <p:nvPr/>
        </p:nvSpPr>
        <p:spPr>
          <a:xfrm>
            <a:off x="6550151" y="2320413"/>
            <a:ext cx="155448" cy="818533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23587" y="2490015"/>
            <a:ext cx="1406012" cy="34904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Экономисты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5711608" y="3529778"/>
            <a:ext cx="155448" cy="39329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17341" y="3608436"/>
            <a:ext cx="2290916" cy="3146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Исследователи ресурсов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5789332" y="4336026"/>
            <a:ext cx="77724" cy="53094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17341" y="4402394"/>
            <a:ext cx="2556388" cy="39820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по качеству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293064" y="17362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Аналоги вашего решения </a:t>
            </a:r>
            <a:endParaRPr dirty="0"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167148" y="778849"/>
            <a:ext cx="8646516" cy="39209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аналог: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Итальянский молочный десерт «Панна -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котта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основу будет выбрана идея по разработке рецептуры продукта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u="sng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преимущества: </a:t>
            </a:r>
            <a:endParaRPr lang="ru-RU" sz="1400" b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составу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удет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обладать функциональными свойствами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экологичностью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в отличие от имеющегося на данный момент ассортимента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будет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коммерчески привлекателен для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потребителя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одбор экологически чистого сырья позволит выпускать продукт с  «чистой этикеткой»</a:t>
            </a:r>
          </a:p>
          <a:p>
            <a:pPr marL="0" lvl="0" indent="0">
              <a:buNone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же означает термин «чистая этикетка»? </a:t>
            </a: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четкое, понятное описание состава продукта, т. е. потребитель видит на упаковке короткий список из простых и знакомых ингредиентов. 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подразумевается, что продукт с такой этикеткой сделан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</a:p>
          <a:p>
            <a:pPr marL="0" lvl="0" indent="0"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природных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составляющих биологического происхождения и не только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доставит</a:t>
            </a:r>
          </a:p>
          <a:p>
            <a:pPr marL="0" lvl="0" indent="0"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человеку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удовольствие, но и будет как минимум безвреден, как максимум 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полезен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здоровья. Другими словами, никаких искусственных ингредиентов, 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натуральное.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4388">
            <a:off x="6542214" y="236594"/>
            <a:ext cx="2206205" cy="16201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593" y="3179927"/>
            <a:ext cx="1900308" cy="1875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530</Words>
  <Application>Microsoft Office PowerPoint</Application>
  <PresentationFormat>Экран (16:9)</PresentationFormat>
  <Paragraphs>64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Simple Light</vt:lpstr>
      <vt:lpstr>Молочные изыски</vt:lpstr>
      <vt:lpstr>О задаче, которую предстоит решить</vt:lpstr>
      <vt:lpstr>Как вы будете решать задачу?</vt:lpstr>
      <vt:lpstr>Dairy Fantasy</vt:lpstr>
      <vt:lpstr>Аналоги вашего решения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Молочные изыски</dc:title>
  <cp:lastModifiedBy>Наташа</cp:lastModifiedBy>
  <cp:revision>12</cp:revision>
  <dcterms:modified xsi:type="dcterms:W3CDTF">2021-04-01T12:55:13Z</dcterms:modified>
</cp:coreProperties>
</file>