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y="5143500" cx="9144000"/>
  <p:notesSz cx="6858000" cy="9144000"/>
  <p:embeddedFontLst>
    <p:embeddedFont>
      <p:font typeface="Raleway"/>
      <p:regular r:id="rId20"/>
      <p:bold r:id="rId21"/>
      <p:italic r:id="rId22"/>
      <p:boldItalic r:id="rId23"/>
    </p:embeddedFont>
    <p:embeddedFont>
      <p:font typeface="Raleway SemiBold"/>
      <p:regular r:id="rId24"/>
      <p:bold r:id="rId25"/>
      <p:italic r:id="rId26"/>
      <p:boldItalic r:id="rId27"/>
    </p:embeddedFont>
    <p:embeddedFont>
      <p:font typeface="Roboto"/>
      <p:regular r:id="rId28"/>
      <p:bold r:id="rId29"/>
      <p:italic r:id="rId30"/>
      <p:boldItalic r:id="rId31"/>
    </p:embeddedFont>
    <p:embeddedFont>
      <p:font typeface="Helvetica Neue"/>
      <p:regular r:id="rId32"/>
      <p:bold r:id="rId33"/>
      <p:italic r:id="rId34"/>
      <p:boldItalic r:id="rId35"/>
    </p:embeddedFont>
    <p:embeddedFont>
      <p:font typeface="Century Gothic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659729E-31A9-47E7-BBBE-C4E15365409F}">
  <a:tblStyle styleId="{E659729E-31A9-47E7-BBBE-C4E15365409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regular.fntdata"/><Relationship Id="rId22" Type="http://schemas.openxmlformats.org/officeDocument/2006/relationships/font" Target="fonts/Raleway-italic.fntdata"/><Relationship Id="rId21" Type="http://schemas.openxmlformats.org/officeDocument/2006/relationships/font" Target="fonts/Raleway-bold.fntdata"/><Relationship Id="rId24" Type="http://schemas.openxmlformats.org/officeDocument/2006/relationships/font" Target="fonts/RalewaySemiBold-regular.fntdata"/><Relationship Id="rId23" Type="http://schemas.openxmlformats.org/officeDocument/2006/relationships/font" Target="fonts/Raleway-bold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italic.fntdata"/><Relationship Id="rId25" Type="http://schemas.openxmlformats.org/officeDocument/2006/relationships/font" Target="fonts/RalewaySemiBold-bold.fntdata"/><Relationship Id="rId28" Type="http://schemas.openxmlformats.org/officeDocument/2006/relationships/font" Target="fonts/Roboto-regular.fntdata"/><Relationship Id="rId27" Type="http://schemas.openxmlformats.org/officeDocument/2006/relationships/font" Target="fonts/RalewaySemiBold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oboto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-boldItalic.fntdata"/><Relationship Id="rId30" Type="http://schemas.openxmlformats.org/officeDocument/2006/relationships/font" Target="fonts/Roboto-italic.fntdata"/><Relationship Id="rId11" Type="http://schemas.openxmlformats.org/officeDocument/2006/relationships/slide" Target="slides/slide4.xml"/><Relationship Id="rId33" Type="http://schemas.openxmlformats.org/officeDocument/2006/relationships/font" Target="fonts/HelveticaNeue-bold.fntdata"/><Relationship Id="rId10" Type="http://schemas.openxmlformats.org/officeDocument/2006/relationships/slide" Target="slides/slide3.xml"/><Relationship Id="rId32" Type="http://schemas.openxmlformats.org/officeDocument/2006/relationships/font" Target="fonts/HelveticaNeue-regular.fntdata"/><Relationship Id="rId13" Type="http://schemas.openxmlformats.org/officeDocument/2006/relationships/slide" Target="slides/slide6.xml"/><Relationship Id="rId35" Type="http://schemas.openxmlformats.org/officeDocument/2006/relationships/font" Target="fonts/HelveticaNeue-boldItalic.fntdata"/><Relationship Id="rId12" Type="http://schemas.openxmlformats.org/officeDocument/2006/relationships/slide" Target="slides/slide5.xml"/><Relationship Id="rId34" Type="http://schemas.openxmlformats.org/officeDocument/2006/relationships/font" Target="fonts/HelveticaNeue-italic.fntdata"/><Relationship Id="rId15" Type="http://schemas.openxmlformats.org/officeDocument/2006/relationships/slide" Target="slides/slide8.xml"/><Relationship Id="rId37" Type="http://schemas.openxmlformats.org/officeDocument/2006/relationships/font" Target="fonts/CenturyGothic-bold.fntdata"/><Relationship Id="rId14" Type="http://schemas.openxmlformats.org/officeDocument/2006/relationships/slide" Target="slides/slide7.xml"/><Relationship Id="rId36" Type="http://schemas.openxmlformats.org/officeDocument/2006/relationships/font" Target="fonts/CenturyGothic-regular.fntdata"/><Relationship Id="rId17" Type="http://schemas.openxmlformats.org/officeDocument/2006/relationships/slide" Target="slides/slide10.xml"/><Relationship Id="rId39" Type="http://schemas.openxmlformats.org/officeDocument/2006/relationships/font" Target="fonts/CenturyGothic-bold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4" name="Google Shape;174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1" name="Google Shape;201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8" name="Google Shape;238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2" name="Google Shape;252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Relationship Id="rId5" Type="http://schemas.openxmlformats.org/officeDocument/2006/relationships/image" Target="../media/image4.jpg"/><Relationship Id="rId6" Type="http://schemas.openxmlformats.org/officeDocument/2006/relationships/image" Target="../media/image7.png"/><Relationship Id="rId7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innoagency.ru/files/StartupCafe_HR_Tech.pdf" TargetMode="External"/><Relationship Id="rId4" Type="http://schemas.openxmlformats.org/officeDocument/2006/relationships/image" Target="../media/image14.png"/><Relationship Id="rId5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yabs.yandex.ru/count/WdeejI_zOoVX2LcV0cKJ0EFYWYOQbKgbKga4mGHzFfSxUxRVkVE6Er-_u_M6EzmIH4XM9Vk-SniwZKAZU8uSDcWWvPX2yUdpcUCvRkUe2b5pE9-tCvT6eqzeZggGZ1pM8gEY74D3r9ya9ElH3v8HKDNewATwGwd8IgGaj8GKP4KYSRrIbP98B26DI182IW9JDfjopGUCmag_uMb7SlPWq77qEkCAJeumTS7Oz4cTBHLAsbOIFhqS20SkG0k5ioj02stYKO0MYcKiG6iduSlvXe159oQLGk-yfWxLaDusz9uwdNSEpUqdrBwdJhj-ub5SwiIdTWKuM1XUKxmmGfgnJcwyzf8nGZ2khrtnPf_YCm1Aai81b1YARRn05WpXzAmxxfwSLiFUvBgfQJLiwQcQieP1nAYlAdEO5mstUkC808OT-2sqYKS0Mth_yXRA8bXvZopYGHw9P8fHs7eAEio4iWcf6386A1tcQy458in86cnuWkcAi7Ct8Wm4BBAf1zJa0ZLtVyMFxeTXnWIZFjX3Vjd-h_zAc_Az_YjjokVw8dxalyCaWTlwMcQaODRFCYC5ivZcfPOYpF9IIv49SsTLw4QQ7dkq7brTAdrUJTHeS02owDr7DIMXirxIbokqdSiysN_DLNb-J7km0LvJxi3-MoJsCetvBQthEgFOopJcjHwjRaSLBpxhQMQkL2gLrXku5lOoYFAxs77n9K6JZmaV_9a42G9yDxus2unmJI8t6hEc9aaxocnzHY08gAqh7baNdmtflg0uVlekb-dpv_XOZ8UVvC8S_2KznB5qua_vT4zz7BsJEU747O205cj3iiCtz5NLF_4QzQsI3gph~2?etext=2202.3aXdG76ko1rRTmx4kxaM-1aK0a-B3abjnfvYF2qJ0gXzXWGXjM2xj3xTbt1MecrQKPQEqgj_mrn8Jhtk_jYlzoB1yTPR3bD0ZeO87tRN7GJmeWl5ZmFxcmZzdGZzeWR1.d25643a4907e8321594cfd084863955d27eefc7a&amp;from=yandex.ru%3Bsearch%26%23x2F%3B%3Bweb%3B%3B0%3B&amp;q=%D0%BF%D1%80%D0%B8%D0%BB%D0%BE%D0%B6%D0%B5%D0%BD%D0%B8%D0%B5+%D0%B4%D0%BB%D1%8F+%D0%B0%D0%B4%D0%B0%D0%BF%D1%82%D0%B0%D1%86%D0%B8%D0%B8+%D0%BF%D0%B5%D1%80%D1%81%D0%BE%D0%BD%D0%B0%D0%BB%D0%B0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idx="1" type="body"/>
          </p:nvPr>
        </p:nvSpPr>
        <p:spPr>
          <a:xfrm>
            <a:off x="144327" y="400075"/>
            <a:ext cx="4915200" cy="18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" sz="31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Приложение для адаптации персонала SmartHR</a:t>
            </a:r>
            <a:endParaRPr sz="31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6"/>
          <p:cNvSpPr txBox="1"/>
          <p:nvPr>
            <p:ph idx="1" type="body"/>
          </p:nvPr>
        </p:nvSpPr>
        <p:spPr>
          <a:xfrm>
            <a:off x="456825" y="1883084"/>
            <a:ext cx="6149100" cy="19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 </a:t>
            </a:r>
            <a:r>
              <a:rPr lang="ru" sz="1300">
                <a:solidFill>
                  <a:srgbClr val="132C40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данным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агентства инноваций Москвы, через несколько лет HR-сфера будет использовать гораздо больше технологичных решений. Они объединят все бизнес-процессы по управлению персоналом и развитию человеческого капитала. Это поможет компаниям улучшить взаимодействие с сотрудниками.</a:t>
            </a:r>
            <a:endParaRPr sz="13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настоящее время часть реализуемых решений ушла с рынка, компаниям требуется современное решение, позволяющее удержать новых сотрудников, повысить эффективность их работы. Приложение Smart HR позволит выполнить эти задачи</a:t>
            </a:r>
            <a:endParaRPr sz="1900"/>
          </a:p>
        </p:txBody>
      </p:sp>
      <p:sp>
        <p:nvSpPr>
          <p:cNvPr id="122" name="Google Shape;122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1" name="Google Shape;141;p27"/>
          <p:cNvSpPr txBox="1"/>
          <p:nvPr>
            <p:ph idx="1" type="body"/>
          </p:nvPr>
        </p:nvSpPr>
        <p:spPr>
          <a:xfrm>
            <a:off x="457201" y="2154825"/>
            <a:ext cx="7485900" cy="29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Проблема малых и средних предприятий, а также крупных предприятий в текучести персонала после прохождения испытательного срока.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>
                <a:solidFill>
                  <a:srgbClr val="132C40"/>
                </a:solidFill>
              </a:rPr>
              <a:t>Сегодня компаниям всё сложнее находить сотрудников — баланс спроса и предложения на рынке труда не в пользу работодателей. Конкуренция за персонал растёт и заставляет компании пересматривать подходы в работе с персоналом, в том числе 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>
                <a:solidFill>
                  <a:srgbClr val="132C40"/>
                </a:solidFill>
              </a:rPr>
              <a:t>Текучесть -это комплексная </a:t>
            </a:r>
            <a:r>
              <a:rPr lang="ru" sz="1400">
                <a:solidFill>
                  <a:srgbClr val="132C40"/>
                </a:solidFill>
              </a:rPr>
              <a:t>проблема. Наше приложение решает одну из частей данной проблемы -увольнение сотрудников после испытательного срока из-за высокой загруженности hr службы, отсутствия поддержки и мотивации как наставников, так и сотрудников.</a:t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rgbClr val="132C40"/>
              </a:solidFill>
            </a:endParaRPr>
          </a:p>
        </p:txBody>
      </p:sp>
      <p:sp>
        <p:nvSpPr>
          <p:cNvPr id="142" name="Google Shape;142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8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5" name="Google Shape;155;p28"/>
          <p:cNvSpPr txBox="1"/>
          <p:nvPr>
            <p:ph idx="1" type="body"/>
          </p:nvPr>
        </p:nvSpPr>
        <p:spPr>
          <a:xfrm flipH="1">
            <a:off x="457193" y="2248731"/>
            <a:ext cx="7993200" cy="23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132C40"/>
                </a:solidFill>
              </a:rPr>
              <a:t>Мобильное приложение Smart HR позволит сократить текучесть кадров в малых и средних предприятиях, благодаря правильной адаптации новых сотрудников,  системе наставничества и аналитике.</a:t>
            </a:r>
            <a:endParaRPr sz="13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С помощью готовых шаблонов пользователь может создавать пошаговые руководства по адаптации и разрабатывать учебные материалы, чтобы помочь новым сотрудникам адаптироваться к своей роли. Возможно добавить организационные диаграммы, чтобы познакомить новых сотрудников с иерархией компании, и отобразить список команды, чтобы они могли узнать больше о своих коллегах.Система наставничества позволяет наставнику экономить время на разъяснение стандартных вопросов, видеть прогресс новичка в усвоении новых знаний, а также содержит блок мотивации для обоих сотрудников. Система мотивации выстраивается в соответствии с принятой системой в каждой компании и включает как материальное, так и нематериальное поощрение</a:t>
            </a:r>
            <a:r>
              <a:rPr lang="ru" sz="1000"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56" name="Google Shape;156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9" name="Google Shape;169;p29"/>
          <p:cNvSpPr txBox="1"/>
          <p:nvPr/>
        </p:nvSpPr>
        <p:spPr>
          <a:xfrm>
            <a:off x="432324" y="1652475"/>
            <a:ext cx="6028200" cy="29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Приложение для адаптации персонала </a:t>
            </a:r>
            <a:r>
              <a:rPr b="1" lang="ru" sz="12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SmartHR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hr-менеджерам 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онбординг  новых сотрудников </a:t>
            </a:r>
            <a:endParaRPr b="0"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низкой включенности в работу и ухода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из компании сразу после испытательного срока </a:t>
            </a:r>
            <a:endParaRPr b="0"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приложения, в котором предусмотрен необходимый функционал для успешной адаптации сотрудников </a:t>
            </a:r>
            <a:endParaRPr b="0"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качественный онбординг со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стабильным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штатом .</a:t>
            </a:r>
            <a:endParaRPr b="0"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0" name="Google Shape;170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30"/>
          <p:cNvSpPr/>
          <p:nvPr/>
        </p:nvSpPr>
        <p:spPr>
          <a:xfrm>
            <a:off x="457193" y="34726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30"/>
          <p:cNvSpPr txBox="1"/>
          <p:nvPr>
            <p:ph type="title"/>
          </p:nvPr>
        </p:nvSpPr>
        <p:spPr>
          <a:xfrm>
            <a:off x="457192" y="3127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80" name="Google Shape;180;p30"/>
          <p:cNvSpPr txBox="1"/>
          <p:nvPr>
            <p:ph idx="1" type="body"/>
          </p:nvPr>
        </p:nvSpPr>
        <p:spPr>
          <a:xfrm>
            <a:off x="206400" y="1140302"/>
            <a:ext cx="79932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( B2B, B2G)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средние и малые предприятия с численностью сотрудников более 100 человек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</a:t>
            </a:r>
            <a:r>
              <a:rPr lang="ru"/>
              <a:t>е решение будет стоить 100000 с возможностью ежемесячной оплатой (подписка на год). И с возможностью докупить дополнительные модули. 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30"/>
          <p:cNvSpPr txBox="1"/>
          <p:nvPr>
            <p:ph idx="1" type="body"/>
          </p:nvPr>
        </p:nvSpPr>
        <p:spPr>
          <a:xfrm>
            <a:off x="2244150" y="2753250"/>
            <a:ext cx="4655700" cy="19395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22860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lt1"/>
                </a:solidFill>
              </a:rPr>
              <a:t>PAM=100 тыс. * 100 тыс.=10 млрд.руб</a:t>
            </a:r>
            <a:endParaRPr b="1" sz="1500">
              <a:solidFill>
                <a:schemeClr val="lt1"/>
              </a:solidFill>
            </a:endParaRPr>
          </a:p>
          <a:p>
            <a:pPr indent="22860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lt1"/>
                </a:solidFill>
              </a:rPr>
              <a:t>TAM=50 тыс * 100 тыс.=5 млрд. руб</a:t>
            </a:r>
            <a:endParaRPr b="1" sz="1500">
              <a:solidFill>
                <a:schemeClr val="lt1"/>
              </a:solidFill>
            </a:endParaRPr>
          </a:p>
          <a:p>
            <a:pPr indent="22860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lt1"/>
                </a:solidFill>
              </a:rPr>
              <a:t>SAM=10 тыс.*100 тыс.=1 млрд. руб</a:t>
            </a:r>
            <a:endParaRPr b="1" sz="1500">
              <a:solidFill>
                <a:schemeClr val="lt1"/>
              </a:solidFill>
            </a:endParaRPr>
          </a:p>
          <a:p>
            <a:pPr indent="22860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lt1"/>
                </a:solidFill>
              </a:rPr>
              <a:t>SOM= 1000 * 100 тыс.=100 млн.руб</a:t>
            </a:r>
            <a:endParaRPr b="1" sz="13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31"/>
          <p:cNvSpPr/>
          <p:nvPr/>
        </p:nvSpPr>
        <p:spPr>
          <a:xfrm>
            <a:off x="457201" y="43677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1"/>
          <p:cNvSpPr txBox="1"/>
          <p:nvPr>
            <p:ph type="title"/>
          </p:nvPr>
        </p:nvSpPr>
        <p:spPr>
          <a:xfrm>
            <a:off x="401725" y="40227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 txBox="1"/>
          <p:nvPr/>
        </p:nvSpPr>
        <p:spPr>
          <a:xfrm>
            <a:off x="66550" y="981875"/>
            <a:ext cx="8436600" cy="2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5125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50"/>
              <a:buAutoNum type="arabicPeriod"/>
            </a:pPr>
            <a:r>
              <a:rPr b="1" lang="ru" sz="2150">
                <a:highlight>
                  <a:srgbClr val="FFFFFF"/>
                </a:highlight>
              </a:rPr>
              <a:t>Битрикс 24</a:t>
            </a:r>
            <a:endParaRPr b="1" sz="2150">
              <a:highlight>
                <a:srgbClr val="FFFFFF"/>
              </a:highlight>
            </a:endParaRPr>
          </a:p>
          <a:p>
            <a:pPr indent="-365125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50"/>
              <a:buAutoNum type="arabicPeriod"/>
            </a:pPr>
            <a:r>
              <a:rPr b="1" lang="ru" sz="2150">
                <a:highlight>
                  <a:srgbClr val="FFFFFF"/>
                </a:highlight>
              </a:rPr>
              <a:t>Potok</a:t>
            </a:r>
            <a:endParaRPr b="1" sz="2150">
              <a:highlight>
                <a:srgbClr val="FFFFFF"/>
              </a:highlight>
            </a:endParaRPr>
          </a:p>
          <a:p>
            <a:pPr indent="-365125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50"/>
              <a:buAutoNum type="arabicPeriod"/>
            </a:pPr>
            <a:r>
              <a:rPr b="1" lang="ru" sz="2150">
                <a:highlight>
                  <a:srgbClr val="FFFFFF"/>
                </a:highlight>
              </a:rPr>
              <a:t>Enboarder</a:t>
            </a:r>
            <a:endParaRPr b="1" sz="2150">
              <a:highlight>
                <a:srgbClr val="FFFFFF"/>
              </a:highlight>
              <a:uFill>
                <a:noFill/>
              </a:uFill>
              <a:hlinkClick r:id="rId3"/>
            </a:endParaRPr>
          </a:p>
          <a:p>
            <a:pPr indent="-365125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50"/>
              <a:buAutoNum type="arabicPeriod"/>
            </a:pPr>
            <a:r>
              <a:rPr b="1" lang="ru" sz="2150">
                <a:highlight>
                  <a:srgbClr val="FFFFFF"/>
                </a:highlight>
              </a:rPr>
              <a:t>HR-cloud</a:t>
            </a:r>
            <a:endParaRPr b="1" sz="2150">
              <a:highlight>
                <a:srgbClr val="FFFFFF"/>
              </a:highlight>
            </a:endParaRPr>
          </a:p>
          <a:p>
            <a:pPr indent="-365125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50"/>
              <a:buAutoNum type="arabicPeriod"/>
            </a:pPr>
            <a:r>
              <a:rPr b="1" lang="ru" sz="2150">
                <a:highlight>
                  <a:srgbClr val="FFFFFF"/>
                </a:highlight>
              </a:rPr>
              <a:t>BoxBattle и другие.</a:t>
            </a:r>
            <a:endParaRPr b="1" sz="2150"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50"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50">
                <a:highlight>
                  <a:srgbClr val="FFFFFF"/>
                </a:highlight>
              </a:rPr>
              <a:t>Но большая часть решений направлена на образовательный контент, что не может в полной мере закрыть потребность нового сотрудника в полноценной системе адаптации, включая систему наставничества, обучения и поощрения.</a:t>
            </a:r>
            <a:endParaRPr b="1" sz="2150"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2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2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7" name="Google Shape;207;p32"/>
          <p:cNvSpPr txBox="1"/>
          <p:nvPr>
            <p:ph idx="1" type="body"/>
          </p:nvPr>
        </p:nvSpPr>
        <p:spPr>
          <a:xfrm>
            <a:off x="287543" y="2297106"/>
            <a:ext cx="79932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приложение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100000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Позволит сократить текучесть кадров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Продажа приложения с шаблоном интерфейса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 том, что сможем внести нужную информацию о компании в целом,также сделать правки в интерфейс</a:t>
            </a:r>
            <a:endParaRPr/>
          </a:p>
        </p:txBody>
      </p:sp>
      <p:sp>
        <p:nvSpPr>
          <p:cNvPr id="208" name="Google Shape;208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3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7" name="Google Shape;21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3"/>
          <p:cNvSpPr txBox="1"/>
          <p:nvPr/>
        </p:nvSpPr>
        <p:spPr>
          <a:xfrm>
            <a:off x="456825" y="2056325"/>
            <a:ext cx="4961100" cy="20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7305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Детально изучены конкуренты,предлагающие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7305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Подобные решения; 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7305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Проанализированы их сильные и слабые стороны; 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7305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Изучен вопрос ценообразования;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7305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Рассчитан маркетинговый план;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7305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Изучена целевая аудитория.</a:t>
            </a:r>
            <a:endParaRPr sz="13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4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27" name="Google Shape;227;p34"/>
          <p:cNvGraphicFramePr/>
          <p:nvPr/>
        </p:nvGraphicFramePr>
        <p:xfrm>
          <a:off x="401735" y="846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{E659729E-31A9-47E7-BBBE-C4E15365409F}</a:tableStyleId>
              </a:tblPr>
              <a:tblGrid>
                <a:gridCol w="2510675"/>
                <a:gridCol w="2510675"/>
                <a:gridCol w="2510675"/>
              </a:tblGrid>
              <a:tr h="714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739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Желтякова Дарья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39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Ерофеева Алина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8" name="Google Shape;228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4" name="Google Shape;23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7100" y="1560650"/>
            <a:ext cx="1265876" cy="1739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5225" y="3299675"/>
            <a:ext cx="1187750" cy="184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5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1" name="Google Shape;241;p35"/>
          <p:cNvSpPr txBox="1"/>
          <p:nvPr>
            <p:ph idx="1" type="body"/>
          </p:nvPr>
        </p:nvSpPr>
        <p:spPr>
          <a:xfrm>
            <a:off x="261500" y="15509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132C40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AutoNum type="arabicParenR"/>
            </a:pPr>
            <a:r>
              <a:rPr lang="ru" sz="1700">
                <a:solidFill>
                  <a:srgbClr val="132C40"/>
                </a:solidFill>
              </a:rPr>
              <a:t>Найти необходимых людей на реализацию</a:t>
            </a:r>
            <a:endParaRPr sz="1700">
              <a:solidFill>
                <a:srgbClr val="132C40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AutoNum type="arabicParenR"/>
            </a:pPr>
            <a:r>
              <a:rPr lang="ru" sz="1700">
                <a:solidFill>
                  <a:srgbClr val="132C40"/>
                </a:solidFill>
              </a:rPr>
              <a:t>создание приложения и его проверка</a:t>
            </a:r>
            <a:endParaRPr sz="1700">
              <a:solidFill>
                <a:srgbClr val="132C40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AutoNum type="arabicParenR"/>
            </a:pPr>
            <a:r>
              <a:rPr lang="ru" sz="1700">
                <a:solidFill>
                  <a:srgbClr val="132C40"/>
                </a:solidFill>
              </a:rPr>
              <a:t>корректировка по ситуации</a:t>
            </a:r>
            <a:endParaRPr sz="1700">
              <a:solidFill>
                <a:srgbClr val="132C40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AutoNum type="arabicParenR"/>
            </a:pPr>
            <a:r>
              <a:rPr lang="ru" sz="1700">
                <a:solidFill>
                  <a:srgbClr val="132C40"/>
                </a:solidFill>
              </a:rPr>
              <a:t> </a:t>
            </a:r>
            <a:r>
              <a:rPr lang="ru" sz="1700">
                <a:solidFill>
                  <a:srgbClr val="132C40"/>
                </a:solidFill>
              </a:rPr>
              <a:t>Создание рекламы и поиск клиентов</a:t>
            </a:r>
            <a:endParaRPr sz="1700">
              <a:solidFill>
                <a:srgbClr val="132C40"/>
              </a:solidFill>
            </a:endParaRPr>
          </a:p>
        </p:txBody>
      </p:sp>
      <p:sp>
        <p:nvSpPr>
          <p:cNvPr id="242" name="Google Shape;242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5" name="Google Shape;24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6"/>
          <p:cNvSpPr txBox="1"/>
          <p:nvPr>
            <p:ph type="title"/>
          </p:nvPr>
        </p:nvSpPr>
        <p:spPr>
          <a:xfrm>
            <a:off x="457192" y="15175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55" name="Google Shape;255;p36"/>
          <p:cNvSpPr txBox="1"/>
          <p:nvPr>
            <p:ph idx="1" type="body"/>
          </p:nvPr>
        </p:nvSpPr>
        <p:spPr>
          <a:xfrm>
            <a:off x="401726" y="2359375"/>
            <a:ext cx="41151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900">
                <a:solidFill>
                  <a:srgbClr val="132C40"/>
                </a:solidFill>
              </a:rPr>
              <a:t>Желтякова Дарья Алексеевна</a:t>
            </a:r>
            <a:endParaRPr sz="19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900">
                <a:solidFill>
                  <a:srgbClr val="132C40"/>
                </a:solidFill>
              </a:rPr>
              <a:t>номер: +79521916980</a:t>
            </a:r>
            <a:endParaRPr sz="19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9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900">
                <a:solidFill>
                  <a:srgbClr val="132C40"/>
                </a:solidFill>
              </a:rPr>
              <a:t>t.me/Lima525</a:t>
            </a:r>
            <a:endParaRPr sz="1900">
              <a:solidFill>
                <a:srgbClr val="132C40"/>
              </a:solidFill>
            </a:endParaRPr>
          </a:p>
        </p:txBody>
      </p:sp>
      <p:sp>
        <p:nvSpPr>
          <p:cNvPr id="256" name="Google Shape;256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9" name="Google Shape;25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