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12192000"/>
  <p:notesSz cx="6858000" cy="9144000"/>
  <p:embeddedFontLst>
    <p:embeddedFont>
      <p:font typeface="Helvetica Neue"/>
      <p:regular r:id="rId21"/>
      <p:bold r:id="rId22"/>
      <p:italic r:id="rId23"/>
      <p:boldItalic r:id="rId24"/>
    </p:embeddedFont>
    <p:embeddedFont>
      <p:font typeface="Open Sans Light"/>
      <p:regular r:id="rId25"/>
      <p:bold r:id="rId26"/>
      <p:italic r:id="rId27"/>
      <p:boldItalic r:id="rId28"/>
    </p:embeddedFont>
    <p:embeddedFont>
      <p:font typeface="Open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r:id="rId33" roundtripDataSignature="AMtx7mjbDMECF+1Mu9IfodozOROuHYNY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1589D83-A6E5-4309-9878-E00A9A3C371E}">
  <a:tblStyle styleId="{01589D83-A6E5-4309-9878-E00A9A3C371E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</a:band1H>
    <a:band2H>
      <a:tcTxStyle b="off" i="off"/>
      <a:tcStyle>
        <a:fill>
          <a:solidFill>
            <a:srgbClr val="FFFFFF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93"/>
        <p:guide pos="150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HelveticaNeue-bold.fntdata"/><Relationship Id="rId21" Type="http://schemas.openxmlformats.org/officeDocument/2006/relationships/font" Target="fonts/HelveticaNeue-regular.fntdata"/><Relationship Id="rId24" Type="http://schemas.openxmlformats.org/officeDocument/2006/relationships/font" Target="fonts/HelveticaNeue-boldItalic.fntdata"/><Relationship Id="rId23" Type="http://schemas.openxmlformats.org/officeDocument/2006/relationships/font" Target="fonts/HelveticaNeue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OpenSansLight-bold.fntdata"/><Relationship Id="rId25" Type="http://schemas.openxmlformats.org/officeDocument/2006/relationships/font" Target="fonts/OpenSansLight-regular.fntdata"/><Relationship Id="rId28" Type="http://schemas.openxmlformats.org/officeDocument/2006/relationships/font" Target="fonts/OpenSansLight-boldItalic.fntdata"/><Relationship Id="rId27" Type="http://schemas.openxmlformats.org/officeDocument/2006/relationships/font" Target="fonts/OpenSansLight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OpenSans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penSans-italic.fntdata"/><Relationship Id="rId30" Type="http://schemas.openxmlformats.org/officeDocument/2006/relationships/font" Target="fonts/OpenSans-bold.fntdata"/><Relationship Id="rId11" Type="http://schemas.openxmlformats.org/officeDocument/2006/relationships/slide" Target="slides/slide5.xml"/><Relationship Id="rId33" Type="http://customschemas.google.com/relationships/presentationmetadata" Target="metadata"/><Relationship Id="rId10" Type="http://schemas.openxmlformats.org/officeDocument/2006/relationships/slide" Target="slides/slide4.xml"/><Relationship Id="rId32" Type="http://schemas.openxmlformats.org/officeDocument/2006/relationships/font" Target="fonts/OpenSans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ed4ee49aba_0_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1ed4ee49aba_0_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ed4ee49aba_0_5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1ed4ee49aba_0_5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ed4ee49aba_0_7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1ed4ee49aba_0_7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ed4ee49aba_0_1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g1ed4ee49aba_0_1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1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" type="body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19" name="Google Shape;19;p17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0" name="Google Shape;20;p17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1" name="Google Shape;21;p1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2" name="Google Shape;22;p17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3" name="Google Shape;23;p17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24;p17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descr="Рисунок 9" id="25" name="Google Shape;25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" name="Google Shape;26;p17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27" name="Google Shape;27;p17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29" name="Google Shape;29;p1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0" name="Google Shape;30;p17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" name="Google Shape;31;p17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8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36" name="Google Shape;3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8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8" name="Google Shape;38;p18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9" name="Google Shape;39;p18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0" name="Google Shape;40;p18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1" name="Google Shape;41;p18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2" name="Google Shape;42;p18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3" name="Google Shape;43;p18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4" name="Google Shape;44;p18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5" name="Google Shape;45;p18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46" name="Google Shape;4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" name="Google Shape;47;p18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48" name="Google Shape;48;p18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" name="Google Shape;49;p18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0" name="Google Shape;50;p18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1" name="Google Shape;51;p18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" name="Google Shape;52;p18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3" name="Google Shape;53;p18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4" name="Google Shape;54;p18"/>
          <p:cNvSpPr/>
          <p:nvPr/>
        </p:nvSpPr>
        <p:spPr>
          <a:xfrm>
            <a:off x="7111999" y="1187053"/>
            <a:ext cx="2162014" cy="1323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" name="Google Shape;55;p18"/>
          <p:cNvSpPr/>
          <p:nvPr/>
        </p:nvSpPr>
        <p:spPr>
          <a:xfrm flipH="1">
            <a:off x="7298266" y="2878664"/>
            <a:ext cx="1828805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" name="Google Shape;56;p18"/>
          <p:cNvSpPr/>
          <p:nvPr/>
        </p:nvSpPr>
        <p:spPr>
          <a:xfrm>
            <a:off x="7298266" y="4347023"/>
            <a:ext cx="2319867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b="0" i="0" lang="ru-RU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1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" name="Google Shape;65;p21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66" name="Google Shape;66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7" name="Google Shape;67;p21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{01589D83-A6E5-4309-9878-E00A9A3C371E}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68" name="Google Shape;68;p21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69" name="Google Shape;69;p21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21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1" name="Google Shape;71;p21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2" name="Google Shape;72;p21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" name="Google Shape;73;p21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4" name="Google Shape;74;p21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5" name="Google Shape;75;p21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" name="Google Shape;76;p21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79" name="Google Shape;79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80" name="Google Shape;8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2" name="Google Shape;82;p22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83" name="Google Shape;8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84;p22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5" name="Google Shape;85;p22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" name="Google Shape;86;p22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87" name="Google Shape;87;p22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8" name="Google Shape;88;p22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" name="Google Shape;89;p22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0" name="Google Shape;90;p22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1" name="Google Shape;91;p22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" name="Google Shape;92;p22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3" name="Google Shape;93;p2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4" name="Google Shape;94;p2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jpg"/><Relationship Id="rId6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jpg"/><Relationship Id="rId6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jpg"/><Relationship Id="rId6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jpg"/><Relationship Id="rId6" Type="http://schemas.openxmlformats.org/officeDocument/2006/relationships/image" Target="../media/image17.png"/><Relationship Id="rId7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/>
          <p:nvPr/>
        </p:nvSpPr>
        <p:spPr>
          <a:xfrm>
            <a:off x="0" y="3908438"/>
            <a:ext cx="4057174" cy="294956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4027506" y="5927333"/>
            <a:ext cx="8164494" cy="9306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4027404" y="3908438"/>
            <a:ext cx="4725062" cy="2018572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8669220" y="3908438"/>
            <a:ext cx="3522780" cy="2018572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8669220" y="0"/>
            <a:ext cx="3522780" cy="3909326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574609" y="270275"/>
            <a:ext cx="7551473" cy="2823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5400"/>
              <a:buFont typeface="Arial"/>
              <a:buNone/>
            </a:pPr>
            <a:r>
              <a:rPr i="0" lang="ru-RU" sz="5400" u="none" cap="none" strike="noStrike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Акселерационная </a:t>
            </a:r>
            <a:br>
              <a:rPr i="0" lang="ru-RU" sz="5400" u="none" cap="none" strike="noStrike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i="0" lang="ru-RU" sz="5400" u="none" cap="none" strike="noStrike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программа СПБГУ</a:t>
            </a:r>
            <a:br>
              <a:rPr i="0" lang="ru-RU" sz="5400" u="none" cap="none" strike="noStrike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i="0" sz="5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46166" y="6214282"/>
            <a:ext cx="2103956" cy="379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55980" y="270275"/>
            <a:ext cx="2416885" cy="1904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2288214"/>
            <a:ext cx="5163578" cy="1611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"/>
          <p:cNvSpPr txBox="1"/>
          <p:nvPr/>
        </p:nvSpPr>
        <p:spPr>
          <a:xfrm>
            <a:off x="1729200" y="3136500"/>
            <a:ext cx="8733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b="1" lang="ru-RU" sz="3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Аналитика процессов в логистических хабах</a:t>
            </a:r>
            <a:endParaRPr b="1"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3" name="Google Shape;11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382"/>
            <a:ext cx="4695568" cy="1465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"/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4748524" y="1248838"/>
            <a:ext cx="651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rgbClr val="8F00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20" name="Google Shape;120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21" name="Google Shape;121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123" name="Google Shape;123;p3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4" name="Google Shape;1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2" y="142068"/>
            <a:ext cx="994281" cy="78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1" cy="22625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3"/>
          <p:cNvSpPr txBox="1"/>
          <p:nvPr/>
        </p:nvSpPr>
        <p:spPr>
          <a:xfrm>
            <a:off x="623904" y="318400"/>
            <a:ext cx="1255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lang="ru-RU" sz="220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Задача</a:t>
            </a:r>
            <a:endParaRPr b="1" i="0" sz="200" u="none" cap="none" strike="noStrike">
              <a:solidFill>
                <a:schemeClr val="dk1"/>
              </a:solidFill>
            </a:endParaRPr>
          </a:p>
        </p:txBody>
      </p:sp>
      <p:grpSp>
        <p:nvGrpSpPr>
          <p:cNvPr id="127" name="Google Shape;127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28" name="Google Shape;128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3" name="Google Shape;13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23169" y="38045"/>
            <a:ext cx="994282" cy="991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50767" y="85477"/>
            <a:ext cx="994282" cy="99152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"/>
          <p:cNvSpPr txBox="1"/>
          <p:nvPr/>
        </p:nvSpPr>
        <p:spPr>
          <a:xfrm>
            <a:off x="1142550" y="1365600"/>
            <a:ext cx="4254600" cy="36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Потенциальные клиенты: 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Open Sans"/>
              <a:buChar char="•"/>
            </a:pPr>
            <a:r>
              <a:rPr lang="ru-RU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Логистические компании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Open Sans"/>
              <a:buChar char="•"/>
            </a:pPr>
            <a:r>
              <a:rPr lang="ru-RU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Маркетплейсы</a:t>
            </a:r>
            <a:endParaRPr sz="23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Open Sans"/>
              <a:buChar char="•"/>
            </a:pPr>
            <a:r>
              <a:rPr lang="ru-RU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Ритейлеры</a:t>
            </a:r>
            <a:endParaRPr sz="23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Open Sans"/>
              <a:buChar char="•"/>
            </a:pPr>
            <a:r>
              <a:rPr lang="ru-RU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Крупные розничные сети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  <p:sp>
        <p:nvSpPr>
          <p:cNvPr id="136" name="Google Shape;136;p3"/>
          <p:cNvSpPr/>
          <p:nvPr/>
        </p:nvSpPr>
        <p:spPr>
          <a:xfrm>
            <a:off x="5300575" y="1365600"/>
            <a:ext cx="6211200" cy="41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2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Проблемы:</a:t>
            </a:r>
            <a:endParaRPr sz="23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i="0" lang="ru-RU" sz="2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Сложность принятия управленческих решений из-за большого количества быстро меняющейся информации</a:t>
            </a:r>
            <a:endParaRPr sz="23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i="0" lang="ru-RU" sz="2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Сложность непрерывного мониторинга и улучшения процессов</a:t>
            </a:r>
            <a:endParaRPr sz="23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i="0" lang="ru-RU" sz="2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Риск ошибки и высокая трудоемкость при оптимизации логистических процессов.</a:t>
            </a:r>
            <a:r>
              <a:rPr i="0" lang="ru-RU" sz="18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d4ee49aba_0_32"/>
          <p:cNvSpPr/>
          <p:nvPr/>
        </p:nvSpPr>
        <p:spPr>
          <a:xfrm>
            <a:off x="9906047" y="6347307"/>
            <a:ext cx="2307600" cy="5292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g1ed4ee49aba_0_32"/>
          <p:cNvSpPr txBox="1"/>
          <p:nvPr/>
        </p:nvSpPr>
        <p:spPr>
          <a:xfrm>
            <a:off x="1153901" y="1248850"/>
            <a:ext cx="10113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lang="ru-RU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Технические параметры</a:t>
            </a:r>
            <a:endParaRPr b="1" i="0" sz="27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43" name="Google Shape;143;g1ed4ee49aba_0_32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44" name="Google Shape;144;g1ed4ee49aba_0_32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" name="Google Shape;145;g1ed4ee49aba_0_32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3</a:t>
              </a:r>
              <a:endParaRPr/>
            </a:p>
          </p:txBody>
        </p:sp>
      </p:grpSp>
      <p:sp>
        <p:nvSpPr>
          <p:cNvPr id="146" name="Google Shape;146;g1ed4ee49aba_0_32"/>
          <p:cNvSpPr txBox="1"/>
          <p:nvPr/>
        </p:nvSpPr>
        <p:spPr>
          <a:xfrm>
            <a:off x="6812099" y="3188386"/>
            <a:ext cx="4989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7" name="Google Shape;147;g1ed4ee49aba_0_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2" y="142068"/>
            <a:ext cx="994281" cy="78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1ed4ee49aba_0_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1" cy="226254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1ed4ee49aba_0_32"/>
          <p:cNvSpPr txBox="1"/>
          <p:nvPr/>
        </p:nvSpPr>
        <p:spPr>
          <a:xfrm>
            <a:off x="623905" y="318414"/>
            <a:ext cx="6519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200">
                <a:solidFill>
                  <a:srgbClr val="9F00FF"/>
                </a:solidFill>
                <a:latin typeface="Open Sans"/>
                <a:ea typeface="Open Sans"/>
                <a:cs typeface="Open Sans"/>
                <a:sym typeface="Open Sans"/>
              </a:rPr>
              <a:t>Описание решения/продукт</a:t>
            </a:r>
            <a:endParaRPr b="1" sz="2200">
              <a:solidFill>
                <a:srgbClr val="9F00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50" name="Google Shape;150;g1ed4ee49aba_0_32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51" name="Google Shape;151;g1ed4ee49aba_0_3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" name="Google Shape;152;g1ed4ee49aba_0_3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g1ed4ee49aba_0_3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g1ed4ee49aba_0_3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" name="Google Shape;155;g1ed4ee49aba_0_3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56" name="Google Shape;156;g1ed4ee49aba_0_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23169" y="38045"/>
            <a:ext cx="994282" cy="991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1ed4ee49aba_0_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50767" y="85477"/>
            <a:ext cx="994282" cy="991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1ed4ee49aba_0_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63663" y="1973325"/>
            <a:ext cx="7494072" cy="4157399"/>
          </a:xfrm>
          <a:prstGeom prst="rect">
            <a:avLst/>
          </a:prstGeom>
          <a:noFill/>
          <a:ln cap="flat" cmpd="sng" w="19050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59" name="Google Shape;159;g1ed4ee49aba_0_32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60" name="Google Shape;160;g1ed4ee49aba_0_32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" name="Google Shape;161;g1ed4ee49aba_0_32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ed4ee49aba_0_55"/>
          <p:cNvSpPr/>
          <p:nvPr/>
        </p:nvSpPr>
        <p:spPr>
          <a:xfrm>
            <a:off x="9906047" y="6347307"/>
            <a:ext cx="2307600" cy="5292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g1ed4ee49aba_0_55"/>
          <p:cNvSpPr txBox="1"/>
          <p:nvPr/>
        </p:nvSpPr>
        <p:spPr>
          <a:xfrm>
            <a:off x="1153901" y="1756325"/>
            <a:ext cx="10113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lang="ru-RU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Описание продукта</a:t>
            </a:r>
            <a:endParaRPr b="1" i="0" sz="27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8" name="Google Shape;168;g1ed4ee49aba_0_55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69" name="Google Shape;169;g1ed4ee49aba_0_55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g1ed4ee49aba_0_55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4</a:t>
              </a:r>
              <a:endParaRPr/>
            </a:p>
          </p:txBody>
        </p:sp>
      </p:grpSp>
      <p:pic>
        <p:nvPicPr>
          <p:cNvPr id="171" name="Google Shape;171;g1ed4ee49aba_0_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2" y="142068"/>
            <a:ext cx="994281" cy="78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1ed4ee49aba_0_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1" cy="2262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Google Shape;173;g1ed4ee49aba_0_55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74" name="Google Shape;174;g1ed4ee49aba_0_5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5" name="Google Shape;175;g1ed4ee49aba_0_5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6" name="Google Shape;176;g1ed4ee49aba_0_5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7" name="Google Shape;177;g1ed4ee49aba_0_5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8" name="Google Shape;178;g1ed4ee49aba_0_5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79" name="Google Shape;179;g1ed4ee49aba_0_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23169" y="38045"/>
            <a:ext cx="994282" cy="991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1ed4ee49aba_0_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50767" y="85477"/>
            <a:ext cx="994282" cy="99152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1ed4ee49aba_0_55"/>
          <p:cNvSpPr txBox="1"/>
          <p:nvPr/>
        </p:nvSpPr>
        <p:spPr>
          <a:xfrm>
            <a:off x="1350450" y="2943550"/>
            <a:ext cx="9491100" cy="18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3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 </a:t>
            </a:r>
            <a:r>
              <a:rPr lang="ru-RU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Продукт представляет собой платформу для реализации комплексных и оперативных аналитических решений для логистических компаний, а также позволяет обозначить важные для логистики метрики и визуализации.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  <p:grpSp>
        <p:nvGrpSpPr>
          <p:cNvPr id="182" name="Google Shape;182;g1ed4ee49aba_0_55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83" name="Google Shape;183;g1ed4ee49aba_0_55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g1ed4ee49aba_0_55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4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" name="Google Shape;185;g1ed4ee49aba_0_55"/>
          <p:cNvSpPr txBox="1"/>
          <p:nvPr/>
        </p:nvSpPr>
        <p:spPr>
          <a:xfrm>
            <a:off x="623905" y="318401"/>
            <a:ext cx="6519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200">
                <a:solidFill>
                  <a:srgbClr val="9F00FF"/>
                </a:solidFill>
                <a:latin typeface="Open Sans"/>
                <a:ea typeface="Open Sans"/>
                <a:cs typeface="Open Sans"/>
                <a:sym typeface="Open Sans"/>
              </a:rPr>
              <a:t>Описание решения/продукт</a:t>
            </a:r>
            <a:endParaRPr b="1" sz="2200">
              <a:solidFill>
                <a:srgbClr val="9F00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ed4ee49aba_0_77"/>
          <p:cNvSpPr/>
          <p:nvPr/>
        </p:nvSpPr>
        <p:spPr>
          <a:xfrm>
            <a:off x="9906047" y="6347307"/>
            <a:ext cx="2307600" cy="5292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g1ed4ee49aba_0_77"/>
          <p:cNvSpPr txBox="1"/>
          <p:nvPr/>
        </p:nvSpPr>
        <p:spPr>
          <a:xfrm>
            <a:off x="1153901" y="1248850"/>
            <a:ext cx="10113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1" lang="ru-RU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География рынка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92" name="Google Shape;192;g1ed4ee49aba_0_7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93" name="Google Shape;193;g1ed4ee49aba_0_7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4" name="Google Shape;194;g1ed4ee49aba_0_7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5</a:t>
              </a:r>
              <a:endParaRPr/>
            </a:p>
          </p:txBody>
        </p:sp>
      </p:grpSp>
      <p:pic>
        <p:nvPicPr>
          <p:cNvPr id="195" name="Google Shape;195;g1ed4ee49aba_0_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2" y="142068"/>
            <a:ext cx="994281" cy="78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1ed4ee49aba_0_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1" cy="226254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1ed4ee49aba_0_77"/>
          <p:cNvSpPr txBox="1"/>
          <p:nvPr/>
        </p:nvSpPr>
        <p:spPr>
          <a:xfrm>
            <a:off x="623900" y="318400"/>
            <a:ext cx="11463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lang="ru-RU" sz="2200">
                <a:solidFill>
                  <a:srgbClr val="9F00FF"/>
                </a:solidFill>
                <a:latin typeface="Open Sans"/>
                <a:ea typeface="Open Sans"/>
                <a:cs typeface="Open Sans"/>
                <a:sym typeface="Open Sans"/>
              </a:rPr>
              <a:t>Рынок</a:t>
            </a:r>
            <a:endParaRPr b="1" i="0" sz="2200" u="none" cap="none" strike="noStrike">
              <a:solidFill>
                <a:srgbClr val="9F00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98" name="Google Shape;198;g1ed4ee49aba_0_7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99" name="Google Shape;199;g1ed4ee49aba_0_7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0" name="Google Shape;200;g1ed4ee49aba_0_7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1" name="Google Shape;201;g1ed4ee49aba_0_7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2" name="Google Shape;202;g1ed4ee49aba_0_7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3" name="Google Shape;203;g1ed4ee49aba_0_7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04" name="Google Shape;204;g1ed4ee49aba_0_7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23169" y="38045"/>
            <a:ext cx="994282" cy="991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1ed4ee49aba_0_7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50767" y="85477"/>
            <a:ext cx="994282" cy="991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1ed4ee49aba_0_7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3902" y="2022476"/>
            <a:ext cx="4856375" cy="433604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1ed4ee49aba_0_77"/>
          <p:cNvSpPr txBox="1"/>
          <p:nvPr/>
        </p:nvSpPr>
        <p:spPr>
          <a:xfrm>
            <a:off x="6293300" y="2022475"/>
            <a:ext cx="53943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PAM</a:t>
            </a:r>
            <a:r>
              <a:rPr i="0" lang="ru-RU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Потенциальный объем рынка складской логистики по России оценивается примерно в 300 миллиардов рублей ежегодно. На данный момент в этом сегменте деятельности функционирует более 6 000 компаний.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TAM</a:t>
            </a:r>
            <a:r>
              <a:rPr i="0" lang="ru-RU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Общий объем рынка для Санкт-Петербурга и Ленинградской области - это 15% от общероссийского рынка: 45 миллиардов рублей ежегодно.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SAM</a:t>
            </a:r>
            <a:r>
              <a:rPr i="0" lang="ru-RU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Доступный объем рынка – 30 миллиардов. SAM будет представлять собой долю этого рынка, которую можно адекватно обслужить с использованием технологии Process Mining в логистических компаниях Санкт-Петербурга и Ленинградской области.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SOM</a:t>
            </a:r>
            <a:r>
              <a:rPr i="0" lang="ru-RU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SOM отражает тот объем рынка, который в настоящее время готов к внедрению технологии Process Mining в СПб и ЛО и составляет 5 миллиардов рублей. Уже 70 компаний успешно внедрили аналогичные решения, что подтверждает растущий интерес к данной технологии в этом сегменте.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08" name="Google Shape;208;g1ed4ee49aba_0_7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209" name="Google Shape;209;g1ed4ee49aba_0_7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0" name="Google Shape;210;g1ed4ee49aba_0_7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5</a:t>
              </a:r>
              <a:endParaRPr sz="12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"/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16" name="Google Shape;216;p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17" name="Google Shape;217;p6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8" name="Google Shape;218;p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6</a:t>
              </a:r>
              <a:endParaRPr sz="1200">
                <a:solidFill>
                  <a:srgbClr val="FFFFFF"/>
                </a:solidFill>
              </a:endParaRPr>
            </a:p>
          </p:txBody>
        </p:sp>
      </p:grpSp>
      <p:pic>
        <p:nvPicPr>
          <p:cNvPr id="219" name="Google Shape;21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2" y="142068"/>
            <a:ext cx="994281" cy="78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1" cy="2262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1" name="Google Shape;221;p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22" name="Google Shape;222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27" name="Google Shape;227;p6"/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6"/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9" name="Google Shape;22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3727" y="80284"/>
            <a:ext cx="994282" cy="991528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6"/>
          <p:cNvSpPr txBox="1"/>
          <p:nvPr/>
        </p:nvSpPr>
        <p:spPr>
          <a:xfrm>
            <a:off x="623900" y="1882875"/>
            <a:ext cx="4526400" cy="29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Отечественные конкуренты: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Open Sans"/>
              <a:buChar char="•"/>
            </a:pPr>
            <a:r>
              <a:rPr lang="ru-RU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VK Process Mining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Open Sans"/>
              <a:buChar char="•"/>
            </a:pPr>
            <a:r>
              <a:rPr lang="ru-RU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Proceset</a:t>
            </a:r>
            <a:endParaRPr sz="23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Зарубежные конкуренты: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Open Sans"/>
              <a:buChar char="•"/>
            </a:pPr>
            <a:r>
              <a:rPr lang="ru-RU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Celonis</a:t>
            </a:r>
            <a:endParaRPr sz="23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Open Sans"/>
              <a:buChar char="•"/>
            </a:pPr>
            <a:r>
              <a:rPr lang="ru-RU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UiPath</a:t>
            </a:r>
            <a:endParaRPr sz="23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300"/>
              <a:buFont typeface="Open Sans"/>
              <a:buChar char="•"/>
            </a:pPr>
            <a:r>
              <a:rPr lang="ru-RU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ABBYY Timeline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1" name="Google Shape;231;p6"/>
          <p:cNvSpPr/>
          <p:nvPr/>
        </p:nvSpPr>
        <p:spPr>
          <a:xfrm>
            <a:off x="5450850" y="1601550"/>
            <a:ext cx="5487300" cy="36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2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Методы и алгоритмы нашего решения заточены под проблемы логистики, что делает очевидным преимущества продукта в сравнении с конкурентами в данном сегменте. Продукт позволяет работать с быстро меняющейся информацией и предоставляет все метрики и графики, необходимые для бизнеса.   </a:t>
            </a:r>
            <a:endParaRPr i="0" sz="23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2" name="Google Shape;232;p6"/>
          <p:cNvSpPr txBox="1"/>
          <p:nvPr/>
        </p:nvSpPr>
        <p:spPr>
          <a:xfrm>
            <a:off x="523750" y="266363"/>
            <a:ext cx="425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Сравнение с конкурентами</a:t>
            </a:r>
            <a:endParaRPr b="1" sz="2200">
              <a:solidFill>
                <a:srgbClr val="8F00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7"/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38" name="Google Shape;238;p7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39" name="Google Shape;239;p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0" name="Google Shape;240;p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7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1" name="Google Shape;2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2" y="142068"/>
            <a:ext cx="994281" cy="78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1" cy="2262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3" name="Google Shape;243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44" name="Google Shape;244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49" name="Google Shape;24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3727" y="104998"/>
            <a:ext cx="994282" cy="991528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7"/>
          <p:cNvSpPr txBox="1"/>
          <p:nvPr/>
        </p:nvSpPr>
        <p:spPr>
          <a:xfrm>
            <a:off x="184350" y="272212"/>
            <a:ext cx="301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Бизнес модель</a:t>
            </a:r>
            <a:endParaRPr b="1" sz="2200">
              <a:solidFill>
                <a:srgbClr val="8F00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1" name="Google Shape;251;p7"/>
          <p:cNvSpPr txBox="1"/>
          <p:nvPr/>
        </p:nvSpPr>
        <p:spPr>
          <a:xfrm>
            <a:off x="779100" y="1310775"/>
            <a:ext cx="10633800" cy="49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Open Sans"/>
              <a:buChar char="●"/>
            </a:pPr>
            <a:r>
              <a:rPr b="1"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Каналы распределения:</a:t>
            </a:r>
            <a:endParaRPr b="1" sz="17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  </a:t>
            </a:r>
            <a:r>
              <a:rPr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Прямые продажи: Формирование команды по продажам для работы с ключевыми клиентами и предоставления демонстраций продукта.</a:t>
            </a:r>
            <a:endParaRPr sz="17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  </a:t>
            </a:r>
            <a:r>
              <a:rPr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Онлайн платформа: Предоставление продукта через веб-платформу с возможностью бесплатных пробных версий и демонстраций.</a:t>
            </a:r>
            <a:endParaRPr sz="17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Open Sans"/>
              <a:buChar char="●"/>
            </a:pPr>
            <a:r>
              <a:rPr b="1"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Модель монетизации: </a:t>
            </a:r>
            <a:endParaRPr b="1" sz="17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  </a:t>
            </a:r>
            <a:r>
              <a:rPr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Подписка на программное обеспечение для каждого сотрудника отдельно или для всей компании. Бесплатная пробная версия с ограниченным функционалом и временем работы.</a:t>
            </a:r>
            <a:endParaRPr sz="1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Open Sans"/>
              <a:buChar char="●"/>
            </a:pPr>
            <a:r>
              <a:rPr b="1"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Технологические партнеры:</a:t>
            </a:r>
            <a:endParaRPr b="1" sz="17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  </a:t>
            </a:r>
            <a:r>
              <a:rPr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Сотрудничество с системными интеграторами.</a:t>
            </a:r>
            <a:endParaRPr sz="17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Open Sans"/>
              <a:buChar char="●"/>
            </a:pPr>
            <a:r>
              <a:rPr b="1"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Каналы привлечения:</a:t>
            </a:r>
            <a:endParaRPr b="1" sz="1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  Электронные письма, телефонные звонки и встречи с потенциальными клиентами.</a:t>
            </a:r>
            <a:endParaRPr sz="17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  </a:t>
            </a:r>
            <a:r>
              <a:rPr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Презентация продукта на тематических презентациях.</a:t>
            </a:r>
            <a:endParaRPr sz="17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Open Sans"/>
              <a:buChar char="●"/>
            </a:pPr>
            <a:r>
              <a:rPr b="1"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Коммуникация:</a:t>
            </a:r>
            <a:endParaRPr b="1" sz="17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  </a:t>
            </a:r>
            <a:r>
              <a:rPr lang="ru-RU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Использование электронной почты, онлайн чата и вебинаров для взаимодействия с клиентами предоставления обучения.</a:t>
            </a:r>
            <a:endParaRPr sz="17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8"/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57" name="Google Shape;257;p8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58" name="Google Shape;258;p8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9" name="Google Shape;259;p8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8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2" y="142068"/>
            <a:ext cx="994281" cy="78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1" cy="2262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2" name="Google Shape;262;p8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63" name="Google Shape;263;p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7" name="Google Shape;267;p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68" name="Google Shape;268;p8"/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8"/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8"/>
          <p:cNvSpPr txBox="1"/>
          <p:nvPr/>
        </p:nvSpPr>
        <p:spPr>
          <a:xfrm>
            <a:off x="609144" y="318413"/>
            <a:ext cx="23076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Times New Roman"/>
              <a:buNone/>
            </a:pPr>
            <a:r>
              <a:rPr b="1" i="0" lang="ru-RU" sz="2200" u="none" cap="none" strike="noStrike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Unit Economics </a:t>
            </a:r>
            <a:endParaRPr b="1" i="0" sz="2200" u="none" cap="none" strike="noStrike">
              <a:solidFill>
                <a:srgbClr val="8F00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71" name="Google Shape;271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67835" y="63071"/>
            <a:ext cx="994282" cy="991528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8"/>
          <p:cNvSpPr txBox="1"/>
          <p:nvPr/>
        </p:nvSpPr>
        <p:spPr>
          <a:xfrm>
            <a:off x="1635300" y="1531200"/>
            <a:ext cx="8921400" cy="3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Затраты на маркетинг и продажи: $5000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новых клиентов: 5 компаний &lt; 500 сотрудников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ARPU: $2000 в месяц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COGs: $800 в месяц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Средний срок жизни клиента (LT): 24 месяца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Средняя цена продукта (AvPrice): $1500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CAC: $1000 на одно предприятие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LTV: $28,880 на одного клиента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ROI: $43,200</a:t>
            </a:r>
            <a:endParaRPr sz="23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ed4ee49aba_0_119"/>
          <p:cNvSpPr/>
          <p:nvPr/>
        </p:nvSpPr>
        <p:spPr>
          <a:xfrm>
            <a:off x="9906047" y="6347307"/>
            <a:ext cx="2307600" cy="5292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78" name="Google Shape;278;g1ed4ee49aba_0_119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279" name="Google Shape;279;g1ed4ee49aba_0_119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0" name="Google Shape;280;g1ed4ee49aba_0_119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9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81" name="Google Shape;281;g1ed4ee49aba_0_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2" y="142068"/>
            <a:ext cx="994281" cy="78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g1ed4ee49aba_0_1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1" cy="2262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3" name="Google Shape;283;g1ed4ee49aba_0_119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84" name="Google Shape;284;g1ed4ee49aba_0_11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5" name="Google Shape;285;g1ed4ee49aba_0_11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6" name="Google Shape;286;g1ed4ee49aba_0_11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7" name="Google Shape;287;g1ed4ee49aba_0_11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8" name="Google Shape;288;g1ed4ee49aba_0_11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89" name="Google Shape;289;g1ed4ee49aba_0_119"/>
          <p:cNvSpPr txBox="1"/>
          <p:nvPr/>
        </p:nvSpPr>
        <p:spPr>
          <a:xfrm>
            <a:off x="6944993" y="3175192"/>
            <a:ext cx="4345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g1ed4ee49aba_0_119"/>
          <p:cNvSpPr txBox="1"/>
          <p:nvPr/>
        </p:nvSpPr>
        <p:spPr>
          <a:xfrm>
            <a:off x="609152" y="3188386"/>
            <a:ext cx="4989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1" name="Google Shape;291;g1ed4ee49aba_0_1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67835" y="63071"/>
            <a:ext cx="994282" cy="991528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g1ed4ee49aba_0_119"/>
          <p:cNvSpPr txBox="1"/>
          <p:nvPr/>
        </p:nvSpPr>
        <p:spPr>
          <a:xfrm>
            <a:off x="1626600" y="1743600"/>
            <a:ext cx="8938800" cy="3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За два месяца в проекте были достигнуты следующие результаты: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7030A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●"/>
            </a:pPr>
            <a:r>
              <a:rPr lang="ru-RU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Проведены проблемные интервью с потенциальными клиентами 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●"/>
            </a:pPr>
            <a:r>
              <a:rPr lang="ru-RU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Оценен потенциал использования технологии Process Mining в логистических центрах</a:t>
            </a:r>
            <a:endParaRPr sz="2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●"/>
            </a:pPr>
            <a:r>
              <a:rPr lang="ru-RU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Проведено исследование и анализ текущих процессов в нескольких компаниях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0"/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98" name="Google Shape;298;p10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99" name="Google Shape;299;p10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0" name="Google Shape;300;p10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10</a:t>
              </a:r>
              <a:endParaRPr sz="1200">
                <a:solidFill>
                  <a:srgbClr val="FFFFFF"/>
                </a:solidFill>
              </a:endParaRPr>
            </a:p>
          </p:txBody>
        </p:sp>
      </p:grpSp>
      <p:pic>
        <p:nvPicPr>
          <p:cNvPr id="301" name="Google Shape;30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2" y="142068"/>
            <a:ext cx="994281" cy="78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1" cy="2262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3" name="Google Shape;303;p10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4" name="Google Shape;304;p1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5" name="Google Shape;305;p1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6" name="Google Shape;306;p1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7" name="Google Shape;307;p10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8" name="Google Shape;308;p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09" name="Google Shape;309;p10"/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10"/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10"/>
          <p:cNvSpPr txBox="1"/>
          <p:nvPr/>
        </p:nvSpPr>
        <p:spPr>
          <a:xfrm>
            <a:off x="609145" y="318412"/>
            <a:ext cx="25362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Times New Roman"/>
              <a:buNone/>
            </a:pPr>
            <a:r>
              <a:rPr b="1" i="0" lang="ru-RU" sz="2200" u="none" cap="none" strike="noStrike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Планы на 3 года   </a:t>
            </a:r>
            <a:endParaRPr b="1" i="0" sz="2200" u="none" cap="none" strike="noStrike">
              <a:solidFill>
                <a:srgbClr val="8F00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12" name="Google Shape;31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45449" y="113664"/>
            <a:ext cx="994282" cy="991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6150" y="1061700"/>
            <a:ext cx="6200025" cy="528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0"/>
          <p:cNvSpPr txBox="1"/>
          <p:nvPr/>
        </p:nvSpPr>
        <p:spPr>
          <a:xfrm>
            <a:off x="7477739" y="1766688"/>
            <a:ext cx="38130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Этапы развития проекта:</a:t>
            </a:r>
            <a:endParaRPr b="1" sz="2100">
              <a:latin typeface="Open Sans"/>
              <a:ea typeface="Open Sans"/>
              <a:cs typeface="Open Sans"/>
              <a:sym typeface="Open Sans"/>
            </a:endParaRPr>
          </a:p>
          <a:p>
            <a:pPr indent="-3873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AutoNum type="arabicPeriod"/>
            </a:pPr>
            <a:r>
              <a:rPr i="0" lang="ru-RU" sz="2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Разработка продукта</a:t>
            </a:r>
            <a:endParaRPr sz="2100">
              <a:latin typeface="Open Sans"/>
              <a:ea typeface="Open Sans"/>
              <a:cs typeface="Open Sans"/>
              <a:sym typeface="Open Sans"/>
            </a:endParaRPr>
          </a:p>
          <a:p>
            <a:pPr indent="-3873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AutoNum type="arabicPeriod"/>
            </a:pPr>
            <a:r>
              <a:rPr i="0" lang="ru-RU" sz="2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Маркетинг</a:t>
            </a:r>
            <a:endParaRPr sz="2100">
              <a:latin typeface="Open Sans"/>
              <a:ea typeface="Open Sans"/>
              <a:cs typeface="Open Sans"/>
              <a:sym typeface="Open Sans"/>
            </a:endParaRPr>
          </a:p>
          <a:p>
            <a:pPr indent="-3873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AutoNum type="arabicPeriod"/>
            </a:pPr>
            <a:r>
              <a:rPr i="0" lang="ru-RU" sz="2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Улучшение и доработка продукта</a:t>
            </a:r>
            <a:endParaRPr sz="2100">
              <a:latin typeface="Open Sans"/>
              <a:ea typeface="Open Sans"/>
              <a:cs typeface="Open Sans"/>
              <a:sym typeface="Open Sans"/>
            </a:endParaRPr>
          </a:p>
          <a:p>
            <a:pPr indent="-3873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AutoNum type="arabicPeriod"/>
            </a:pPr>
            <a:r>
              <a:rPr i="0" lang="ru-RU" sz="2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Расширение клиентской базы</a:t>
            </a:r>
            <a:endParaRPr sz="2100">
              <a:latin typeface="Open Sans"/>
              <a:ea typeface="Open Sans"/>
              <a:cs typeface="Open Sans"/>
              <a:sym typeface="Open Sans"/>
            </a:endParaRPr>
          </a:p>
          <a:p>
            <a:pPr indent="-3873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AutoNum type="arabicPeriod"/>
            </a:pPr>
            <a:r>
              <a:rPr i="0" lang="ru-RU" sz="2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Расширение географии</a:t>
            </a:r>
            <a:endParaRPr sz="2100">
              <a:latin typeface="Open Sans"/>
              <a:ea typeface="Open Sans"/>
              <a:cs typeface="Open Sans"/>
              <a:sym typeface="Open Sans"/>
            </a:endParaRPr>
          </a:p>
          <a:p>
            <a:pPr indent="-3873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AutoNum type="arabicPeriod"/>
            </a:pPr>
            <a:r>
              <a:rPr i="0" lang="ru-RU" sz="2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Стабилизация и оптимизация</a:t>
            </a:r>
            <a:endParaRPr sz="2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1"/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20" name="Google Shape;320;p11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321" name="Google Shape;321;p11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2" name="Google Shape;322;p11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11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23" name="Google Shape;32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2" y="142068"/>
            <a:ext cx="994281" cy="78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1" cy="2262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5" name="Google Shape;325;p11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26" name="Google Shape;326;p11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7" name="Google Shape;327;p11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8" name="Google Shape;328;p1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9" name="Google Shape;329;p1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0" name="Google Shape;330;p11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31" name="Google Shape;331;p11"/>
          <p:cNvSpPr txBox="1"/>
          <p:nvPr/>
        </p:nvSpPr>
        <p:spPr>
          <a:xfrm>
            <a:off x="552250" y="142075"/>
            <a:ext cx="1520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Times New Roman"/>
              <a:buNone/>
            </a:pPr>
            <a:r>
              <a:rPr b="1" lang="ru-RU" sz="220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Команда</a:t>
            </a:r>
            <a:r>
              <a:rPr b="1" i="0" lang="ru-RU" sz="2200" u="none" cap="none" strike="noStrike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0" lang="ru-RU" sz="3200" u="none" cap="none" strike="noStrik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3200" u="none" cap="none" strike="noStrike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2" name="Google Shape;33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67278" y="91374"/>
            <a:ext cx="994282" cy="991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95973" y="955650"/>
            <a:ext cx="3681554" cy="363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26225" y="925550"/>
            <a:ext cx="3898111" cy="363042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11"/>
          <p:cNvSpPr txBox="1"/>
          <p:nvPr/>
        </p:nvSpPr>
        <p:spPr>
          <a:xfrm>
            <a:off x="1296050" y="4876800"/>
            <a:ext cx="3681600" cy="11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Ибраева Арина Сергеевна,</a:t>
            </a:r>
            <a:endParaRPr sz="18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Python разработчик, студентка 3 курса </a:t>
            </a:r>
            <a:endParaRPr sz="18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6" name="Google Shape;336;p11"/>
          <p:cNvSpPr/>
          <p:nvPr/>
        </p:nvSpPr>
        <p:spPr>
          <a:xfrm>
            <a:off x="6626225" y="4876800"/>
            <a:ext cx="3898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Платонов Максим Юрьевич,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Data Scientist,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студент 3 курса </a:t>
            </a:r>
            <a:endParaRPr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2"/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42" name="Google Shape;342;p12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343" name="Google Shape;343;p1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4" name="Google Shape;344;p1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12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45" name="Google Shape;34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2" y="142068"/>
            <a:ext cx="994281" cy="78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1" cy="2262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7" name="Google Shape;347;p1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48" name="Google Shape;348;p1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9" name="Google Shape;349;p1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0" name="Google Shape;350;p1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1" name="Google Shape;351;p1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2" name="Google Shape;352;p1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53" name="Google Shape;353;p12"/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4" name="Google Shape;354;p12"/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5" name="Google Shape;355;p12"/>
          <p:cNvSpPr txBox="1"/>
          <p:nvPr/>
        </p:nvSpPr>
        <p:spPr>
          <a:xfrm>
            <a:off x="609140" y="318416"/>
            <a:ext cx="6519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Times New Roman"/>
              <a:buNone/>
            </a:pPr>
            <a:r>
              <a:rPr b="1" lang="ru-RU" sz="220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Инвестиционный запрос</a:t>
            </a:r>
            <a:endParaRPr b="1" i="0" sz="2200" u="none" cap="none" strike="noStrike">
              <a:solidFill>
                <a:srgbClr val="8F00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56" name="Google Shape;356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67835" y="97422"/>
            <a:ext cx="994282" cy="991528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2"/>
          <p:cNvSpPr txBox="1"/>
          <p:nvPr/>
        </p:nvSpPr>
        <p:spPr>
          <a:xfrm>
            <a:off x="1454100" y="1378425"/>
            <a:ext cx="9283800" cy="46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Инвестиционный Запрос: 500,000 рублей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Предлагаемая Доля: 20%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Куда Собираемся Потратить: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Open Sans"/>
              <a:buChar char="▪"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Разработка и усовершенствование программного обеспечения (50%): 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Open Sans"/>
              <a:buChar char="○"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Развитие и оптимизация алгоритмов аналитики.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Open Sans"/>
              <a:buChar char="○"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Улучшение пользовательского интерфейса и функционала.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Open Sans"/>
              <a:buChar char="○"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Зарплата сотрудникам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Open Sans"/>
              <a:buChar char="▪"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Масштабирование Маркетинга и Продаж (25%): 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Open Sans"/>
              <a:buChar char="○"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Увеличение рекламных кампаний для привлечения новых клиентов.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Open Sans"/>
              <a:buChar char="○"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Расширение команды по продажам и укрепление партнерских отношений.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Open Sans"/>
              <a:buChar char="▪"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Исследование и Развитие (15%): 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Open Sans"/>
              <a:buChar char="○"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Исследование новых технологий и трендов в области логистики и аналитики.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Open Sans"/>
              <a:buChar char="○"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Развитие новых функциональных возможностей продукта.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Open Sans"/>
              <a:buChar char="▪"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Расширение Инфраструктуры (10%): 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Open Sans"/>
              <a:buChar char="○"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Увеличение облачной инфраструктуры для обеспечения роста клиентской базы.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Open Sans"/>
              <a:buChar char="○"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Обновление серверов и обеспечение высокой доступности.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3"/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63" name="Google Shape;363;p1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364" name="Google Shape;364;p1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5" name="Google Shape;365;p1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13</a:t>
              </a:r>
              <a:endParaRPr sz="1200">
                <a:solidFill>
                  <a:srgbClr val="FFFFFF"/>
                </a:solidFill>
              </a:endParaRPr>
            </a:p>
          </p:txBody>
        </p:sp>
      </p:grpSp>
      <p:pic>
        <p:nvPicPr>
          <p:cNvPr id="366" name="Google Shape;36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2" y="142068"/>
            <a:ext cx="994281" cy="78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1" cy="2262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8" name="Google Shape;368;p1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69" name="Google Shape;369;p1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0" name="Google Shape;370;p1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1" name="Google Shape;371;p1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2" name="Google Shape;372;p1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3" name="Google Shape;373;p1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74" name="Google Shape;374;p13"/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5" name="Google Shape;375;p13"/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6" name="Google Shape;376;p13"/>
          <p:cNvSpPr txBox="1"/>
          <p:nvPr/>
        </p:nvSpPr>
        <p:spPr>
          <a:xfrm>
            <a:off x="623909" y="318412"/>
            <a:ext cx="15714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Times New Roman"/>
              <a:buNone/>
            </a:pPr>
            <a:r>
              <a:rPr b="1" i="0" lang="ru-RU" sz="2200" u="none" cap="none" strike="noStrike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Контакты  </a:t>
            </a:r>
            <a:endParaRPr b="1" i="0" sz="2200" u="none" cap="none" strike="noStrike">
              <a:solidFill>
                <a:srgbClr val="8F00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77" name="Google Shape;37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3727" y="78580"/>
            <a:ext cx="994282" cy="991528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13"/>
          <p:cNvSpPr txBox="1"/>
          <p:nvPr/>
        </p:nvSpPr>
        <p:spPr>
          <a:xfrm>
            <a:off x="1792325" y="1131100"/>
            <a:ext cx="7991400" cy="51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Хочу выразить благодарность всем за присутствие на презентации нашего стартапа. Ваше внимание и интерес к нашему проекту - важная поддержка для нас.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Мы с гордостью представили вам наше решение, направленное на оптимизацию работы в логистических центрах и повышение их эффективности. Наше программное обеспечение предоставляет мощные инструменты для сбора, анализа и визуализации данных, позволяя логистам сделать более точные и информированные решения.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Теперь пришло время для действий. Мы призываем вас принять активное участие в пилотных проектах и тестировании нашего ПО в ваших логистических центрах. Вместе мы можем создать более эффективную и устойчивую логистическую инфраструктуру, которая поможет справиться с новыми вызовами.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Еще раз благодарю вас за вашу заинтересованность и поддержку. 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С уважением, Арина Ибраева.</a:t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79174347654, st097356@student.spbu.ru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Разработчик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2023-11-06T10:59:42Z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920ffd58-7871-40f5-bcd8-825caa909e1f</vt:lpwstr>
  </property>
  <property fmtid="{D5CDD505-2E9C-101B-9397-08002B2CF9AE}" pid="7" name="MSIP_Label_defa4170-0d19-0005-0004-bc88714345d2_ActionId">
    <vt:lpwstr>4d9c1309-7439-4635-ab7e-2139a1736c4b</vt:lpwstr>
  </property>
  <property fmtid="{D5CDD505-2E9C-101B-9397-08002B2CF9AE}" pid="8" name="MSIP_Label_defa4170-0d19-0005-0004-bc88714345d2_ContentBits">
    <vt:lpwstr>0</vt:lpwstr>
  </property>
</Properties>
</file>