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orient="horz" pos="1501">
          <p15:clr>
            <a:srgbClr val="A4A3A4"/>
          </p15:clr>
        </p15:guide>
        <p15:guide id="3" pos="3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/>
            </a:ln>
          </a:left>
          <a:right>
            <a:ln w="6350" cap="flat">
              <a:solidFill>
                <a:schemeClr val="accent1"/>
              </a:solidFill>
              <a:prstDash val="solid"/>
              <a:miter/>
            </a:ln>
          </a:right>
          <a:top>
            <a:ln w="6350" cap="flat">
              <a:solidFill>
                <a:schemeClr val="accent1"/>
              </a:solidFill>
              <a:prstDash val="solid"/>
              <a:miter/>
            </a:ln>
          </a:top>
          <a:bottom>
            <a:ln w="6350" cap="flat">
              <a:solidFill>
                <a:schemeClr val="accent1"/>
              </a:solidFill>
              <a:prstDash val="solid"/>
              <a:miter/>
            </a:ln>
          </a:bottom>
          <a:insideH>
            <a:ln w="6350" cap="flat">
              <a:solidFill>
                <a:schemeClr val="accent1"/>
              </a:solidFill>
              <a:prstDash val="solid"/>
              <a:miter/>
            </a:ln>
          </a:insideH>
          <a:insideV>
            <a:ln w="6350" cap="flat">
              <a:solidFill>
                <a:schemeClr val="accent1"/>
              </a:solidFill>
              <a:prstDash val="solid"/>
              <a:miter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/>
            </a:ln>
          </a:left>
          <a:right>
            <a:ln w="12700" cap="flat">
              <a:solidFill>
                <a:schemeClr val="accent1"/>
              </a:solidFill>
              <a:prstDash val="solid"/>
              <a:miter/>
            </a:ln>
          </a:right>
          <a:top>
            <a:ln w="6350" cap="flat">
              <a:solidFill>
                <a:schemeClr val="accent1"/>
              </a:solidFill>
              <a:prstDash val="solid"/>
              <a:miter/>
            </a:ln>
          </a:top>
          <a:bottom>
            <a:ln w="6350" cap="flat">
              <a:solidFill>
                <a:schemeClr val="accent1"/>
              </a:solidFill>
              <a:prstDash val="solid"/>
              <a:miter/>
            </a:ln>
          </a:bottom>
          <a:insideH>
            <a:ln w="6350" cap="flat">
              <a:solidFill>
                <a:schemeClr val="accent1"/>
              </a:solidFill>
              <a:prstDash val="solid"/>
              <a:miter/>
            </a:ln>
          </a:insideH>
          <a:insideV>
            <a:ln w="6350" cap="flat">
              <a:solidFill>
                <a:schemeClr val="accent1"/>
              </a:solidFill>
              <a:prstDash val="solid"/>
              <a:miter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solidFill>
                <a:schemeClr val="accent1"/>
              </a:solidFill>
              <a:prstDash val="solid"/>
              <a:miter/>
            </a:ln>
          </a:top>
          <a:bottom>
            <a:ln w="12700" cap="flat">
              <a:solidFill>
                <a:schemeClr val="accent1"/>
              </a:solidFill>
              <a:prstDash val="solid"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6350" cap="flat">
              <a:solidFill>
                <a:schemeClr val="accent1"/>
              </a:solidFill>
              <a:prstDash val="solid"/>
              <a:miter/>
            </a:ln>
          </a:top>
          <a:bottom>
            <a:ln w="12700" cap="flat">
              <a:solidFill>
                <a:srgbClr val="FFFFFF"/>
              </a:solidFill>
              <a:prstDash val="solid"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2708684C-4D16-4618-839F-0558EEFCDFE6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3BA23B1-9221-436E-865A-0063620EA4FD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noFill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noFill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7B018BB-80A7-4F77-B60F-C8B233D01FF8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6168" autoAdjust="0"/>
  </p:normalViewPr>
  <p:slideViewPr>
    <p:cSldViewPr snapToGrid="0" snapToObjects="1">
      <p:cViewPr varScale="1">
        <p:scale>
          <a:sx n="91" d="100"/>
          <a:sy n="91" d="100"/>
        </p:scale>
        <p:origin x="96" y="468"/>
      </p:cViewPr>
      <p:guideLst>
        <p:guide orient="horz" pos="2159"/>
        <p:guide orient="horz" pos="1501"/>
        <p:guide pos="39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6785519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3135187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687481" y="453321"/>
            <a:ext cx="8240209" cy="4529333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normAutofit/>
          </a:bodyPr>
          <a:lstStyle/>
          <a:p>
            <a:pPr defTabSz="87782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altLang="en-US" sz="4400" dirty="0">
                <a:solidFill>
                  <a:schemeClr val="tx1"/>
                </a:solidFill>
              </a:rPr>
              <a:t>Производство низкокалорийных сладостей</a:t>
            </a:r>
            <a:r>
              <a:rPr lang="en-US" altLang="ru-RU" sz="4400" dirty="0">
                <a:solidFill>
                  <a:schemeClr val="tx1"/>
                </a:solidFill>
              </a:rPr>
              <a:t>.</a:t>
            </a:r>
            <a:endParaRPr lang="en-US" altLang="ru-RU" sz="4400" dirty="0"/>
          </a:p>
          <a:p>
            <a:pPr defTabSz="877821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Вуз:</a:t>
            </a:r>
            <a:r>
              <a:rPr lang="ru-RU" altLang="en-US" dirty="0"/>
              <a:t> Кузбасская государственная сельскохозяйственная академия</a:t>
            </a:r>
            <a:r>
              <a:rPr lang="en-US" altLang="ru-RU" dirty="0"/>
              <a:t>.</a:t>
            </a:r>
          </a:p>
          <a:p>
            <a:pPr defTabSz="877821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Трек (если есть):</a:t>
            </a: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336582" y="1420954"/>
            <a:ext cx="5582198" cy="2554541"/>
          </a:xfrm>
          <a:prstGeom prst="rect">
            <a:avLst/>
          </a:prstGeom>
          <a:ln w="12700">
            <a:solidFill>
              <a:srgbClr val="9F00FF"/>
            </a:solidFill>
            <a:miter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Какую проблему решаем: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который следит за своим здоровьем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хочет есть сладкое и не набирать при этом лишние килограммы. Барьеры: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может, потому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ему мешает предрасположенность к ожирению, не хватка времени на полноценный прием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/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251660" y="1420953"/>
            <a:ext cx="4989790" cy="4585867"/>
          </a:xfrm>
          <a:prstGeom prst="rect">
            <a:avLst/>
          </a:prstGeom>
          <a:ln w="12700">
            <a:solidFill>
              <a:srgbClr val="9F00FF"/>
            </a:solidFill>
            <a:miter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9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решение предлагаем: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существуют такие решения: подсчет калорий, замена на менее вредный продукт, физическая активность, но они обладают следующими недостатками: не у всех есть время, для расчета калорий, не всегда есть подходящий продукт, на который можно было бы заменить сладость, даже после тренировки хочется сладкого, ведь наш организм испытывает потребность в восстановлении энергии, а сладкое пища является источником быстрых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углеводов.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Проблема и ее решение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/>
            </a:ln>
            <a:effectLst/>
          </p:spPr>
          <p:txBody>
            <a:bodyPr wrap="square" lIns="45718" tIns="45718" rIns="45718" bIns="45718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lvl="0">
                <a:defRPr/>
              </a:pPr>
              <a:r>
                <a:rPr lang="ru-RU"/>
                <a:t>3</a:t>
              </a:r>
              <a:endParaRPr/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117840" y="200080"/>
            <a:ext cx="6518934" cy="338550"/>
          </a:xfrm>
          <a:prstGeom prst="rect">
            <a:avLst/>
          </a:prstGeom>
          <a:ln w="12700">
            <a:miter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</a:rPr>
              <a:t>Цель и Команда проекта</a:t>
            </a:r>
            <a:endParaRPr sz="1600" cap="all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crgbClr r="0" g="0" b="0"/>
            </a:fontRef>
          </p:style>
          <p:txBody>
            <a:bodyPr rot="0" vert="horz" wrap="square" lIns="45718" tIns="45718" rIns="45718" bIns="45718" anchor="ctr">
              <a:spAutoFit/>
            </a:bodyPr>
            <a:lstStyle/>
            <a:p>
              <a:pPr marL="0" marR="0" indent="0" algn="l" defTabSz="914400" rtl="0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ru-RU" sz="18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486684" y="2910567"/>
            <a:ext cx="9608292" cy="3785648"/>
          </a:xfrm>
          <a:prstGeom prst="rect">
            <a:avLst/>
          </a:prstGeom>
          <a:ln w="12700">
            <a:miter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Ветюгова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Константиновна – разработка проекта, изучение рынка низкокалорийных сладостей.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Зорюкова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Полина Дмитриевна – поиск информации, оформление презентации.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Чигряй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 Павловна – расчет экономических показателей, составление рецептуры и технологии приготовления низкокалорийных сладостей.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" name="Google Shape;61;p13"/>
          <p:cNvSpPr txBox="1"/>
          <p:nvPr/>
        </p:nvSpPr>
        <p:spPr>
          <a:xfrm>
            <a:off x="425724" y="1059792"/>
            <a:ext cx="11485860" cy="1952936"/>
          </a:xfrm>
          <a:prstGeom prst="rect">
            <a:avLst/>
          </a:prstGeom>
          <a:noFill/>
          <a:ln>
            <a:noFill/>
          </a:ln>
        </p:spPr>
        <p:txBody>
          <a:bodyPr wrap="square" lIns="91424" tIns="91424" rIns="91424" bIns="91424" anchor="t" anchorCtr="0">
            <a:noAutofit/>
          </a:bodyPr>
          <a:lstStyle/>
          <a:p>
            <a:pPr hangingPunct="1">
              <a:buClr>
                <a:srgbClr val="000000"/>
              </a:buClr>
              <a:buSzPct val="25000"/>
              <a:buFont typeface="Arial"/>
              <a:buNone/>
              <a:defRPr/>
            </a:pPr>
            <a:r>
              <a:rPr lang="ru" sz="24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Цель:</a:t>
            </a:r>
          </a:p>
          <a:p>
            <a:pPr hangingPunct="1">
              <a:buClr>
                <a:srgbClr val="000000"/>
              </a:buClr>
              <a:buSzPct val="25000"/>
              <a:defRPr/>
            </a:pPr>
            <a:r>
              <a:rPr lang="ru-RU" altLang="en-US" sz="2400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Изучить: </a:t>
            </a:r>
            <a:r>
              <a:rPr lang="ru-RU" altLang="en-US" sz="2400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</a:t>
            </a:r>
            <a:r>
              <a:rPr lang="ru-RU" altLang="en-US" sz="2400" dirty="0" smtClean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азработать рецептуру и технологию низкокалорийных сладостей из растительного сырья, обладающих полезными и питательными свойствами,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снижают уровень холестерина и улучшают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пищеварение,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богаты клетчаткой, витаминами и антиоксидантами, помогают снизить артериальное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давление.</a:t>
            </a:r>
            <a:endParaRPr lang="en-US" altLang="ru-RU" sz="2400" dirty="0"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lnDef>
    <a:txDef>
      <a:spPr>
        <a:noFill/>
        <a:ln w="12700" cap="flat">
          <a:noFill/>
          <a:miter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lnDef>
    <a:txDef>
      <a:spPr>
        <a:noFill/>
        <a:ln w="12700" cap="flat">
          <a:noFill/>
          <a:miter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227</Words>
  <Application>Microsoft Office PowerPoint</Application>
  <PresentationFormat>Широкоэкранный</PresentationFormat>
  <Paragraphs>20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Ветюгова Марина Константиновна</cp:lastModifiedBy>
  <cp:revision>38</cp:revision>
  <dcterms:modified xsi:type="dcterms:W3CDTF">2023-10-02T05:24:26Z</dcterms:modified>
  <cp:version>0906.0100.01</cp:version>
</cp:coreProperties>
</file>