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Raleway"/>
      <p:regular r:id="rId22"/>
      <p:bold r:id="rId23"/>
      <p:italic r:id="rId24"/>
      <p:boldItalic r:id="rId25"/>
    </p:embeddedFont>
    <p:embeddedFont>
      <p:font typeface="Raleway SemiBold"/>
      <p:regular r:id="rId26"/>
      <p:bold r:id="rId27"/>
      <p:italic r:id="rId28"/>
      <p:boldItalic r:id="rId29"/>
    </p:embeddedFont>
    <p:embeddedFont>
      <p:font typeface="Century Gothic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628229-F7A4-49E0-89B4-617FA5611102}">
  <a:tblStyle styleId="{9B628229-F7A4-49E0-89B4-617FA561110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aleway-regular.fntdata"/><Relationship Id="rId21" Type="http://schemas.openxmlformats.org/officeDocument/2006/relationships/slide" Target="slides/slide15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alewaySemiBold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RalewaySemiBold-italic.fntdata"/><Relationship Id="rId27" Type="http://schemas.openxmlformats.org/officeDocument/2006/relationships/font" Target="fonts/RalewaySemiBo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SemiBold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CenturyGothic-bold.fntdata"/><Relationship Id="rId30" Type="http://schemas.openxmlformats.org/officeDocument/2006/relationships/font" Target="fonts/CenturyGothic-regular.fntdata"/><Relationship Id="rId11" Type="http://schemas.openxmlformats.org/officeDocument/2006/relationships/slide" Target="slides/slide5.xml"/><Relationship Id="rId33" Type="http://schemas.openxmlformats.org/officeDocument/2006/relationships/font" Target="fonts/CenturyGothic-boldItalic.fntdata"/><Relationship Id="rId10" Type="http://schemas.openxmlformats.org/officeDocument/2006/relationships/slide" Target="slides/slide4.xml"/><Relationship Id="rId32" Type="http://schemas.openxmlformats.org/officeDocument/2006/relationships/font" Target="fonts/CenturyGothic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3" name="Google Shape;153;p9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013e0b3a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2c013e0b3a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c079fb96d7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2c079fb96d7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c013e0b3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g2c013e0b3a9_0_0:notes"/>
          <p:cNvSpPr/>
          <p:nvPr>
            <p:ph idx="2" type="sldImg"/>
          </p:nvPr>
        </p:nvSpPr>
        <p:spPr>
          <a:xfrm>
            <a:off x="123913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" name="Google Shape;84;p3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4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6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c013e0b3a9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g2c013e0b3a9_0_69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016641d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g2c016641d86_0_0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/>
          <p:nvPr>
            <p:ph idx="2" type="sldImg"/>
          </p:nvPr>
        </p:nvSpPr>
        <p:spPr>
          <a:xfrm>
            <a:off x="123914" y="685497"/>
            <a:ext cx="66111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indent="-304800" lvl="2" marL="1371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indent="-304800" lvl="3" marL="1828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indent="-304800" lvl="4" marL="22860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indent="-304800" lvl="5" marL="27432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indent="-304800" lvl="6" marL="3200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indent="-304800" lvl="7" marL="3657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indent="-304800" lvl="8" marL="411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indent="-304800" lvl="2" marL="1371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indent="-304800" lvl="3" marL="1828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indent="-304800" lvl="4" marL="22860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indent="-304800" lvl="5" marL="27432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indent="-304800" lvl="6" marL="3200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indent="-304800" lvl="7" marL="3657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indent="-304800" lvl="8" marL="411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8300" lIns="58300" spcFirstLastPara="1" rIns="58300" wrap="square" tIns="58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descr="E:\-=Tanya=-\2035 Работа\-=Айдентика 2035=-\лого университета\Univer20_35_RGB.emf" id="54" name="Google Shape;5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>
          <p15:clr>
            <a:srgbClr val="E46962"/>
          </p15:clr>
        </p15:guide>
        <p15:guide id="2" pos="272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b="1" sz="3000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" name="Google Shape;21;p4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pos="278">
          <p15:clr>
            <a:srgbClr val="E46962"/>
          </p15:clr>
        </p15:guide>
        <p15:guide id="2" orient="horz" pos="923">
          <p15:clr>
            <a:srgbClr val="E46962"/>
          </p15:clr>
        </p15:guide>
        <p15:guide id="3" pos="2968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b="0" sz="3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24" name="Google Shape;24;p5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" name="Google Shape;25;p5"/>
          <p:cNvSpPr txBox="1"/>
          <p:nvPr>
            <p:ph idx="2" type="title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b="0" sz="220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buNone/>
              <a:defRPr sz="13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72">
          <p15:clr>
            <a:srgbClr val="E46962"/>
          </p15:clr>
        </p15:guide>
        <p15:guide id="2" orient="horz" pos="793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8300" lIns="58300" spcFirstLastPara="1" rIns="58300" wrap="square" tIns="58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/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" type="body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9150" lIns="58300" spcFirstLastPara="1" rIns="58300" wrap="square" tIns="291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descr="E:\-=Tanya=-\2035 Работа\-=Айдентика 2035=-\лого университета\Univer20_35_RGB.emf" id="35" name="Google Shape;3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1_Title and body 2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/>
          <p:cNvPicPr preferRelativeResize="0"/>
          <p:nvPr/>
        </p:nvPicPr>
        <p:blipFill rotWithShape="1">
          <a:blip r:embed="rId2">
            <a:alphaModFix/>
          </a:blip>
          <a:srcRect b="4320" l="0" r="2181" t="1755"/>
          <a:stretch/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9"/>
          <p:cNvPicPr preferRelativeResize="0"/>
          <p:nvPr/>
        </p:nvPicPr>
        <p:blipFill rotWithShape="1">
          <a:blip r:embed="rId3">
            <a:alphaModFix amt="32000"/>
          </a:blip>
          <a:srcRect b="0" l="0" r="0" t="0"/>
          <a:stretch/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 txBox="1"/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9150" lIns="58300" spcFirstLastPara="1" rIns="58300" wrap="square" tIns="291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descr="E:\-=Tanya=-\2035 Работа\-=Айдентика 2035=-\лого университета\Univer20_35_RGB.emf" id="42" name="Google Shape;4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1_Title and body 3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0"/>
          <p:cNvSpPr txBox="1"/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9150" lIns="58300" spcFirstLastPara="1" rIns="58300" wrap="square" tIns="2915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descr="E:\-=Tanya=-\2035 Работа\-=Айдентика 2035=-\лого университета\Univer20_35_RGB.emf" id="48" name="Google Shape;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b="1" i="0" sz="2700" u="none" cap="none" strike="noStrik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b="0" i="0" sz="12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0" Type="http://schemas.openxmlformats.org/officeDocument/2006/relationships/image" Target="../media/image16.png"/><Relationship Id="rId9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2.png"/><Relationship Id="rId8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13.jpg"/><Relationship Id="rId6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1497" y="4393987"/>
            <a:ext cx="512349" cy="3799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-=Tanya=-\2035 Работа\-=Айдентика 2035=-\лого университета\Univer20_35_RGB_white.emf" id="60" name="Google Shape;6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817" y="4395438"/>
            <a:ext cx="750522" cy="37139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2"/>
          <p:cNvSpPr txBox="1"/>
          <p:nvPr>
            <p:ph type="title"/>
          </p:nvPr>
        </p:nvSpPr>
        <p:spPr>
          <a:xfrm>
            <a:off x="456817" y="1257881"/>
            <a:ext cx="4655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ru" sz="3100">
                <a:solidFill>
                  <a:srgbClr val="8F00FF"/>
                </a:solidFill>
                <a:latin typeface="Trebuchet MS"/>
                <a:ea typeface="Trebuchet MS"/>
                <a:cs typeface="Trebuchet MS"/>
                <a:sym typeface="Trebuchet MS"/>
              </a:rPr>
              <a:t>«Мазый няка»</a:t>
            </a:r>
            <a:endParaRPr sz="3100"/>
          </a:p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503418" y="2324694"/>
            <a:ext cx="3825300" cy="18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1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>
                <a:latin typeface="Arial"/>
                <a:ea typeface="Arial"/>
                <a:cs typeface="Arial"/>
                <a:sym typeface="Arial"/>
              </a:rPr>
              <a:t>Проект «Мазый няка» от МГУ им. Н. П. Огарева – это инновационная разработка игрушек, вдохновленных богатым культурным наследием мордовского народа. Проект нацелен на создание коммерчески успешной линейки игрушек, отражающих уникальность мордовского фольклора, традиций и истории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63" name="Google Shape;6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8774" y="252487"/>
            <a:ext cx="1086643" cy="370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2402" y="1319274"/>
            <a:ext cx="756788" cy="59367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2"/>
          <p:cNvSpPr/>
          <p:nvPr/>
        </p:nvSpPr>
        <p:spPr>
          <a:xfrm>
            <a:off x="5594513" y="1026"/>
            <a:ext cx="1674000" cy="1121100"/>
          </a:xfrm>
          <a:prstGeom prst="rect">
            <a:avLst/>
          </a:prstGeom>
          <a:solidFill>
            <a:srgbClr val="FFCE3E"/>
          </a:solidFill>
          <a:ln>
            <a:noFill/>
          </a:ln>
        </p:spPr>
        <p:txBody>
          <a:bodyPr anchorCtr="0" anchor="ctr" bIns="109600" lIns="109600" spcFirstLastPara="1" rIns="109600" wrap="square" tIns="1096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8"/>
              <a:buFont typeface="Arial"/>
              <a:buNone/>
            </a:pPr>
            <a:r>
              <a:t/>
            </a:r>
            <a:endParaRPr b="0" i="0" sz="125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/>
          <p:nvPr/>
        </p:nvSpPr>
        <p:spPr>
          <a:xfrm>
            <a:off x="7269557" y="-17076"/>
            <a:ext cx="1863300" cy="11391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anchorCtr="0" anchor="ctr" bIns="121975" lIns="121975" spcFirstLastPara="1" rIns="121975" wrap="square" tIns="121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1790" y="189809"/>
            <a:ext cx="1086651" cy="74879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69" name="Google Shape;69;p12" title="putp_technologies_logo_violet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89733" y="277075"/>
            <a:ext cx="1550833" cy="59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13876" y="145226"/>
            <a:ext cx="1673999" cy="585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94525" y="1120875"/>
            <a:ext cx="3549476" cy="354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/>
          <p:nvPr/>
        </p:nvSpPr>
        <p:spPr>
          <a:xfrm>
            <a:off x="419025" y="2090025"/>
            <a:ext cx="6936600" cy="19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130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Бизнес-модель: Прямые продажи и B2B-партнерства. Доход формируется от продаж через сайт, СМИ ВУЗа и на мероприятиях, а также от B2B-заказов (подарки партнерам, сувенирная продукция для администрации). Каналы сбыта: Сайт университета, Группы в ВК и ТГ, тематические ярмарки, дни открытых дверей для абитуриентов, розничные партнеры в Саранске.</a:t>
            </a:r>
            <a:endParaRPr i="1" sz="13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3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3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Google Shape;156;p21"/>
          <p:cNvSpPr/>
          <p:nvPr/>
        </p:nvSpPr>
        <p:spPr>
          <a:xfrm>
            <a:off x="456826" y="1270150"/>
            <a:ext cx="3954900" cy="59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 txBox="1"/>
          <p:nvPr>
            <p:ph type="title"/>
          </p:nvPr>
        </p:nvSpPr>
        <p:spPr>
          <a:xfrm>
            <a:off x="456826" y="1257875"/>
            <a:ext cx="460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БИЗНЕС-МОДЕЛЬ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60" name="Google Shape;160;p21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type="title"/>
          </p:nvPr>
        </p:nvSpPr>
        <p:spPr>
          <a:xfrm>
            <a:off x="456817" y="1257881"/>
            <a:ext cx="4655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ru">
                <a:latin typeface="Raleway"/>
                <a:ea typeface="Raleway"/>
                <a:cs typeface="Raleway"/>
                <a:sym typeface="Raleway"/>
              </a:rPr>
              <a:t>ТЕКУЩИЕ РЕЗУЛЬТАТЫ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6" name="Google Shape;166;p22"/>
          <p:cNvSpPr txBox="1"/>
          <p:nvPr>
            <p:ph idx="1" type="body"/>
          </p:nvPr>
        </p:nvSpPr>
        <p:spPr>
          <a:xfrm>
            <a:off x="456824" y="2340275"/>
            <a:ext cx="7089900" cy="10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i="1" lang="ru" sz="1400"/>
              <a:t>О</a:t>
            </a:r>
            <a:r>
              <a:rPr i="1" lang="ru" sz="1400"/>
              <a:t>пределили ЦА, провели анализ конкурентов, сформировали планы на развитие, разработали бизнес-модель</a:t>
            </a:r>
            <a:endParaRPr i="1"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167" name="Google Shape;167;p22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69" name="Google Shape;169;p22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/>
          <p:nvPr>
            <p:ph type="title"/>
          </p:nvPr>
        </p:nvSpPr>
        <p:spPr>
          <a:xfrm>
            <a:off x="456793" y="767431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dk1"/>
                </a:solidFill>
              </a:rPr>
              <a:t>КОМАНДА СТАРТАПА</a:t>
            </a:r>
            <a:endParaRPr sz="3000">
              <a:solidFill>
                <a:schemeClr val="dk1"/>
              </a:solidFill>
            </a:endParaRPr>
          </a:p>
        </p:txBody>
      </p:sp>
      <p:graphicFrame>
        <p:nvGraphicFramePr>
          <p:cNvPr id="175" name="Google Shape;175;p23"/>
          <p:cNvGraphicFramePr/>
          <p:nvPr/>
        </p:nvGraphicFramePr>
        <p:xfrm>
          <a:off x="456810" y="166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{9B628229-F7A4-49E0-89B4-617FA5611102}</a:tableStyleId>
              </a:tblPr>
              <a:tblGrid>
                <a:gridCol w="1985675"/>
                <a:gridCol w="1206450"/>
                <a:gridCol w="2764900"/>
                <a:gridCol w="1985675"/>
              </a:tblGrid>
              <a:tr h="531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cap="none" strike="noStrike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ФАМИЛИЯ ИМЯ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РОЛЬ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ЧТО БУДЕШЬ ДЕЛАТЬ?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ОПЫТ и КОМПЕТЕНЦИИ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5D8E1"/>
                    </a:solidFill>
                  </a:tcPr>
                </a:tc>
              </a:tr>
              <a:tr h="82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Щурякова Елена Сергеевна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Лидер проекта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Организация рабочего процесса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Участие в большом количестве форумов международного уровня, олимпиад и наличие научных статей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3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Никишанина Кристина Андреевна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Монитор-оценщик (Заместитель лидера)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Правая рука лидера. 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Контроль над выполнением задач и оптимизация рабочих процессов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Умение вести деловую беседу, организаторские способности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7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Левин Николай Андреевич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Специалист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Представление  команды  на выступлениях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Подготовка спича к защите проекта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“Голос” команды</a:t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Умение </a:t>
                      </a: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четко</a:t>
                      </a:r>
                      <a:r>
                        <a:rPr lang="ru"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 выстраивать свою речь. Участие в большом количестве дебатов. Реализация грантового проекта</a:t>
                      </a:r>
                      <a:endParaRPr sz="1100" u="none" cap="none" strike="noStrik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6" name="Google Shape;176;p23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78" name="Google Shape;178;p23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/>
          <p:nvPr>
            <p:ph type="title"/>
          </p:nvPr>
        </p:nvSpPr>
        <p:spPr>
          <a:xfrm>
            <a:off x="401717" y="1270006"/>
            <a:ext cx="4655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800">
                <a:solidFill>
                  <a:schemeClr val="dk1"/>
                </a:solidFill>
              </a:rPr>
              <a:t>ПЛАНЫ РАЗВИТИЯ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609150" y="2088575"/>
            <a:ext cx="6782100" cy="27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77750" lIns="77750" spcFirstLastPara="1" rIns="77750" wrap="square" tIns="777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план-график на ближайшие две-три 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недели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перспективы на 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дальнейшее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прохождение 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акселерационной</a:t>
            </a:r>
            <a:r>
              <a:rPr i="1" lang="ru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программы: создать прототип проекта, привлечь партнеров, презентовать проект на демо-дне</a:t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54000" lvl="0" marL="546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85" name="Google Shape;185;p24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4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87" name="Google Shape;187;p24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/>
          <p:nvPr>
            <p:ph type="title"/>
          </p:nvPr>
        </p:nvSpPr>
        <p:spPr>
          <a:xfrm>
            <a:off x="457202" y="926375"/>
            <a:ext cx="6017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ru">
                <a:latin typeface="Raleway"/>
                <a:ea typeface="Raleway"/>
                <a:cs typeface="Raleway"/>
                <a:sym typeface="Raleway"/>
              </a:rPr>
              <a:t>Запрос 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3" name="Google Shape;193;p25"/>
          <p:cNvSpPr txBox="1"/>
          <p:nvPr>
            <p:ph idx="1" type="body"/>
          </p:nvPr>
        </p:nvSpPr>
        <p:spPr>
          <a:xfrm>
            <a:off x="457200" y="1625926"/>
            <a:ext cx="7993200" cy="33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/>
              <a:t>партнерам: возможности взаимодействия с местными сообществами, объединениями мастеров и активистами регионального масштаба.</a:t>
            </a:r>
            <a:endParaRPr i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/>
              <a:t>инвесторам, фондам: Финансовая поддержка для разработки дизайна и производства первой партии товаров. Общие первоначальные затраты снизятся примерно до 300–500 тысяч рублей</a:t>
            </a:r>
            <a:endParaRPr i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/>
              <a:t>у</a:t>
            </a:r>
            <a:r>
              <a:rPr i="1" lang="ru" sz="1400"/>
              <a:t>ниверситету:Экспертиза преподавателей кафедры культурологии, искусствоведения и дизайн-образования для разработки современного подхода к созданию и распространению игрушки.</a:t>
            </a:r>
            <a:endParaRPr i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/>
              <a:t>Получив необходимые ресурсы, проект обеспечит стабильное производство уникальной игрушки «Мазый Няка» Проект откроет новые возможности для социально-экономического роста региона, создаст рабочие места, привлечёт внимание исследователей и туристов, укрепляя престиж национального искусства и расширяя границы сбыта.</a:t>
            </a:r>
            <a:endParaRPr i="1" sz="1400"/>
          </a:p>
        </p:txBody>
      </p:sp>
      <p:pic>
        <p:nvPicPr>
          <p:cNvPr id="194" name="Google Shape;194;p25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96" name="Google Shape;196;p25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/>
          <p:nvPr>
            <p:ph type="title"/>
          </p:nvPr>
        </p:nvSpPr>
        <p:spPr>
          <a:xfrm>
            <a:off x="576392" y="1039344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ЛИДЕР: Щурякова Елена  Сергеевна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02" name="Google Shape;202;p26"/>
          <p:cNvSpPr txBox="1"/>
          <p:nvPr>
            <p:ph idx="1" type="body"/>
          </p:nvPr>
        </p:nvSpPr>
        <p:spPr>
          <a:xfrm>
            <a:off x="456818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/>
          <a:p>
            <a:pPr indent="-203200" lvl="0" marL="406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" sz="1400"/>
              <a:t>Фото</a:t>
            </a:r>
            <a:endParaRPr sz="1400"/>
          </a:p>
        </p:txBody>
      </p:sp>
      <p:pic>
        <p:nvPicPr>
          <p:cNvPr id="203" name="Google Shape;203;p26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6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205" name="Google Shape;205;p26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6" title="photo_2025-10-16_22-45-0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0050" y="2282025"/>
            <a:ext cx="3174300" cy="223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6900" y="2282025"/>
            <a:ext cx="3351030" cy="2235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456818" y="12578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АКТУАЛЬНОСТЬ ИДЕИ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217550" y="1775950"/>
            <a:ext cx="7022700" cy="3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F00FF"/>
                </a:solidFill>
              </a:rPr>
              <a:t>●  </a:t>
            </a: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Мазый няка является отражением национальной культуры Мордовии. Это позволяет реализовывать этот продукт как в регионе, так и федеральном масштабе, привлекая внимание туристов;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F00FF"/>
                </a:solidFill>
              </a:rPr>
              <a:t>●  </a:t>
            </a: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Национальная игрушка поможет поднять интерес студентов к национальной культуре, в регионе будет стимулировать туристическая активность, в России будут сохранятся традиции национального многообразия, например бренд одежды может запустить производство игрушек и тем самым повысит интерес национальной культуре;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F00FF"/>
                </a:solidFill>
              </a:rPr>
              <a:t>●  </a:t>
            </a: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Тенденции – возрождение народных ремёсел, развитие внутреннего туризма, поддержка государством;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F00FF"/>
                </a:solidFill>
              </a:rPr>
              <a:t>●  </a:t>
            </a: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Для решения задачи имеются компетенции в области – этнографии, маркетинга, дизайна.</a:t>
            </a:r>
            <a:endParaRPr sz="12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835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81" name="Google Shape;81;p13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ЦЕЛЕВАЯ АУДИТОРИЯ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456818" y="262603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В первую очередь продукт будет интересен молодым людям интересующимся эстетикой своего региона</a:t>
            </a:r>
            <a:endParaRPr i="1" sz="1400">
              <a:solidFill>
                <a:srgbClr val="132C4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i="1" lang="ru" sz="1400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Сегмент потребителей: Администрация МГУ им. Н.П. Огарева для представительских целей, студенты и абитуриенты для формирования сообщества, а также выпускники и партнеры в качестве статусных сувениров</a:t>
            </a:r>
            <a:endParaRPr i="1" sz="1400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132C40"/>
              </a:solidFill>
            </a:endParaRPr>
          </a:p>
          <a:p>
            <a:pPr indent="0" lvl="0" marL="10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300">
              <a:solidFill>
                <a:srgbClr val="132C40"/>
              </a:solidFill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90" name="Google Shape;90;p14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456817" y="14864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ПРОБЛЕМА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380550" y="2434575"/>
            <a:ext cx="7994100" cy="33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77750" lIns="77750" spcFirstLastPara="1" rIns="77750" wrap="square" tIns="77750">
            <a:spAutoFit/>
          </a:bodyPr>
          <a:lstStyle/>
          <a:p>
            <a:pPr indent="-342900" lvl="0" marL="546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Наш продукт решает проблему “эмоционального разрыва” между университетом и его сообществом-студентами, абитуриентами и выпускниками;</a:t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546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Стандартная сувенирная продукция (ручки, блокноты) безлика и не создает личной связи. Наш маскот становится одушевленным символом вуза, который хочется держать в руках, дарить и коллекционировать. Он превращает формальное отношение к альма-матер в живую эмоцию, укрепляет чувство принадлежности и гордости, давая университету мощный инструмент для формирования настоящего корпоративного духа. .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99" name="Google Shape;99;p15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432332" y="826031"/>
            <a:ext cx="79761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ЦЕННОСТЬ, ЦЕННОСТНОЕ ПРЕДЛОЖЕНИЕ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609132" y="2241975"/>
            <a:ext cx="5118900" cy="20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Мы, компания «X», для жителей Республики Мордовия и представителей других народов России, в ситуации утраты исторической памяти и </a:t>
            </a:r>
            <a:r>
              <a:rPr lang="ru" sz="12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забвения</a:t>
            </a:r>
            <a:r>
              <a:rPr lang="ru" sz="12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своих корней, решаем проблему дефицита просвещения и знакомства с собственной культурой, предоставляя коллекцию оригинальных детских игрушек «Мазый Няка», выполненных в лучших традициях мордовского прикладного искусства, и получаем ценность восстановления интереса к национальным обычаям и самобытности региона.</a:t>
            </a:r>
            <a:endParaRPr sz="1200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08" name="Google Shape;108;p16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4307" y="1733056"/>
            <a:ext cx="2577720" cy="2577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РЕШЕНИЕ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60575" y="2123225"/>
            <a:ext cx="5512800" cy="25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77750" lIns="77750" spcFirstLastPara="1" rIns="77750" wrap="square" tIns="77750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Серийное производство методом литья в силиконовые формы для обеспечения высокого качества и возможности масштабирования.</a:t>
            </a:r>
            <a:endParaRPr i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Кукла в этно стиле, отражает историю региона и формирует связь с вузом </a:t>
            </a:r>
            <a:endParaRPr i="1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Наш продукт сочетает академическую достоверность, статусность и эмоциональную связь с альма-матер.</a:t>
            </a:r>
            <a:endParaRPr i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Потребитель получает редкую и эксклюзивную куклу символ региона и МГУ им. Н.П.Огарёва.</a:t>
            </a:r>
            <a:endParaRPr i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6" name="Google Shape;116;p17"/>
          <p:cNvSpPr txBox="1"/>
          <p:nvPr>
            <p:ph idx="1" type="body"/>
          </p:nvPr>
        </p:nvSpPr>
        <p:spPr>
          <a:xfrm>
            <a:off x="5618050" y="1590200"/>
            <a:ext cx="2664600" cy="2398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8300" lIns="58300" spcFirstLastPara="1" rIns="58300" wrap="square" tIns="583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132C40"/>
              </a:solidFill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19" name="Google Shape;119;p17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 title="photo_2025-10-16_22-27-5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5713" y="1041563"/>
            <a:ext cx="2709275" cy="349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457192" y="98020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РЕШЕНИЕ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530725" y="2368100"/>
            <a:ext cx="6513900" cy="19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77750" lIns="77750" spcFirstLastPara="1" rIns="77750" wrap="square" tIns="77750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Помещение: Небольшое производственное помещение с хорошей вентиляцией и соблюдением требований пожарной безопасности.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Оборудование: Компактная установка для литья пластика под давлением, вакуумный смеситель для перемешивания компонентов силикона, форма для литья (если используется готовая пресс-форма), настольный вибростол, компьютер с CAD/CAM программой для проектирования модели.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29" name="Google Shape;129;p18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/>
          <p:nvPr/>
        </p:nvSpPr>
        <p:spPr>
          <a:xfrm>
            <a:off x="456818" y="1270144"/>
            <a:ext cx="15684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488944" y="1806888"/>
            <a:ext cx="693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36" name="Google Shape;136;p19"/>
          <p:cNvSpPr txBox="1"/>
          <p:nvPr>
            <p:ph type="title"/>
          </p:nvPr>
        </p:nvSpPr>
        <p:spPr>
          <a:xfrm>
            <a:off x="456817" y="12578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РЫНОК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457200" y="1971025"/>
            <a:ext cx="8029500" cy="27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Работаем на региональном рынке B2B, предлагая мордовскую игрушку «Мазый Няка» местным предприятиям, сувенирным лавкам, музеям, туристическим бюро и прочим представителям индустрии гостеприимства и торговли.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Число потенциальных деловых партнеров в регионе составляет около 100 компаний.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Стоимость игрушки для юридических лиц составит около 500–600 рублей за штуку при оптовых закупках.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В первый год планируем привлечь около 10–15% компаний (это примерно 10–15 организаций).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">
                <a:latin typeface="Raleway"/>
                <a:ea typeface="Raleway"/>
                <a:cs typeface="Raleway"/>
                <a:sym typeface="Raleway"/>
              </a:rPr>
              <a:t>При средней закупке каждой организацией по 100 экземпляров, общая прибыль за первый год составит примерно 500 тыс. – 900 тыс. рублей.</a:t>
            </a:r>
            <a:endParaRPr i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8" name="Google Shape;138;p19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40" name="Google Shape;140;p19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/>
          <p:nvPr/>
        </p:nvSpPr>
        <p:spPr>
          <a:xfrm>
            <a:off x="456826" y="1270150"/>
            <a:ext cx="28467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456819" y="2021738"/>
            <a:ext cx="69366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1.Сувенирные бренды: «Агидель», «Сувенирная лавка», «Vpodarkov».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2.Этнические мастерские: «Этно-Сувенир», «Мордовские узоры», «Арт-Мордка».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3. Вузовский мерч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4.Хендмейд-площадки: Ярмарки, товары на Ярмарке Мастеров.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5.Нишевые бренды: «Славянская культура», «Зареница» в сегменте этно-игрушек.</a:t>
            </a:r>
            <a:endParaRPr i="1">
              <a:solidFill>
                <a:srgbClr val="132C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</a:pP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Мы предлагаем единственные на рынке игрушки, которые являются официальным маскотом ведущего вуза Мордовии и воплощают аутентичный фольклор в современ</a:t>
            </a:r>
            <a:r>
              <a:rPr i="1" lang="ru">
                <a:solidFill>
                  <a:srgbClr val="132C40"/>
                </a:solidFill>
                <a:latin typeface="Trebuchet MS"/>
                <a:ea typeface="Trebuchet MS"/>
                <a:cs typeface="Trebuchet MS"/>
                <a:sym typeface="Trebuchet MS"/>
              </a:rPr>
              <a:t>ном дизайне.</a:t>
            </a:r>
            <a:endParaRPr b="0" i="1" u="none" cap="none" strike="noStrike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20"/>
          <p:cNvSpPr txBox="1"/>
          <p:nvPr>
            <p:ph type="title"/>
          </p:nvPr>
        </p:nvSpPr>
        <p:spPr>
          <a:xfrm>
            <a:off x="456825" y="1235650"/>
            <a:ext cx="2846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8300" lIns="58300" spcFirstLastPara="1" rIns="58300" wrap="square" tIns="583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КОНКУРЕНТЫ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id="148" name="Google Shape;148;p20"/>
          <p:cNvPicPr preferRelativeResize="0"/>
          <p:nvPr/>
        </p:nvPicPr>
        <p:blipFill rotWithShape="1">
          <a:blip r:embed="rId3">
            <a:alphaModFix/>
          </a:blip>
          <a:srcRect b="0" l="25406" r="0" t="0"/>
          <a:stretch/>
        </p:blipFill>
        <p:spPr>
          <a:xfrm>
            <a:off x="0" y="0"/>
            <a:ext cx="9144000" cy="63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>
            <p:ph idx="12" type="sldNum"/>
          </p:nvPr>
        </p:nvSpPr>
        <p:spPr>
          <a:xfrm>
            <a:off x="8556784" y="4749851"/>
            <a:ext cx="548700" cy="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z="900"/>
              <a:t>‹#›</a:t>
            </a:fld>
            <a:endParaRPr sz="900"/>
          </a:p>
        </p:txBody>
      </p:sp>
      <p:pic>
        <p:nvPicPr>
          <p:cNvPr id="150" name="Google Shape;150;p20" title="putp_technologies_logo_vio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375" y="135488"/>
            <a:ext cx="1003602" cy="38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