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Microsoft JhengHei UI Light" panose="020B0304030504040204" pitchFamily="34" charset="-120"/>
      <p:regular r:id="rId10"/>
    </p:embeddedFont>
    <p:embeddedFont>
      <p:font typeface="Amasis MT Pro" panose="02040504050005020304" pitchFamily="18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PT Sans" panose="020B0503020203020204" pitchFamily="34" charset="-52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08B5C47-DA38-4876-A27C-28EA86F0A02D}">
  <a:tblStyle styleId="{208B5C47-DA38-4876-A27C-28EA86F0A0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E9DF4D2-F202-48D9-9F73-93B4AD31CDF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354" y="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53348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/>
            </a:br>
            <a:br>
              <a:rPr lang="ru"/>
            </a:br>
            <a:r>
              <a:rPr lang="ru"/>
              <a:t>На титульном слайде укажите: </a:t>
            </a:r>
            <a:br>
              <a:rPr lang="ru"/>
            </a:br>
            <a:r>
              <a:rPr lang="ru"/>
              <a:t>- название вашего проекта</a:t>
            </a:r>
            <a:br>
              <a:rPr lang="ru"/>
            </a:br>
            <a:r>
              <a:rPr lang="ru"/>
              <a:t>- ваш вуз</a:t>
            </a:r>
            <a:br>
              <a:rPr lang="ru"/>
            </a:br>
            <a:r>
              <a:rPr lang="ru"/>
              <a:t>- тип разработки (этот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самостоятельно)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23e313921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23e313921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слайде / слайдах далее укажите основные аналоги вашего решения, а также расскажите, </a:t>
            </a:r>
            <a:r>
              <a:rPr lang="ru">
                <a:solidFill>
                  <a:schemeClr val="dk1"/>
                </a:solidFill>
              </a:rPr>
              <a:t>в чем будет ваше основное качественное преимущество перед ними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У вас есть аналогичная задача в командном профиле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3e31392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23e313921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23e3139217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23e3139217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a61cf8b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ca61cf8b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данном слайде вы можете задать экспертам, имеющим опыт в реализации различных проектов, интересующие вас вопросы по продукту.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ca61cf8b1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ca61cf8b1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352554"/>
            <a:ext cx="7086600" cy="1368822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724151"/>
            <a:ext cx="7086600" cy="51435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3235746"/>
            <a:ext cx="2183130" cy="28098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3242884"/>
            <a:ext cx="4800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073150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3337392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112464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65150"/>
            <a:ext cx="8115299" cy="2101451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2731294"/>
            <a:ext cx="7867650" cy="716756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285751"/>
            <a:ext cx="5243619" cy="2730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4186470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45920"/>
            <a:ext cx="4000500" cy="3018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45920"/>
            <a:ext cx="4000500" cy="3018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486919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571500"/>
            <a:ext cx="6457950" cy="9715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1637852"/>
            <a:ext cx="3809993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349500"/>
            <a:ext cx="3983831" cy="23145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37852"/>
            <a:ext cx="3829050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49500"/>
            <a:ext cx="4000500" cy="23145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03766198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9072414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594217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143000"/>
            <a:ext cx="3086100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6" y="560070"/>
            <a:ext cx="4882964" cy="410394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343150"/>
            <a:ext cx="3086100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5582359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143000"/>
            <a:ext cx="5154930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563431"/>
            <a:ext cx="2733722" cy="410058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343150"/>
            <a:ext cx="5154930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5064673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3523021"/>
            <a:ext cx="8116526" cy="61451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706080"/>
            <a:ext cx="8116380" cy="260862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4137537"/>
            <a:ext cx="8115300" cy="526477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04185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565150"/>
            <a:ext cx="8115300" cy="2101850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2736850"/>
            <a:ext cx="7597887" cy="74930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956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05872620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565150"/>
            <a:ext cx="7613650" cy="1953371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2524168"/>
            <a:ext cx="7194552" cy="3333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2969897"/>
            <a:ext cx="7613650" cy="509903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956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  <p:sp>
        <p:nvSpPr>
          <p:cNvPr id="9" name="TextBox 8"/>
          <p:cNvSpPr txBox="1"/>
          <p:nvPr/>
        </p:nvSpPr>
        <p:spPr>
          <a:xfrm>
            <a:off x="357188" y="70008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02596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087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843526"/>
            <a:ext cx="7609640" cy="188387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2736237"/>
            <a:ext cx="7608491" cy="74991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4163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163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763718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49" cy="9779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51560"/>
            <a:ext cx="2592324" cy="462990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165099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178050"/>
            <a:ext cx="2592324" cy="24859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164464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85832988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49" cy="9715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3" y="3143250"/>
            <a:ext cx="2588687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3" y="1771650"/>
            <a:ext cx="2588687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3655323"/>
            <a:ext cx="2588687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3143250"/>
            <a:ext cx="2586701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7" y="1771650"/>
            <a:ext cx="2586702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3655323"/>
            <a:ext cx="2586701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3143250"/>
            <a:ext cx="2592352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1" y="1771650"/>
            <a:ext cx="258590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3655321"/>
            <a:ext cx="2589334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21355249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1645920"/>
            <a:ext cx="8115300" cy="301809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7848917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558800"/>
            <a:ext cx="1543050" cy="2927350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558800"/>
            <a:ext cx="6153151" cy="2927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4956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285750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96687802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8525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573280"/>
            <a:ext cx="6457950" cy="969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45920"/>
            <a:ext cx="8115300" cy="301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4767263"/>
            <a:ext cx="218313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4766884"/>
            <a:ext cx="58293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285750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945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Активатор</a:t>
            </a:r>
            <a:endParaRPr b="1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311700" y="4012150"/>
            <a:ext cx="3703200" cy="8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ГПОУ </a:t>
            </a:r>
            <a:br>
              <a:rPr lang="ru" b="1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</a:br>
            <a:r>
              <a:rPr lang="ru" b="1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Киселевский педагогический колледж</a:t>
            </a:r>
            <a:endParaRPr b="1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/>
        </p:nvSpPr>
        <p:spPr>
          <a:xfrm>
            <a:off x="169775" y="5294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1800" i="0" u="none" strike="noStrike" cap="none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Активатор</a:t>
            </a:r>
            <a:endParaRPr sz="1800" i="0" u="none" strike="noStrike" cap="none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07" name="Google Shape;107;p26"/>
          <p:cNvSpPr txBox="1"/>
          <p:nvPr/>
        </p:nvSpPr>
        <p:spPr>
          <a:xfrm>
            <a:off x="95250" y="1799975"/>
            <a:ext cx="2598125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PT Sans"/>
                <a:sym typeface="PT Sans"/>
              </a:rPr>
              <a:t>Гипотеза о том какую проблему решаем:</a:t>
            </a:r>
            <a:endParaRPr sz="800" b="1" dirty="0">
              <a:latin typeface="Amasis MT Pro" panose="02040504050005020304" pitchFamily="18" charset="0"/>
              <a:ea typeface="Microsoft JhengHei UI Light" panose="020B0304030504040204" pitchFamily="34" charset="-120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i="1" dirty="0">
              <a:latin typeface="Amasis MT Pro" panose="02040504050005020304" pitchFamily="18" charset="0"/>
              <a:ea typeface="Microsoft JhengHei UI Light" panose="020B0304030504040204" pitchFamily="34" charset="-12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Courier New"/>
                <a:sym typeface="Courier New"/>
              </a:rPr>
              <a:t>Наш	</a:t>
            </a:r>
            <a:r>
              <a:rPr lang="ru" sz="800" b="1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Courier New"/>
                <a:sym typeface="Courier New"/>
              </a:rPr>
              <a:t>Студент, родитель,    абитуриент, педагог </a:t>
            </a:r>
            <a:endParaRPr sz="800" b="1" dirty="0">
              <a:latin typeface="Amasis MT Pro" panose="02040504050005020304" pitchFamily="18" charset="0"/>
              <a:ea typeface="Microsoft JhengHei UI Light" panose="020B0304030504040204" pitchFamily="34" charset="-120"/>
              <a:cs typeface="Courier New"/>
              <a:sym typeface="Courier New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Courier New"/>
                <a:sym typeface="Courier New"/>
              </a:rPr>
              <a:t>хочет	</a:t>
            </a:r>
            <a:r>
              <a:rPr lang="ru" sz="800" b="1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Courier New"/>
                <a:sym typeface="Courier New"/>
              </a:rPr>
              <a:t>Развиваться,учить, учиться, отдыхать активно и полезно </a:t>
            </a:r>
            <a:br>
              <a:rPr lang="ru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Courier New"/>
                <a:sym typeface="Courier New"/>
              </a:rPr>
            </a:br>
            <a:endParaRPr sz="800" dirty="0">
              <a:latin typeface="Amasis MT Pro" panose="02040504050005020304" pitchFamily="18" charset="0"/>
              <a:ea typeface="Microsoft JhengHei UI Light" panose="020B0304030504040204" pitchFamily="34" charset="-120"/>
              <a:cs typeface="Courier New"/>
              <a:sym typeface="Courier New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Courier New"/>
                <a:sym typeface="Courier New"/>
              </a:rPr>
              <a:t>но не может, потому что </a:t>
            </a:r>
            <a:endParaRPr sz="800" dirty="0">
              <a:latin typeface="Amasis MT Pro" panose="02040504050005020304" pitchFamily="18" charset="0"/>
              <a:ea typeface="Microsoft JhengHei UI Light" panose="020B0304030504040204" pitchFamily="34" charset="-120"/>
              <a:cs typeface="Courier New"/>
              <a:sym typeface="Courier New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Courier New"/>
                <a:sym typeface="Courier New"/>
              </a:rPr>
              <a:t>ему мешают		</a:t>
            </a:r>
            <a:r>
              <a:rPr lang="ru" sz="800" b="1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Courier New"/>
                <a:sym typeface="Courier New"/>
              </a:rPr>
              <a:t>ленив, загружен учебой, дифицит критического мышления, недоверчив. </a:t>
            </a:r>
            <a:endParaRPr sz="800" b="1" dirty="0">
              <a:latin typeface="Amasis MT Pro" panose="02040504050005020304" pitchFamily="18" charset="0"/>
              <a:ea typeface="Microsoft JhengHei UI Light" panose="020B0304030504040204" pitchFamily="34" charset="-120"/>
              <a:cs typeface="Courier New"/>
              <a:sym typeface="Courier New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Amasis MT Pro" panose="02040504050005020304" pitchFamily="18" charset="0"/>
              <a:ea typeface="Microsoft JhengHei UI Light" panose="020B0304030504040204" pitchFamily="34" charset="-120"/>
              <a:cs typeface="Courier New"/>
              <a:sym typeface="Courier New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Courier New"/>
                <a:sym typeface="Courier New"/>
              </a:rPr>
              <a:t>а существующие    Стоят дорого, далеко, </a:t>
            </a:r>
            <a:endParaRPr sz="800" dirty="0">
              <a:latin typeface="Amasis MT Pro" panose="02040504050005020304" pitchFamily="18" charset="0"/>
              <a:ea typeface="Microsoft JhengHei UI Light" panose="020B0304030504040204" pitchFamily="34" charset="-120"/>
              <a:cs typeface="Courier New"/>
              <a:sym typeface="Courier New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Courier New"/>
                <a:sym typeface="Courier New"/>
              </a:rPr>
              <a:t>обладают 	</a:t>
            </a:r>
            <a:endParaRPr sz="800" dirty="0">
              <a:latin typeface="Amasis MT Pro" panose="02040504050005020304" pitchFamily="18" charset="0"/>
              <a:ea typeface="Microsoft JhengHei UI Light" panose="020B0304030504040204" pitchFamily="34" charset="-120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Amasis MT Pro" panose="02040504050005020304" pitchFamily="18" charset="0"/>
              <a:ea typeface="Microsoft JhengHei UI Light" panose="020B0304030504040204" pitchFamily="34" charset="-120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Courier New"/>
                <a:sym typeface="Courier New"/>
              </a:rPr>
              <a:t>и потому не позволяют эти барьеры преодолеть.</a:t>
            </a:r>
            <a:endParaRPr sz="800" dirty="0">
              <a:latin typeface="Amasis MT Pro" panose="02040504050005020304" pitchFamily="18" charset="0"/>
              <a:ea typeface="Microsoft JhengHei UI Light" panose="020B0304030504040204" pitchFamily="34" charset="-120"/>
              <a:cs typeface="Courier New"/>
              <a:sym typeface="Courier New"/>
            </a:endParaRPr>
          </a:p>
        </p:txBody>
      </p:sp>
      <p:cxnSp>
        <p:nvCxnSpPr>
          <p:cNvPr id="108" name="Google Shape;108;p26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09" name="Google Shape;109;p26"/>
          <p:cNvSpPr txBox="1"/>
          <p:nvPr/>
        </p:nvSpPr>
        <p:spPr>
          <a:xfrm>
            <a:off x="169775" y="970450"/>
            <a:ext cx="451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PT Sans"/>
                <a:ea typeface="PT Sans"/>
                <a:cs typeface="PT Sans"/>
                <a:sym typeface="PT Sans"/>
              </a:rPr>
              <a:t>Дополнительная информация/ссылки, если есть</a:t>
            </a:r>
            <a:endParaRPr sz="7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0" name="Google Shape;110;p26"/>
          <p:cNvSpPr txBox="1"/>
          <p:nvPr/>
        </p:nvSpPr>
        <p:spPr>
          <a:xfrm>
            <a:off x="5301250" y="4192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900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11" name="Google Shape;111;p26"/>
          <p:cNvGraphicFramePr/>
          <p:nvPr>
            <p:extLst>
              <p:ext uri="{D42A27DB-BD31-4B8C-83A1-F6EECF244321}">
                <p14:modId xmlns:p14="http://schemas.microsoft.com/office/powerpoint/2010/main" val="206525336"/>
              </p:ext>
            </p:extLst>
          </p:nvPr>
        </p:nvGraphicFramePr>
        <p:xfrm>
          <a:off x="5377450" y="353885"/>
          <a:ext cx="3622225" cy="1267530"/>
        </p:xfrm>
        <a:graphic>
          <a:graphicData uri="http://schemas.openxmlformats.org/drawingml/2006/table">
            <a:tbl>
              <a:tblPr>
                <a:noFill/>
                <a:tableStyleId>{208B5C47-DA38-4876-A27C-28EA86F0A02D}</a:tableStyleId>
              </a:tblPr>
              <a:tblGrid>
                <a:gridCol w="153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900" b="1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9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студенты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Общения качественного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родители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Быть в курсе событий и по мере участвовать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педагоги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Активных и творческих студентов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абитуриенты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Пробовать себя в профессиях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2" name="Google Shape;112;p26"/>
          <p:cNvSpPr txBox="1"/>
          <p:nvPr/>
        </p:nvSpPr>
        <p:spPr>
          <a:xfrm>
            <a:off x="169775" y="3782800"/>
            <a:ext cx="45177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Цель:</a:t>
            </a:r>
            <a:endParaRPr sz="900" b="1" dirty="0">
              <a:solidFill>
                <a:schemeClr val="dk1"/>
              </a:solidFill>
              <a:latin typeface="Amasis MT Pro" panose="02040504050005020304" pitchFamily="18" charset="0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 i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Создание прототипа цифровой платформы (активатор). </a:t>
            </a:r>
            <a:endParaRPr sz="900" b="1" dirty="0">
              <a:latin typeface="Amasis MT Pro" panose="02040504050005020304" pitchFamily="18" charset="0"/>
              <a:ea typeface="PT Sans"/>
              <a:cs typeface="PT Sans"/>
              <a:sym typeface="PT Sans"/>
            </a:endParaRPr>
          </a:p>
        </p:txBody>
      </p:sp>
      <p:sp>
        <p:nvSpPr>
          <p:cNvPr id="113" name="Google Shape;113;p26"/>
          <p:cNvSpPr txBox="1"/>
          <p:nvPr/>
        </p:nvSpPr>
        <p:spPr>
          <a:xfrm>
            <a:off x="5377450" y="381430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6"/>
          <p:cNvSpPr txBox="1"/>
          <p:nvPr/>
        </p:nvSpPr>
        <p:spPr>
          <a:xfrm>
            <a:off x="5263750" y="3812715"/>
            <a:ext cx="41001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latin typeface="PT Sans"/>
                <a:ea typeface="PT Sans"/>
                <a:cs typeface="PT Sans"/>
                <a:sym typeface="PT Sans"/>
              </a:rPr>
              <a:t>Образовательное учреждение:</a:t>
            </a:r>
            <a:endParaRPr sz="8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5" name="Google Shape;115;p26"/>
          <p:cNvSpPr txBox="1"/>
          <p:nvPr/>
        </p:nvSpPr>
        <p:spPr>
          <a:xfrm>
            <a:off x="5263750" y="1679800"/>
            <a:ext cx="3845100" cy="196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Команда:</a:t>
            </a:r>
            <a:endParaRPr sz="700" dirty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dirty="0">
                <a:latin typeface="PT Sans"/>
                <a:ea typeface="PT Sans"/>
                <a:cs typeface="PT Sans"/>
                <a:sym typeface="PT Sans"/>
              </a:rPr>
              <a:t>Попкова Светалана – реализация своей мечты.</a:t>
            </a:r>
            <a:endParaRPr sz="900" dirty="0">
              <a:latin typeface="Amasis MT Pro" panose="02040504050005020304" pitchFamily="18" charset="0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dirty="0">
                <a:latin typeface="PT Sans"/>
                <a:ea typeface="PT Sans"/>
                <a:cs typeface="PT Sans"/>
                <a:sym typeface="PT Sans"/>
              </a:rPr>
              <a:t>Перминова Екатерина – развитие продуктивности.</a:t>
            </a:r>
            <a:endParaRPr sz="900" dirty="0">
              <a:latin typeface="Amasis MT Pro" panose="02040504050005020304" pitchFamily="18" charset="0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dirty="0">
                <a:latin typeface="PT Sans"/>
                <a:ea typeface="PT Sans"/>
                <a:cs typeface="PT Sans"/>
                <a:sym typeface="PT Sans"/>
              </a:rPr>
              <a:t>Клеус Дарья – рассшириние знаний и навыков.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dirty="0">
                <a:latin typeface="PT Sans"/>
                <a:ea typeface="PT Sans"/>
                <a:cs typeface="PT Sans"/>
                <a:sym typeface="PT Sans"/>
              </a:rPr>
              <a:t>Подвалкова Кристина – повышение квалификации.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dirty="0">
                <a:latin typeface="PT Sans"/>
                <a:ea typeface="PT Sans"/>
                <a:cs typeface="PT Sans"/>
                <a:sym typeface="PT Sans"/>
              </a:rPr>
              <a:t>Вильданова Вироника – развитие коммуникативности и точность действий.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dirty="0">
                <a:latin typeface="PT Sans"/>
                <a:ea typeface="PT Sans"/>
                <a:cs typeface="PT Sans"/>
                <a:sym typeface="PT Sans"/>
              </a:rPr>
              <a:t>Кузнецова Елизавета – изучение новых знаний</a:t>
            </a:r>
            <a:r>
              <a:rPr lang="ru-RU" sz="900" dirty="0">
                <a:latin typeface="PT Sans"/>
                <a:ea typeface="PT Sans"/>
                <a:cs typeface="PT Sans"/>
                <a:sym typeface="PT Sans"/>
              </a:rPr>
              <a:t>.</a:t>
            </a:r>
            <a:endParaRPr lang="ru" sz="900" dirty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" sz="900" dirty="0">
                <a:latin typeface="PT Sans"/>
                <a:ea typeface="PT Sans"/>
                <a:cs typeface="PT Sans"/>
                <a:sym typeface="PT Sans"/>
              </a:rPr>
              <a:t>Копейкина Елена – вникнуть в процесс </a:t>
            </a:r>
            <a:r>
              <a:rPr lang="en-US" sz="900" dirty="0" err="1">
                <a:latin typeface="Amasis MT Pro" panose="02040504050005020304" pitchFamily="18" charset="0"/>
                <a:ea typeface="PT Sans"/>
                <a:cs typeface="PT Sans"/>
                <a:sym typeface="PT Sans"/>
              </a:rPr>
              <a:t>Worldskills</a:t>
            </a:r>
            <a:r>
              <a:rPr lang="ru-RU" sz="900" dirty="0">
                <a:latin typeface="PT Sans"/>
                <a:ea typeface="PT Sans"/>
                <a:cs typeface="PT Sans"/>
                <a:sym typeface="PT Sans"/>
              </a:rPr>
              <a:t>.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>
                <a:latin typeface="PT Sans"/>
                <a:ea typeface="PT Sans"/>
                <a:cs typeface="PT Sans"/>
                <a:sym typeface="PT Sans"/>
              </a:rPr>
              <a:t>Столяров Никита – приобщение молодежи к соблюдению порядка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r>
              <a:rPr lang="ru-RU" sz="900" dirty="0">
                <a:latin typeface="PT Sans"/>
                <a:ea typeface="PT Sans"/>
                <a:cs typeface="PT Sans"/>
                <a:sym typeface="PT Sans"/>
              </a:rPr>
              <a:t>Корн Галина – стать профессиональным специалистом</a:t>
            </a: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T Sans"/>
              <a:buAutoNum type="arabicPeriod"/>
            </a:pPr>
            <a:endParaRPr sz="9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6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6" name="Google Shape;116;p26"/>
          <p:cNvSpPr txBox="1"/>
          <p:nvPr/>
        </p:nvSpPr>
        <p:spPr>
          <a:xfrm>
            <a:off x="169775" y="722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1" dirty="0">
                <a:latin typeface="PT Sans"/>
                <a:ea typeface="PT Sans"/>
                <a:cs typeface="PT Sans"/>
                <a:sym typeface="PT Sans"/>
              </a:rPr>
              <a:t>Паспорт проекта</a:t>
            </a:r>
            <a:endParaRPr sz="2400" b="1" i="0" u="none" strike="noStrike" cap="none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7" name="Google Shape;117;p26"/>
          <p:cNvSpPr txBox="1"/>
          <p:nvPr/>
        </p:nvSpPr>
        <p:spPr>
          <a:xfrm>
            <a:off x="2641250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latin typeface="PT Sans"/>
                <a:ea typeface="PT Sans"/>
                <a:cs typeface="PT Sans"/>
                <a:sym typeface="PT Sans"/>
              </a:rPr>
              <a:t>Какие сейчас есть способы решить эту проблему</a:t>
            </a:r>
            <a:r>
              <a:rPr lang="ru" sz="8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800" b="1" dirty="0">
              <a:solidFill>
                <a:srgbClr val="000000"/>
              </a:solidFill>
              <a:latin typeface="Amasis MT Pro" panose="02040504050005020304" pitchFamily="18" charset="0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i="1" dirty="0">
              <a:solidFill>
                <a:srgbClr val="000000"/>
              </a:solidFill>
              <a:latin typeface="Amasis MT Pro" panose="020405040500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latin typeface="Courier New"/>
                <a:ea typeface="Courier New"/>
                <a:cs typeface="Courier New"/>
                <a:sym typeface="Courier New"/>
              </a:rPr>
              <a:t>-Создать цифровую платформу сеть с доступным контентом для всех заинтересованных лиц</a:t>
            </a:r>
            <a:endParaRPr sz="800" dirty="0">
              <a:latin typeface="Amasis MT Pro" panose="02040504050005020304" pitchFamily="18" charset="0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latin typeface="Courier New"/>
                <a:ea typeface="Courier New"/>
                <a:cs typeface="Courier New"/>
                <a:sym typeface="Courier New"/>
              </a:rPr>
              <a:t>-Привлеч студентов с активной жизненной позицией</a:t>
            </a:r>
            <a:endParaRPr sz="800" dirty="0">
              <a:latin typeface="Amasis MT Pro" panose="02040504050005020304" pitchFamily="18" charset="0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latin typeface="Courier New"/>
                <a:ea typeface="Courier New"/>
                <a:cs typeface="Courier New"/>
                <a:sym typeface="Courier New"/>
              </a:rPr>
              <a:t>-Собрать команду для работы в интенсиве над этим проектом</a:t>
            </a:r>
            <a:endParaRPr sz="800" dirty="0">
              <a:latin typeface="Amasis MT Pro" panose="02040504050005020304" pitchFamily="18" charset="0"/>
              <a:ea typeface="Courier New"/>
              <a:cs typeface="Courier New"/>
              <a:sym typeface="Courier New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63750" y="4024676"/>
            <a:ext cx="3522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ГПОУ «Киселёвский педагогический колледж»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Как проблему решают сейчас?</a:t>
            </a:r>
            <a:endParaRPr dirty="0"/>
          </a:p>
        </p:txBody>
      </p:sp>
      <p:graphicFrame>
        <p:nvGraphicFramePr>
          <p:cNvPr id="124" name="Google Shape;124;p27"/>
          <p:cNvGraphicFramePr/>
          <p:nvPr>
            <p:extLst>
              <p:ext uri="{D42A27DB-BD31-4B8C-83A1-F6EECF244321}">
                <p14:modId xmlns:p14="http://schemas.microsoft.com/office/powerpoint/2010/main" val="3986926290"/>
              </p:ext>
            </p:extLst>
          </p:nvPr>
        </p:nvGraphicFramePr>
        <p:xfrm>
          <a:off x="357090" y="1156360"/>
          <a:ext cx="8081825" cy="3550920"/>
        </p:xfrm>
        <a:graphic>
          <a:graphicData uri="http://schemas.openxmlformats.org/drawingml/2006/table">
            <a:tbl>
              <a:tblPr>
                <a:noFill/>
                <a:tableStyleId>{2E9DF4D2-F202-48D9-9F73-93B4AD31CDF0}</a:tableStyleId>
              </a:tblPr>
              <a:tblGrid>
                <a:gridCol w="102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7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/>
                        <a:t>Название</a:t>
                      </a:r>
                      <a:endParaRPr sz="1100" b="1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Ссылка</a:t>
                      </a:r>
                      <a:endParaRPr sz="1100" b="1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Преимущества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(с точки зрения пользователя)</a:t>
                      </a:r>
                      <a:endParaRPr sz="7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/>
                        <a:t>Недостатки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/>
                        <a:t>(с точки зрения пользователя)</a:t>
                      </a:r>
                      <a:endParaRPr sz="7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Аналог 1</a:t>
                      </a: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https://clck.ru/f4Hvk</a:t>
                      </a:r>
                      <a:endParaRPr sz="1100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Более высокая вероятность достижения выбранных целей.</a:t>
                      </a: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Возможность добиться успеха практически в любой области.</a:t>
                      </a:r>
                      <a:endParaRPr sz="1000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Отсутствие гибкости мышления.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lang="ru-RU" sz="1100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/>
                        <a:t>Аналог 2</a:t>
                      </a: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https://clck.ru/f4JKg</a:t>
                      </a:r>
                      <a:endParaRPr sz="1100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/>
                        <a:t>Воспитание через моральные ценности молодежи.</a:t>
                      </a:r>
                    </a:p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Создание эффективного педагогического взаимодействия различных социальных субъектов при ведущей роли педагогического коллектива образовательного учреждения.</a:t>
                      </a:r>
                      <a:endParaRPr lang="ru-RU" sz="1100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Нравственные недостатки, проявляющиеся в склонности к проступков сознанием.</a:t>
                      </a:r>
                      <a:endParaRPr sz="1050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" name="Google Shape;983;p49">
            <a:extLst>
              <a:ext uri="{FF2B5EF4-FFF2-40B4-BE49-F238E27FC236}">
                <a16:creationId xmlns:a16="http://schemas.microsoft.com/office/drawing/2014/main" id="{C82F2298-5153-4D26-B053-C7F55205F512}"/>
              </a:ext>
            </a:extLst>
          </p:cNvPr>
          <p:cNvGrpSpPr/>
          <p:nvPr/>
        </p:nvGrpSpPr>
        <p:grpSpPr>
          <a:xfrm>
            <a:off x="8191500" y="284690"/>
            <a:ext cx="640800" cy="650598"/>
            <a:chOff x="5973900" y="318475"/>
            <a:chExt cx="401900" cy="380575"/>
          </a:xfrm>
          <a:solidFill>
            <a:schemeClr val="accent1"/>
          </a:solidFill>
        </p:grpSpPr>
        <p:sp>
          <p:nvSpPr>
            <p:cNvPr id="5" name="Google Shape;984;p49">
              <a:extLst>
                <a:ext uri="{FF2B5EF4-FFF2-40B4-BE49-F238E27FC236}">
                  <a16:creationId xmlns:a16="http://schemas.microsoft.com/office/drawing/2014/main" id="{7DE84B0F-1F69-43A5-94A9-072BA3ED1E99}"/>
                </a:ext>
              </a:extLst>
            </p:cNvPr>
            <p:cNvSpPr/>
            <p:nvPr/>
          </p:nvSpPr>
          <p:spPr>
            <a:xfrm>
              <a:off x="5973900" y="337975"/>
              <a:ext cx="401900" cy="67000"/>
            </a:xfrm>
            <a:custGeom>
              <a:avLst/>
              <a:gdLst/>
              <a:ahLst/>
              <a:cxnLst/>
              <a:rect l="l" t="t" r="r" b="b"/>
              <a:pathLst>
                <a:path w="16076" h="2680" fill="none" extrusionOk="0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85;p49">
              <a:extLst>
                <a:ext uri="{FF2B5EF4-FFF2-40B4-BE49-F238E27FC236}">
                  <a16:creationId xmlns:a16="http://schemas.microsoft.com/office/drawing/2014/main" id="{DC345EA6-F6ED-429C-946D-1F4F3C89062A}"/>
                </a:ext>
              </a:extLst>
            </p:cNvPr>
            <p:cNvSpPr/>
            <p:nvPr/>
          </p:nvSpPr>
          <p:spPr>
            <a:xfrm>
              <a:off x="6024450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86;p49">
              <a:extLst>
                <a:ext uri="{FF2B5EF4-FFF2-40B4-BE49-F238E27FC236}">
                  <a16:creationId xmlns:a16="http://schemas.microsoft.com/office/drawing/2014/main" id="{7FDF0F26-7A52-4CC4-96AC-DCFBD700E41E}"/>
                </a:ext>
              </a:extLst>
            </p:cNvPr>
            <p:cNvSpPr/>
            <p:nvPr/>
          </p:nvSpPr>
          <p:spPr>
            <a:xfrm>
              <a:off x="6280175" y="348325"/>
              <a:ext cx="45075" cy="45075"/>
            </a:xfrm>
            <a:custGeom>
              <a:avLst/>
              <a:gdLst/>
              <a:ahLst/>
              <a:cxnLst/>
              <a:rect l="l" t="t" r="r" b="b"/>
              <a:pathLst>
                <a:path w="1803" h="1803" fill="none" extrusionOk="0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87;p49">
              <a:extLst>
                <a:ext uri="{FF2B5EF4-FFF2-40B4-BE49-F238E27FC236}">
                  <a16:creationId xmlns:a16="http://schemas.microsoft.com/office/drawing/2014/main" id="{755CAD13-083D-4682-ADA0-DA5984D5D28F}"/>
                </a:ext>
              </a:extLst>
            </p:cNvPr>
            <p:cNvSpPr/>
            <p:nvPr/>
          </p:nvSpPr>
          <p:spPr>
            <a:xfrm>
              <a:off x="5973900" y="667375"/>
              <a:ext cx="401900" cy="31675"/>
            </a:xfrm>
            <a:custGeom>
              <a:avLst/>
              <a:gdLst/>
              <a:ahLst/>
              <a:cxnLst/>
              <a:rect l="l" t="t" r="r" b="b"/>
              <a:pathLst>
                <a:path w="16076" h="1267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88;p49">
              <a:extLst>
                <a:ext uri="{FF2B5EF4-FFF2-40B4-BE49-F238E27FC236}">
                  <a16:creationId xmlns:a16="http://schemas.microsoft.com/office/drawing/2014/main" id="{1CB40312-4A52-43BA-8B00-485506E5A086}"/>
                </a:ext>
              </a:extLst>
            </p:cNvPr>
            <p:cNvSpPr/>
            <p:nvPr/>
          </p:nvSpPr>
          <p:spPr>
            <a:xfrm>
              <a:off x="6302700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89;p49">
              <a:extLst>
                <a:ext uri="{FF2B5EF4-FFF2-40B4-BE49-F238E27FC236}">
                  <a16:creationId xmlns:a16="http://schemas.microsoft.com/office/drawing/2014/main" id="{1A547318-BA92-4E6A-8305-DE5097C1F087}"/>
                </a:ext>
              </a:extLst>
            </p:cNvPr>
            <p:cNvSpPr/>
            <p:nvPr/>
          </p:nvSpPr>
          <p:spPr>
            <a:xfrm>
              <a:off x="6046975" y="318475"/>
              <a:ext cx="28650" cy="63350"/>
            </a:xfrm>
            <a:custGeom>
              <a:avLst/>
              <a:gdLst/>
              <a:ahLst/>
              <a:cxnLst/>
              <a:rect l="l" t="t" r="r" b="b"/>
              <a:pathLst>
                <a:path w="1146" h="2534" fill="none" extrusionOk="0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90;p49">
              <a:extLst>
                <a:ext uri="{FF2B5EF4-FFF2-40B4-BE49-F238E27FC236}">
                  <a16:creationId xmlns:a16="http://schemas.microsoft.com/office/drawing/2014/main" id="{C2F0D595-2766-4C1A-B327-AA9755F5C8C5}"/>
                </a:ext>
              </a:extLst>
            </p:cNvPr>
            <p:cNvSpPr/>
            <p:nvPr/>
          </p:nvSpPr>
          <p:spPr>
            <a:xfrm>
              <a:off x="5973900" y="407375"/>
              <a:ext cx="401900" cy="272200"/>
            </a:xfrm>
            <a:custGeom>
              <a:avLst/>
              <a:gdLst/>
              <a:ahLst/>
              <a:cxnLst/>
              <a:rect l="l" t="t" r="r" b="b"/>
              <a:pathLst>
                <a:path w="16076" h="10888" fill="none" extrusionOk="0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91;p49">
              <a:extLst>
                <a:ext uri="{FF2B5EF4-FFF2-40B4-BE49-F238E27FC236}">
                  <a16:creationId xmlns:a16="http://schemas.microsoft.com/office/drawing/2014/main" id="{43D4BC1F-8213-49E0-9FEE-EECB7F67B07B}"/>
                </a:ext>
              </a:extLst>
            </p:cNvPr>
            <p:cNvSpPr/>
            <p:nvPr/>
          </p:nvSpPr>
          <p:spPr>
            <a:xfrm>
              <a:off x="6024450" y="456100"/>
              <a:ext cx="300800" cy="175375"/>
            </a:xfrm>
            <a:custGeom>
              <a:avLst/>
              <a:gdLst/>
              <a:ahLst/>
              <a:cxnLst/>
              <a:rect l="l" t="t" r="r" b="b"/>
              <a:pathLst>
                <a:path w="12032" h="7015" fill="none" extrusionOk="0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92;p49">
              <a:extLst>
                <a:ext uri="{FF2B5EF4-FFF2-40B4-BE49-F238E27FC236}">
                  <a16:creationId xmlns:a16="http://schemas.microsoft.com/office/drawing/2014/main" id="{96717843-FF7B-4374-B2F0-0F4DE439F1D0}"/>
                </a:ext>
              </a:extLst>
            </p:cNvPr>
            <p:cNvSpPr/>
            <p:nvPr/>
          </p:nvSpPr>
          <p:spPr>
            <a:xfrm>
              <a:off x="6024450" y="57300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93;p49">
              <a:extLst>
                <a:ext uri="{FF2B5EF4-FFF2-40B4-BE49-F238E27FC236}">
                  <a16:creationId xmlns:a16="http://schemas.microsoft.com/office/drawing/2014/main" id="{2C342B29-80EB-4FB3-9358-868F6CF43626}"/>
                </a:ext>
              </a:extLst>
            </p:cNvPr>
            <p:cNvSpPr/>
            <p:nvPr/>
          </p:nvSpPr>
          <p:spPr>
            <a:xfrm>
              <a:off x="6024450" y="514550"/>
              <a:ext cx="300800" cy="25"/>
            </a:xfrm>
            <a:custGeom>
              <a:avLst/>
              <a:gdLst/>
              <a:ahLst/>
              <a:cxnLst/>
              <a:rect l="l" t="t" r="r" b="b"/>
              <a:pathLst>
                <a:path w="12032" h="1" fill="none" extrusionOk="0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94;p49">
              <a:extLst>
                <a:ext uri="{FF2B5EF4-FFF2-40B4-BE49-F238E27FC236}">
                  <a16:creationId xmlns:a16="http://schemas.microsoft.com/office/drawing/2014/main" id="{F2A5A097-6410-48A6-98F4-53FACA97BA31}"/>
                </a:ext>
              </a:extLst>
            </p:cNvPr>
            <p:cNvSpPr/>
            <p:nvPr/>
          </p:nvSpPr>
          <p:spPr>
            <a:xfrm>
              <a:off x="626495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95;p49">
              <a:extLst>
                <a:ext uri="{FF2B5EF4-FFF2-40B4-BE49-F238E27FC236}">
                  <a16:creationId xmlns:a16="http://schemas.microsoft.com/office/drawing/2014/main" id="{22BDEAE3-FF9E-4F9F-BA3B-826D81FF653A}"/>
                </a:ext>
              </a:extLst>
            </p:cNvPr>
            <p:cNvSpPr/>
            <p:nvPr/>
          </p:nvSpPr>
          <p:spPr>
            <a:xfrm>
              <a:off x="620467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96;p49">
              <a:extLst>
                <a:ext uri="{FF2B5EF4-FFF2-40B4-BE49-F238E27FC236}">
                  <a16:creationId xmlns:a16="http://schemas.microsoft.com/office/drawing/2014/main" id="{992DD734-9E36-4CC3-A679-6883E2DA5ECB}"/>
                </a:ext>
              </a:extLst>
            </p:cNvPr>
            <p:cNvSpPr/>
            <p:nvPr/>
          </p:nvSpPr>
          <p:spPr>
            <a:xfrm>
              <a:off x="6145000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97;p49">
              <a:extLst>
                <a:ext uri="{FF2B5EF4-FFF2-40B4-BE49-F238E27FC236}">
                  <a16:creationId xmlns:a16="http://schemas.microsoft.com/office/drawing/2014/main" id="{84AC55CC-1590-426C-97F7-F70729C58FFD}"/>
                </a:ext>
              </a:extLst>
            </p:cNvPr>
            <p:cNvSpPr/>
            <p:nvPr/>
          </p:nvSpPr>
          <p:spPr>
            <a:xfrm>
              <a:off x="6084725" y="456100"/>
              <a:ext cx="25" cy="175375"/>
            </a:xfrm>
            <a:custGeom>
              <a:avLst/>
              <a:gdLst/>
              <a:ahLst/>
              <a:cxnLst/>
              <a:rect l="l" t="t" r="r" b="b"/>
              <a:pathLst>
                <a:path w="1" h="7015" fill="none" extrusionOk="0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Сценарий AS IS</a:t>
            </a:r>
            <a:endParaRPr dirty="0"/>
          </a:p>
        </p:txBody>
      </p:sp>
      <p:sp>
        <p:nvSpPr>
          <p:cNvPr id="130" name="Google Shape;130;p2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500" dirty="0">
              <a:solidFill>
                <a:schemeClr val="dk1"/>
              </a:solidFill>
            </a:endParaRPr>
          </a:p>
          <a:p>
            <a:pPr marL="323852" lvl="1" indent="-15478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" sz="1500" dirty="0">
                <a:solidFill>
                  <a:schemeClr val="dk1"/>
                </a:solidFill>
              </a:rPr>
              <a:t>Дефецит времени.</a:t>
            </a:r>
            <a:endParaRPr lang="ru" dirty="0">
              <a:solidFill>
                <a:schemeClr val="dk1"/>
              </a:solidFill>
            </a:endParaRPr>
          </a:p>
          <a:p>
            <a:pPr marL="323852" lvl="1" indent="-15478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-RU" dirty="0">
                <a:solidFill>
                  <a:schemeClr val="dk1"/>
                </a:solidFill>
              </a:rPr>
              <a:t>Не умение правильно планировать время.</a:t>
            </a:r>
            <a:endParaRPr dirty="0">
              <a:solidFill>
                <a:schemeClr val="dk1"/>
              </a:solidFill>
            </a:endParaRPr>
          </a:p>
          <a:p>
            <a:pPr marL="323852" lvl="1" indent="-15478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" sz="1500" dirty="0">
                <a:solidFill>
                  <a:schemeClr val="dk1"/>
                </a:solidFill>
              </a:rPr>
              <a:t>Дефицит среды с эталонными настройками ценностей.</a:t>
            </a:r>
            <a:endParaRPr dirty="0">
              <a:solidFill>
                <a:schemeClr val="dk1"/>
              </a:solidFill>
            </a:endParaRPr>
          </a:p>
          <a:p>
            <a:pPr marL="323852" lvl="1" indent="-15478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" sz="1500" dirty="0">
                <a:solidFill>
                  <a:schemeClr val="dk1"/>
                </a:solidFill>
              </a:rPr>
              <a:t>Не умение формилировать свои цели и проблемы.</a:t>
            </a:r>
            <a:endParaRPr dirty="0">
              <a:solidFill>
                <a:schemeClr val="dk1"/>
              </a:solidFill>
            </a:endParaRPr>
          </a:p>
          <a:p>
            <a:pPr marL="323852" lvl="1" indent="-15478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" sz="1500" dirty="0">
                <a:solidFill>
                  <a:schemeClr val="dk1"/>
                </a:solidFill>
              </a:rPr>
              <a:t>Не умение разбивать свои цели на составные части.</a:t>
            </a:r>
            <a:endParaRPr dirty="0">
              <a:solidFill>
                <a:schemeClr val="dk1"/>
              </a:solidFill>
            </a:endParaRPr>
          </a:p>
          <a:p>
            <a:pPr marL="323852" lvl="1" indent="-15478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" sz="1500" dirty="0">
                <a:solidFill>
                  <a:schemeClr val="dk1"/>
                </a:solidFill>
              </a:rPr>
              <a:t>Непонимание родителей в целях молодежи.</a:t>
            </a:r>
            <a:endParaRPr dirty="0">
              <a:solidFill>
                <a:schemeClr val="dk1"/>
              </a:solidFill>
            </a:endParaRPr>
          </a:p>
          <a:p>
            <a:pPr marL="323852" lvl="1" indent="-15478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ru" sz="1500" dirty="0">
                <a:solidFill>
                  <a:schemeClr val="dk1"/>
                </a:solidFill>
              </a:rPr>
              <a:t>Отсутствие мотивации и стремления к саморазвитию.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4" name="Google Shape;562;p48">
            <a:extLst>
              <a:ext uri="{FF2B5EF4-FFF2-40B4-BE49-F238E27FC236}">
                <a16:creationId xmlns:a16="http://schemas.microsoft.com/office/drawing/2014/main" id="{D621F34A-9B82-46BF-ACFF-A45B05BF1615}"/>
              </a:ext>
            </a:extLst>
          </p:cNvPr>
          <p:cNvSpPr/>
          <p:nvPr/>
        </p:nvSpPr>
        <p:spPr>
          <a:xfrm>
            <a:off x="7924801" y="3486150"/>
            <a:ext cx="907500" cy="1212325"/>
          </a:xfrm>
          <a:custGeom>
            <a:avLst/>
            <a:gdLst/>
            <a:ahLst/>
            <a:cxnLst/>
            <a:rect l="l" t="t" r="r" b="b"/>
            <a:pathLst>
              <a:path w="17107" h="21949" extrusionOk="0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Наше решение</a:t>
            </a:r>
            <a:endParaRPr/>
          </a:p>
        </p:txBody>
      </p:sp>
      <p:sp>
        <p:nvSpPr>
          <p:cNvPr id="136" name="Google Shape;136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100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Для студентов, </a:t>
            </a:r>
            <a:b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</a:br>
            <a: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которым нужно </a:t>
            </a: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проанализировать современные подходы управления временем</a:t>
            </a:r>
            <a: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Courier New"/>
              </a:rPr>
              <a:t>.</a:t>
            </a:r>
            <a:b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</a:br>
            <a: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Наш вид решения, предемонстрировать мастер-класс по управлению временем.</a:t>
            </a:r>
            <a:b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</a:br>
            <a: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Будет выполнять : </a:t>
            </a: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</a:rPr>
              <a:t>к</a:t>
            </a: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лассическое планирование, «золотые» пропорции планирования времени,   контроль итогов и корректировка целей.</a:t>
            </a:r>
            <a:endParaRPr sz="1700" dirty="0">
              <a:solidFill>
                <a:schemeClr val="tx1"/>
              </a:solidFill>
              <a:latin typeface="Amasis MT Pro" panose="02040504050005020304" pitchFamily="18" charset="0"/>
              <a:ea typeface="Courier New"/>
              <a:cs typeface="Courier New" panose="02070309020205020404" pitchFamily="49" charset="0"/>
              <a:sym typeface="Courier New"/>
            </a:endParaRPr>
          </a:p>
          <a:p>
            <a:pPr marL="0" lv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r>
              <a:rPr lang="ru" sz="1700" b="1" dirty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</a:p>
          <a:p>
            <a:pPr marL="0" lv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r>
              <a:rPr lang="ru" sz="1700" dirty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Для родителей,</a:t>
            </a:r>
          </a:p>
          <a:p>
            <a:pPr marL="0" lv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которым</a:t>
            </a: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нужно развитие навыков исполнительной функции  и  </a:t>
            </a:r>
            <a:r>
              <a:rPr lang="ru-RU" sz="17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саморегуляции</a:t>
            </a: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0" lv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Наш вид решения,</a:t>
            </a:r>
            <a:r>
              <a:rPr lang="en-US" sz="1700" dirty="0">
                <a:latin typeface="Amasis MT Pro" panose="02040504050005020304" pitchFamily="18" charset="0"/>
              </a:rPr>
              <a:t> </a:t>
            </a: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пополнить знание родителю в вопросе как уделять время своему ребенку из собственного семейного дела.</a:t>
            </a:r>
          </a:p>
          <a:p>
            <a:pPr marL="0" lv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Будет выполнять: </a:t>
            </a:r>
            <a:r>
              <a:rPr lang="ru-RU" sz="1700" dirty="0"/>
              <a:t> </a:t>
            </a: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почаще задумываться над своими словами и поведением, определяя, как это выглядит в глазах ребёнка.</a:t>
            </a:r>
          </a:p>
          <a:p>
            <a:pPr marL="0" lv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endParaRPr lang="ru-RU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0" indent="0">
              <a:buNone/>
            </a:pP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Для</a:t>
            </a:r>
            <a: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 абитуриентов,</a:t>
            </a:r>
          </a:p>
          <a:p>
            <a:pPr marL="0" lvl="0" indent="0">
              <a:buNone/>
            </a:pPr>
            <a:r>
              <a:rPr lang="ru-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Courier New"/>
              </a:rPr>
              <a:t>к</a:t>
            </a:r>
            <a: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Courier New"/>
              </a:rPr>
              <a:t>оторым нужно ознакомится с современными подходами управления временем.</a:t>
            </a:r>
          </a:p>
          <a:p>
            <a:pPr marL="0" lvl="0" indent="0">
              <a:buClr>
                <a:srgbClr val="000000"/>
              </a:buClr>
              <a:buSzPts val="1100"/>
              <a:buNone/>
            </a:pPr>
            <a: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Courier New"/>
              </a:rPr>
              <a:t>Наш вид решения </a:t>
            </a:r>
            <a:r>
              <a:rPr lang="ru" sz="1700" dirty="0">
                <a:solidFill>
                  <a:schemeClr val="tx1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предемонстрировать мастер-класс по управлению временем.</a:t>
            </a:r>
            <a:br>
              <a:rPr lang="ru" sz="1700" dirty="0">
                <a:solidFill>
                  <a:srgbClr val="000000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</a:br>
            <a:r>
              <a:rPr lang="ru-RU" sz="1700" dirty="0">
                <a:solidFill>
                  <a:srgbClr val="000000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Будет выполнять : </a:t>
            </a:r>
            <a:r>
              <a:rPr lang="ru-RU" sz="1700" dirty="0">
                <a:solidFill>
                  <a:srgbClr val="000000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</a:rPr>
              <a:t>к</a:t>
            </a:r>
            <a:r>
              <a:rPr lang="ru-RU" sz="17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лассическое планирование,</a:t>
            </a:r>
            <a:r>
              <a:rPr lang="en-US" sz="1700" dirty="0">
                <a:solidFill>
                  <a:srgbClr val="000000"/>
                </a:solidFill>
                <a:latin typeface="Amasis MT Pro" panose="02040504050005020304" pitchFamily="18" charset="0"/>
                <a:cs typeface="Courier New" panose="02070309020205020404" pitchFamily="49" charset="0"/>
              </a:rPr>
              <a:t> </a:t>
            </a:r>
            <a:r>
              <a:rPr lang="ru-RU" sz="17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контроль итогов и корректировка целей.</a:t>
            </a:r>
            <a:endParaRPr lang="ru-RU" sz="1700" dirty="0">
              <a:solidFill>
                <a:srgbClr val="000000"/>
              </a:solidFill>
              <a:latin typeface="Courier New" panose="02070309020205020404" pitchFamily="49" charset="0"/>
              <a:ea typeface="Courier New"/>
              <a:cs typeface="Courier New" panose="02070309020205020404" pitchFamily="49" charset="0"/>
              <a:sym typeface="Courier New"/>
            </a:endParaRPr>
          </a:p>
          <a:p>
            <a:pPr marL="0" lvl="0" indent="0">
              <a:buNone/>
            </a:pPr>
            <a:endParaRPr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4" name="Google Shape;727;p49">
            <a:extLst>
              <a:ext uri="{FF2B5EF4-FFF2-40B4-BE49-F238E27FC236}">
                <a16:creationId xmlns:a16="http://schemas.microsoft.com/office/drawing/2014/main" id="{E00CC076-AAF1-4C7E-B307-A0E074F51769}"/>
              </a:ext>
            </a:extLst>
          </p:cNvPr>
          <p:cNvGrpSpPr/>
          <p:nvPr/>
        </p:nvGrpSpPr>
        <p:grpSpPr>
          <a:xfrm>
            <a:off x="8401051" y="180975"/>
            <a:ext cx="507450" cy="674825"/>
            <a:chOff x="3979850" y="1598950"/>
            <a:chExt cx="356825" cy="505375"/>
          </a:xfrm>
          <a:solidFill>
            <a:schemeClr val="accent1"/>
          </a:solidFill>
        </p:grpSpPr>
        <p:sp>
          <p:nvSpPr>
            <p:cNvPr id="5" name="Google Shape;728;p49">
              <a:extLst>
                <a:ext uri="{FF2B5EF4-FFF2-40B4-BE49-F238E27FC236}">
                  <a16:creationId xmlns:a16="http://schemas.microsoft.com/office/drawing/2014/main" id="{DBD06741-7338-4D32-A716-EA2584564003}"/>
                </a:ext>
              </a:extLst>
            </p:cNvPr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29;p49">
              <a:extLst>
                <a:ext uri="{FF2B5EF4-FFF2-40B4-BE49-F238E27FC236}">
                  <a16:creationId xmlns:a16="http://schemas.microsoft.com/office/drawing/2014/main" id="{D720C6D5-9D19-4AA1-9EAF-436B5FF961F6}"/>
                </a:ext>
              </a:extLst>
            </p:cNvPr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grpFill/>
            <a:ln w="121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>
            <a:spLocks noGrp="1"/>
          </p:cNvSpPr>
          <p:nvPr>
            <p:ph type="title"/>
          </p:nvPr>
        </p:nvSpPr>
        <p:spPr>
          <a:xfrm>
            <a:off x="311700" y="3046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экспертам</a:t>
            </a: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259080" y="1089660"/>
            <a:ext cx="88849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Долго ли вы реализовывали свой проект</a:t>
            </a:r>
            <a:r>
              <a:rPr lang="en-US" dirty="0"/>
              <a:t>?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Что для этого нужно знать</a:t>
            </a:r>
            <a:r>
              <a:rPr lang="en-US" dirty="0"/>
              <a:t>?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Как правильно продвинуть свой сайт?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Какая форма в данной </a:t>
            </a:r>
            <a:r>
              <a:rPr lang="ru-RU"/>
              <a:t>ситуации уместна?</a:t>
            </a:r>
            <a:endParaRPr lang="ru-RU" dirty="0"/>
          </a:p>
          <a:p>
            <a:endParaRPr lang="ru-RU" dirty="0"/>
          </a:p>
        </p:txBody>
      </p:sp>
      <p:grpSp>
        <p:nvGrpSpPr>
          <p:cNvPr id="4" name="Google Shape;1386;p50">
            <a:extLst>
              <a:ext uri="{FF2B5EF4-FFF2-40B4-BE49-F238E27FC236}">
                <a16:creationId xmlns:a16="http://schemas.microsoft.com/office/drawing/2014/main" id="{07C27F67-3316-49AF-87B0-5D3592580926}"/>
              </a:ext>
            </a:extLst>
          </p:cNvPr>
          <p:cNvGrpSpPr/>
          <p:nvPr/>
        </p:nvGrpSpPr>
        <p:grpSpPr>
          <a:xfrm>
            <a:off x="7853698" y="356951"/>
            <a:ext cx="1031222" cy="1040875"/>
            <a:chOff x="557511" y="3214925"/>
            <a:chExt cx="719836" cy="720150"/>
          </a:xfrm>
        </p:grpSpPr>
        <p:sp>
          <p:nvSpPr>
            <p:cNvPr id="5" name="Google Shape;1387;p50">
              <a:extLst>
                <a:ext uri="{FF2B5EF4-FFF2-40B4-BE49-F238E27FC236}">
                  <a16:creationId xmlns:a16="http://schemas.microsoft.com/office/drawing/2014/main" id="{94A43374-3D28-4DF3-A1FC-573B9C472A10}"/>
                </a:ext>
              </a:extLst>
            </p:cNvPr>
            <p:cNvSpPr/>
            <p:nvPr/>
          </p:nvSpPr>
          <p:spPr>
            <a:xfrm>
              <a:off x="557511" y="3214925"/>
              <a:ext cx="434543" cy="347863"/>
            </a:xfrm>
            <a:custGeom>
              <a:avLst/>
              <a:gdLst/>
              <a:ahLst/>
              <a:cxnLst/>
              <a:rect l="l" t="t" r="r" b="b"/>
              <a:pathLst>
                <a:path w="515" h="412" extrusionOk="0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388;p50">
              <a:extLst>
                <a:ext uri="{FF2B5EF4-FFF2-40B4-BE49-F238E27FC236}">
                  <a16:creationId xmlns:a16="http://schemas.microsoft.com/office/drawing/2014/main" id="{EFF833AA-B9A5-4B64-83FC-D37B99B42044}"/>
                </a:ext>
              </a:extLst>
            </p:cNvPr>
            <p:cNvSpPr/>
            <p:nvPr/>
          </p:nvSpPr>
          <p:spPr>
            <a:xfrm>
              <a:off x="929646" y="3214925"/>
              <a:ext cx="347700" cy="434664"/>
            </a:xfrm>
            <a:custGeom>
              <a:avLst/>
              <a:gdLst/>
              <a:ahLst/>
              <a:cxnLst/>
              <a:rect l="l" t="t" r="r" b="b"/>
              <a:pathLst>
                <a:path w="412" h="515" extrusionOk="0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389;p50">
              <a:extLst>
                <a:ext uri="{FF2B5EF4-FFF2-40B4-BE49-F238E27FC236}">
                  <a16:creationId xmlns:a16="http://schemas.microsoft.com/office/drawing/2014/main" id="{8C2A25D8-BB57-4E99-B841-CF4DD6AE1331}"/>
                </a:ext>
              </a:extLst>
            </p:cNvPr>
            <p:cNvSpPr/>
            <p:nvPr/>
          </p:nvSpPr>
          <p:spPr>
            <a:xfrm>
              <a:off x="557511" y="3500411"/>
              <a:ext cx="347040" cy="434664"/>
            </a:xfrm>
            <a:custGeom>
              <a:avLst/>
              <a:gdLst/>
              <a:ahLst/>
              <a:cxnLst/>
              <a:rect l="l" t="t" r="r" b="b"/>
              <a:pathLst>
                <a:path w="411" h="515" extrusionOk="0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390;p50">
              <a:extLst>
                <a:ext uri="{FF2B5EF4-FFF2-40B4-BE49-F238E27FC236}">
                  <a16:creationId xmlns:a16="http://schemas.microsoft.com/office/drawing/2014/main" id="{5B992A5A-06B2-40C3-9B04-D21FBE184074}"/>
                </a:ext>
              </a:extLst>
            </p:cNvPr>
            <p:cNvSpPr/>
            <p:nvPr/>
          </p:nvSpPr>
          <p:spPr>
            <a:xfrm>
              <a:off x="842804" y="3588202"/>
              <a:ext cx="434543" cy="346873"/>
            </a:xfrm>
            <a:custGeom>
              <a:avLst/>
              <a:gdLst/>
              <a:ahLst/>
              <a:cxnLst/>
              <a:rect l="l" t="t" r="r" b="b"/>
              <a:pathLst>
                <a:path w="515" h="411" extrusionOk="0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Дальнейшие шаги в работе над проектом </a:t>
            </a:r>
            <a:r>
              <a:rPr lang="ru" sz="2577"/>
              <a:t>(заполняйте этот слайд после каждой встречи с экспертом )</a:t>
            </a:r>
            <a:endParaRPr sz="2577"/>
          </a:p>
        </p:txBody>
      </p:sp>
      <p:sp>
        <p:nvSpPr>
          <p:cNvPr id="148" name="Google Shape;148;p31"/>
          <p:cNvSpPr txBox="1">
            <a:spLocks noGrp="1"/>
          </p:cNvSpPr>
          <p:nvPr>
            <p:ph type="body" idx="1"/>
          </p:nvPr>
        </p:nvSpPr>
        <p:spPr>
          <a:xfrm>
            <a:off x="311700" y="15580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/>
              <a:t>Вы можете выписать шаги, которые считаете целесообразными в работе над проектом в ближайший месяц до конца интенсива. После общения с экспертом, слайд можно дополнять или менять, исходя из полученной информации.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1244</TotalTime>
  <Words>704</Words>
  <Application>Microsoft Office PowerPoint</Application>
  <PresentationFormat>Экран (16:9)</PresentationFormat>
  <Paragraphs>95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Microsoft JhengHei UI Light</vt:lpstr>
      <vt:lpstr>Century Gothic</vt:lpstr>
      <vt:lpstr>Arial</vt:lpstr>
      <vt:lpstr>Courier New</vt:lpstr>
      <vt:lpstr>Calibri</vt:lpstr>
      <vt:lpstr>PT Sans</vt:lpstr>
      <vt:lpstr>Amasis MT Pro</vt:lpstr>
      <vt:lpstr>След самолета</vt:lpstr>
      <vt:lpstr>Активатор</vt:lpstr>
      <vt:lpstr>Презентация PowerPoint</vt:lpstr>
      <vt:lpstr>Как проблему решают сейчас?</vt:lpstr>
      <vt:lpstr>Сценарий AS IS</vt:lpstr>
      <vt:lpstr>Наше решение</vt:lpstr>
      <vt:lpstr>Вопросы экспертам</vt:lpstr>
      <vt:lpstr>Дальнейшие шаги в работе над проектом (заполняйте этот слайд после каждой встречи с экспертом 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Активатор</dc:title>
  <dc:creator>ПК 37.24</dc:creator>
  <cp:lastModifiedBy>Office365</cp:lastModifiedBy>
  <cp:revision>16</cp:revision>
  <dcterms:modified xsi:type="dcterms:W3CDTF">2022-04-21T16:03:08Z</dcterms:modified>
</cp:coreProperties>
</file>