
<file path=[Content_Types].xml><?xml version="1.0" encoding="utf-8"?>
<Types xmlns="http://schemas.openxmlformats.org/package/2006/content-types">
  <Default ContentType="image/jpeg" Extension="jpg"/>
  <Default ContentType="application/vnd.openxmlformats-officedocument.vmlDrawing" Extension="vml"/>
  <Default ContentType="application/x-fontdata" Extension="fntdata"/>
  <Default ContentType="application/vnd.openxmlformats-officedocument.oleObject" Extension="bin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oleObject" PartName="/ppt/embeddings/oleObject13.bin"/>
  <Override ContentType="application/vnd.openxmlformats-officedocument.oleObject" PartName="/ppt/embeddings/oleObject9.bin"/>
  <Override ContentType="application/vnd.openxmlformats-officedocument.oleObject" PartName="/ppt/embeddings/oleObject6.bin"/>
  <Override ContentType="application/vnd.openxmlformats-officedocument.oleObject" PartName="/ppt/embeddings/oleObject4.bin"/>
  <Override ContentType="application/vnd.openxmlformats-officedocument.oleObject" PartName="/ppt/embeddings/oleObject1.bin"/>
  <Override ContentType="application/vnd.openxmlformats-officedocument.oleObject" PartName="/ppt/embeddings/oleObject11.bin"/>
  <Override ContentType="application/vnd.openxmlformats-officedocument.oleObject" PartName="/ppt/embeddings/oleObject8.bin"/>
  <Override ContentType="application/vnd.openxmlformats-officedocument.oleObject" PartName="/ppt/embeddings/oleObject14.bin"/>
  <Override ContentType="application/vnd.openxmlformats-officedocument.oleObject" PartName="/ppt/embeddings/oleObject12.bin"/>
  <Override ContentType="application/vnd.openxmlformats-officedocument.oleObject" PartName="/ppt/embeddings/oleObject3.bin"/>
  <Override ContentType="application/vnd.openxmlformats-officedocument.oleObject" PartName="/ppt/embeddings/oleObject5.bin"/>
  <Override ContentType="application/vnd.openxmlformats-officedocument.oleObject" PartName="/ppt/embeddings/oleObject7.bin"/>
  <Override ContentType="application/vnd.openxmlformats-officedocument.oleObject" PartName="/ppt/embeddings/oleObject2.bin"/>
  <Override ContentType="application/vnd.openxmlformats-officedocument.oleObject" PartName="/ppt/embeddings/oleObject10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6858000" cx="12192000"/>
  <p:notesSz cx="6858000" cy="9144000"/>
  <p:embeddedFontLst>
    <p:embeddedFont>
      <p:font typeface="PT Sans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3" roundtripDataSignature="AMtx7mgAPp6ItaTDFbdKPr8pJlqiWCUY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TSans-bold.fntdata"/><Relationship Id="rId11" Type="http://schemas.openxmlformats.org/officeDocument/2006/relationships/slide" Target="slides/slide7.xml"/><Relationship Id="rId22" Type="http://schemas.openxmlformats.org/officeDocument/2006/relationships/font" Target="fonts/PTSans-boldItalic.fntdata"/><Relationship Id="rId10" Type="http://schemas.openxmlformats.org/officeDocument/2006/relationships/slide" Target="slides/slide6.xml"/><Relationship Id="rId21" Type="http://schemas.openxmlformats.org/officeDocument/2006/relationships/font" Target="fonts/PTSans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font" Target="fonts/PTSans-regular.fntdata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4.v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5.v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6.v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7.v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8.v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9.v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0.v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1.v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2.v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3.v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4.v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vmlDrawing" Target="../drawings/vmlDrawing1.vml"/><Relationship Id="rId4" Type="http://schemas.openxmlformats.org/officeDocument/2006/relationships/image" Target="../media/image1.jpg"/><Relationship Id="rId5" Type="http://schemas.openxmlformats.org/officeDocument/2006/relationships/oleObject" Target="../embeddings/oleObject1.bin"/><Relationship Id="rId6" Type="http://schemas.openxmlformats.org/officeDocument/2006/relationships/oleObject" Target="../embeddings/oleObject1.bin"/><Relationship Id="rId7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vmlDrawing" Target="../drawings/vmlDrawing2.vml"/><Relationship Id="rId4" Type="http://schemas.openxmlformats.org/officeDocument/2006/relationships/oleObject" Target="../embeddings/oleObject2.bin"/><Relationship Id="rId5" Type="http://schemas.openxmlformats.org/officeDocument/2006/relationships/oleObject" Target="../embeddings/oleObject2.bin"/><Relationship Id="rId6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vmlDrawing" Target="../drawings/vmlDrawing3.vml"/><Relationship Id="rId4" Type="http://schemas.openxmlformats.org/officeDocument/2006/relationships/oleObject" Target="../embeddings/oleObject3.bin"/><Relationship Id="rId5" Type="http://schemas.openxmlformats.org/officeDocument/2006/relationships/oleObject" Target="../embeddings/oleObject3.bin"/><Relationship Id="rId6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vmlDrawing" Target="../drawings/vmlDrawing4.vml"/><Relationship Id="rId4" Type="http://schemas.openxmlformats.org/officeDocument/2006/relationships/oleObject" Target="../embeddings/oleObject4.bin"/><Relationship Id="rId5" Type="http://schemas.openxmlformats.org/officeDocument/2006/relationships/oleObject" Target="../embeddings/oleObject4.bin"/><Relationship Id="rId6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vmlDrawing" Target="../drawings/vmlDrawing5.vml"/><Relationship Id="rId4" Type="http://schemas.openxmlformats.org/officeDocument/2006/relationships/oleObject" Target="../embeddings/oleObject5.bin"/><Relationship Id="rId5" Type="http://schemas.openxmlformats.org/officeDocument/2006/relationships/oleObject" Target="../embeddings/oleObject5.bin"/><Relationship Id="rId6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vmlDrawing" Target="../drawings/vmlDrawing6.vml"/><Relationship Id="rId4" Type="http://schemas.openxmlformats.org/officeDocument/2006/relationships/oleObject" Target="../embeddings/oleObject6.bin"/><Relationship Id="rId5" Type="http://schemas.openxmlformats.org/officeDocument/2006/relationships/oleObject" Target="../embeddings/oleObject6.bin"/><Relationship Id="rId6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vmlDrawing" Target="../drawings/vmlDrawing7.vml"/><Relationship Id="rId4" Type="http://schemas.openxmlformats.org/officeDocument/2006/relationships/oleObject" Target="../embeddings/oleObject7.bin"/><Relationship Id="rId5" Type="http://schemas.openxmlformats.org/officeDocument/2006/relationships/oleObject" Target="../embeddings/oleObject7.bin"/><Relationship Id="rId6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vmlDrawing" Target="../drawings/vmlDrawing8.vml"/><Relationship Id="rId4" Type="http://schemas.openxmlformats.org/officeDocument/2006/relationships/oleObject" Target="../embeddings/oleObject8.bin"/><Relationship Id="rId5" Type="http://schemas.openxmlformats.org/officeDocument/2006/relationships/oleObject" Target="../embeddings/oleObject8.bin"/><Relationship Id="rId6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vmlDrawing" Target="../drawings/vmlDrawing9.vml"/><Relationship Id="rId4" Type="http://schemas.openxmlformats.org/officeDocument/2006/relationships/oleObject" Target="../embeddings/oleObject9.bin"/><Relationship Id="rId5" Type="http://schemas.openxmlformats.org/officeDocument/2006/relationships/oleObject" Target="../embeddings/oleObject9.bin"/><Relationship Id="rId6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vmlDrawing" Target="../drawings/vmlDrawing10.vml"/><Relationship Id="rId4" Type="http://schemas.openxmlformats.org/officeDocument/2006/relationships/oleObject" Target="../embeddings/oleObject10.bin"/><Relationship Id="rId5" Type="http://schemas.openxmlformats.org/officeDocument/2006/relationships/oleObject" Target="../embeddings/oleObject10.bin"/><Relationship Id="rId6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vmlDrawing" Target="../drawings/vmlDrawing11.vml"/><Relationship Id="rId4" Type="http://schemas.openxmlformats.org/officeDocument/2006/relationships/oleObject" Target="../embeddings/oleObject11.bin"/><Relationship Id="rId5" Type="http://schemas.openxmlformats.org/officeDocument/2006/relationships/oleObject" Target="../embeddings/oleObject11.bin"/><Relationship Id="rId6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vmlDrawing" Target="../drawings/vmlDrawing12.vml"/><Relationship Id="rId4" Type="http://schemas.openxmlformats.org/officeDocument/2006/relationships/oleObject" Target="../embeddings/oleObject12.bin"/><Relationship Id="rId5" Type="http://schemas.openxmlformats.org/officeDocument/2006/relationships/oleObject" Target="../embeddings/oleObject12.bin"/><Relationship Id="rId6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vmlDrawing" Target="../drawings/vmlDrawing13.vml"/><Relationship Id="rId4" Type="http://schemas.openxmlformats.org/officeDocument/2006/relationships/oleObject" Target="../embeddings/oleObject13.bin"/><Relationship Id="rId5" Type="http://schemas.openxmlformats.org/officeDocument/2006/relationships/oleObject" Target="../embeddings/oleObject13.bin"/><Relationship Id="rId6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vmlDrawing" Target="../drawings/vmlDrawing14.vml"/><Relationship Id="rId4" Type="http://schemas.openxmlformats.org/officeDocument/2006/relationships/oleObject" Target="../embeddings/oleObject14.bin"/><Relationship Id="rId5" Type="http://schemas.openxmlformats.org/officeDocument/2006/relationships/oleObject" Target="../embeddings/oleObject14.bin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8430"/>
            <a:ext cx="12192000" cy="687486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604101" y="2472250"/>
            <a:ext cx="7371600" cy="23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lang="ru-RU" sz="2800">
                <a:solidFill>
                  <a:schemeClr val="lt1"/>
                </a:solidFill>
              </a:rPr>
              <a:t>Технология получения гранулированного гипса для строительного бизнеса</a:t>
            </a:r>
            <a:endParaRPr/>
          </a:p>
        </p:txBody>
      </p:sp>
      <p:graphicFrame>
        <p:nvGraphicFramePr>
          <p:cNvPr id="86" name="Google Shape;86;p1"/>
          <p:cNvGraphicFramePr/>
          <p:nvPr/>
        </p:nvGraphicFramePr>
        <p:xfrm>
          <a:off x="1112947" y="638256"/>
          <a:ext cx="1750514" cy="792862"/>
        </p:xfrm>
        <a:graphic>
          <a:graphicData uri="http://schemas.openxmlformats.org/presentationml/2006/ole">
            <mc:AlternateContent>
              <mc:Choice Requires="v">
                <p:oleObj r:id="rId5" imgH="792862" imgW="1750514" progId="CorelDraw.Graphic.22" spid="_x0000_s1">
                  <p:embed/>
                </p:oleObj>
              </mc:Choice>
              <mc:Fallback>
                <p:oleObj r:id="rId6" imgH="792862" imgW="1750514" progId="CorelDraw.Graphic.22">
                  <p:embed/>
                  <p:pic>
                    <p:nvPicPr>
                      <p:cNvPr id="86" name="Google Shape;86;p1"/>
                      <p:cNvPicPr preferRelativeResize="0"/>
                      <p:nvPr/>
                    </p:nvPicPr>
                    <p:blipFill rotWithShape="1">
                      <a:blip r:embed="rId7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1112947" y="638256"/>
                        <a:ext cx="1750514" cy="792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" name="Google Shape;91;p2"/>
          <p:cNvGraphicFramePr/>
          <p:nvPr/>
        </p:nvGraphicFramePr>
        <p:xfrm>
          <a:off x="-27997" y="-30336"/>
          <a:ext cx="12242073" cy="970737"/>
        </p:xfrm>
        <a:graphic>
          <a:graphicData uri="http://schemas.openxmlformats.org/presentationml/2006/ole">
            <mc:AlternateContent>
              <mc:Choice Requires="v">
                <p:oleObj r:id="rId4" imgH="970737" imgW="12242073" progId="CorelDraw.Graphic.22" spid="_x0000_s1">
                  <p:embed/>
                </p:oleObj>
              </mc:Choice>
              <mc:Fallback>
                <p:oleObj r:id="rId5" imgH="970737" imgW="12242073" progId="CorelDraw.Graphic.22">
                  <p:embed/>
                  <p:pic>
                    <p:nvPicPr>
                      <p:cNvPr id="91" name="Google Shape;91;p2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-27997" y="-30336"/>
                        <a:ext cx="12242073" cy="97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" name="Google Shape;92;p2"/>
          <p:cNvSpPr txBox="1"/>
          <p:nvPr/>
        </p:nvSpPr>
        <p:spPr>
          <a:xfrm>
            <a:off x="2164702" y="221767"/>
            <a:ext cx="61208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НАУЧНО-ТЕХНИЧЕСКАЯ ЧАСТЬ ПРОЕКТА</a:t>
            </a:r>
            <a:endParaRPr/>
          </a:p>
        </p:txBody>
      </p:sp>
      <p:sp>
        <p:nvSpPr>
          <p:cNvPr id="93" name="Google Shape;93;p2"/>
          <p:cNvSpPr txBox="1"/>
          <p:nvPr/>
        </p:nvSpPr>
        <p:spPr>
          <a:xfrm>
            <a:off x="783771" y="1551715"/>
            <a:ext cx="9834466" cy="2126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Цель выполнения проекта 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улучшение производительности и качества продукции. Это означает, что в результате разработки и реализации данной технологии, производители строительных материалов смогут увеличить свою эффективность и повысить качество производимого гранулированного гипса. Конечная цель заключается в улучшении результатов работы предприятий и удовлетворении потребностей клиентов.</a:t>
            </a:r>
            <a:endParaRPr/>
          </a:p>
        </p:txBody>
      </p:sp>
      <p:sp>
        <p:nvSpPr>
          <p:cNvPr id="94" name="Google Shape;94;p2"/>
          <p:cNvSpPr txBox="1"/>
          <p:nvPr/>
        </p:nvSpPr>
        <p:spPr>
          <a:xfrm>
            <a:off x="783771" y="3804689"/>
            <a:ext cx="612088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6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Задачи по проекту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783771" y="4269354"/>
            <a:ext cx="9246637" cy="17113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Анализ подходов и формирование концепции исследования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Взаимодействие с партнерами по ресурсному обеспечению исследования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Проведение исследования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Подведение итогов и формирование задачи на создание прототипов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" name="Google Shape;100;p3"/>
          <p:cNvGraphicFramePr/>
          <p:nvPr/>
        </p:nvGraphicFramePr>
        <p:xfrm>
          <a:off x="-27997" y="-30336"/>
          <a:ext cx="12242073" cy="970737"/>
        </p:xfrm>
        <a:graphic>
          <a:graphicData uri="http://schemas.openxmlformats.org/presentationml/2006/ole">
            <mc:AlternateContent>
              <mc:Choice Requires="v">
                <p:oleObj r:id="rId4" imgH="970737" imgW="12242073" progId="CorelDraw.Graphic.22" spid="_x0000_s1">
                  <p:embed/>
                </p:oleObj>
              </mc:Choice>
              <mc:Fallback>
                <p:oleObj r:id="rId5" imgH="970737" imgW="12242073" progId="CorelDraw.Graphic.22">
                  <p:embed/>
                  <p:pic>
                    <p:nvPicPr>
                      <p:cNvPr id="100" name="Google Shape;100;p3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-27997" y="-30336"/>
                        <a:ext cx="12242073" cy="97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" name="Google Shape;101;p3"/>
          <p:cNvSpPr txBox="1"/>
          <p:nvPr/>
        </p:nvSpPr>
        <p:spPr>
          <a:xfrm>
            <a:off x="3769568" y="1408194"/>
            <a:ext cx="61208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Назначение научно-технического продукта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293914" y="2086596"/>
            <a:ext cx="11290040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Техническое решение относится к области переработки техногенных образований и призвано вовлечь в технологический цикл стройиндустрии отход производства плавиковой кислоты под названием фторангидрит. Функциональное назначение проекта заключается в разработке и реализации метода, позволяющего производителям строительных материалов получать гранулированный гипс с повышенной производительностью и улучшенным качеством. Такая технология позволит упростить процесс производства строительных материалов, улучшить их характеристики.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3517641" y="4323968"/>
            <a:ext cx="61208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Научная новизна предлагаемых в проекте решений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3"/>
          <p:cNvSpPr txBox="1"/>
          <p:nvPr/>
        </p:nvSpPr>
        <p:spPr>
          <a:xfrm>
            <a:off x="382555" y="5105393"/>
            <a:ext cx="1111275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 получении гранулированного гипса вместо известного способа добавления известьсодержащих нейтрализующих элементов используют карбонаты щелочных металлов, которые ускоряют процесс грануляции и повышают начальную прочность гранул.</a:t>
            </a:r>
            <a:endParaRPr/>
          </a:p>
        </p:txBody>
      </p:sp>
      <p:sp>
        <p:nvSpPr>
          <p:cNvPr id="105" name="Google Shape;105;p3"/>
          <p:cNvSpPr txBox="1"/>
          <p:nvPr/>
        </p:nvSpPr>
        <p:spPr>
          <a:xfrm>
            <a:off x="2164702" y="221767"/>
            <a:ext cx="61208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НАУЧНО-ТЕХНИЧЕСКАЯ ЧАСТЬ ПРОЕКТА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" name="Google Shape;110;p4"/>
          <p:cNvGraphicFramePr/>
          <p:nvPr/>
        </p:nvGraphicFramePr>
        <p:xfrm>
          <a:off x="-27997" y="-30336"/>
          <a:ext cx="12242073" cy="970737"/>
        </p:xfrm>
        <a:graphic>
          <a:graphicData uri="http://schemas.openxmlformats.org/presentationml/2006/ole">
            <mc:AlternateContent>
              <mc:Choice Requires="v">
                <p:oleObj r:id="rId4" imgH="970737" imgW="12242073" progId="CorelDraw.Graphic.22" spid="_x0000_s1">
                  <p:embed/>
                </p:oleObj>
              </mc:Choice>
              <mc:Fallback>
                <p:oleObj r:id="rId5" imgH="970737" imgW="12242073" progId="CorelDraw.Graphic.22">
                  <p:embed/>
                  <p:pic>
                    <p:nvPicPr>
                      <p:cNvPr id="110" name="Google Shape;110;p4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-27997" y="-30336"/>
                        <a:ext cx="12242073" cy="97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" name="Google Shape;111;p4"/>
          <p:cNvSpPr txBox="1"/>
          <p:nvPr/>
        </p:nvSpPr>
        <p:spPr>
          <a:xfrm>
            <a:off x="2164702" y="175114"/>
            <a:ext cx="61208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НАУЧНО-ТЕХНИЧЕСКАЯ ЧАСТЬ ПРОЕКТА</a:t>
            </a:r>
            <a:endParaRPr/>
          </a:p>
        </p:txBody>
      </p:sp>
      <p:sp>
        <p:nvSpPr>
          <p:cNvPr id="112" name="Google Shape;112;p4"/>
          <p:cNvSpPr txBox="1"/>
          <p:nvPr/>
        </p:nvSpPr>
        <p:spPr>
          <a:xfrm>
            <a:off x="3275045" y="1192504"/>
            <a:ext cx="61208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Обоснование необходимости проведения НИР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4"/>
          <p:cNvSpPr txBox="1"/>
          <p:nvPr/>
        </p:nvSpPr>
        <p:spPr>
          <a:xfrm>
            <a:off x="550506" y="1670180"/>
            <a:ext cx="11038114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Актуальность проведения НИР обусловлена несколькими факторами. Во-первых, гранулированный гипс является важным строительным материалом, используемым в различных отраслях, таких как строительство, производство гипсокартона, литье форм, а также в качестве добавки к цементу. Обладая определенными свойствами, такими как легкость, воздухопроницаемость и хорошая адгезия, гранулированный гипс обеспечивает прочность и устойчивость конструкций.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Во-вторых, разработка эффективной технологии получения гранулированного гипса имеет важное значение с точки зрения экономической и экологической эффективности. Традиционные методы производства гранулированного гипса дорогостящие и приводят к загрязнению окружающей среды.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Научный задел и публикации в данной области могут служить основой для проведения НИР. Например, исследования в области гипсовых материалов и технологий производства гранулированного гипса были проведены в рамках научных работ и публикаций, таких как "Developing gypsum as a sustainable material" (M. Escalante-García et al., Journal of Renewable Materials, 2016) и "Optimization of the granulation process for the production of gypsum pellet feed" (F. Mundt et al., Applied Clay Science, 2019). Эти и другие научные исследования предоставляют ценную информацию о методах производства, свойствах и применении гранулированного гипса.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8" name="Google Shape;118;p5"/>
          <p:cNvGraphicFramePr/>
          <p:nvPr/>
        </p:nvGraphicFramePr>
        <p:xfrm>
          <a:off x="-27997" y="-30336"/>
          <a:ext cx="12242073" cy="970737"/>
        </p:xfrm>
        <a:graphic>
          <a:graphicData uri="http://schemas.openxmlformats.org/presentationml/2006/ole">
            <mc:AlternateContent>
              <mc:Choice Requires="v">
                <p:oleObj r:id="rId4" imgH="970737" imgW="12242073" progId="CorelDraw.Graphic.22" spid="_x0000_s1">
                  <p:embed/>
                </p:oleObj>
              </mc:Choice>
              <mc:Fallback>
                <p:oleObj r:id="rId5" imgH="970737" imgW="12242073" progId="CorelDraw.Graphic.22">
                  <p:embed/>
                  <p:pic>
                    <p:nvPicPr>
                      <p:cNvPr id="118" name="Google Shape;118;p5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-27997" y="-30336"/>
                        <a:ext cx="12242073" cy="97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9" name="Google Shape;119;p5"/>
          <p:cNvSpPr txBox="1"/>
          <p:nvPr/>
        </p:nvSpPr>
        <p:spPr>
          <a:xfrm>
            <a:off x="942392" y="1603063"/>
            <a:ext cx="9815804" cy="4247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решения задач проекта "технология получения гранулированного гипса" можно использовать следующие научные подходы: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Анализ подходов и формирование концепции исследования: проведение обзора литературы и научных работ, исследование существующих методов производства гранулированного гипса, анализ рынка и потребностей потенциальных потребителей.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Взаимодействие с партнерами по ресурсному обеспечению исследования: сотрудничество с производителями строительных материалов, научными институтами и университетами для доступа к необходимым ресурсам, оборудованию и экспертам.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Проведение исследования: экспериментальная работа по разработке и оптимизации процесса гранулирования, анализ полученных образцов гранулированного гипса с помощью физико-химических и структурных методов, изучение их свойств и прочности.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Подведение итогов и формирование задачи на создание прототипов: анализ результатов исследования, определение оптимального процесса производства гранулированного гипса, разработка прототипов, проведение испытаний и оценка их эффективности.</a:t>
            </a:r>
            <a:endParaRPr/>
          </a:p>
        </p:txBody>
      </p:sp>
      <p:sp>
        <p:nvSpPr>
          <p:cNvPr id="120" name="Google Shape;120;p5"/>
          <p:cNvSpPr txBox="1"/>
          <p:nvPr/>
        </p:nvSpPr>
        <p:spPr>
          <a:xfrm>
            <a:off x="2164702" y="175114"/>
            <a:ext cx="61208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НАУЧНО-ТЕХНИЧЕСКАЯ ЧАСТЬ ПРОЕКТА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5" name="Google Shape;125;p6"/>
          <p:cNvGraphicFramePr/>
          <p:nvPr/>
        </p:nvGraphicFramePr>
        <p:xfrm>
          <a:off x="-27997" y="-76989"/>
          <a:ext cx="12242073" cy="970737"/>
        </p:xfrm>
        <a:graphic>
          <a:graphicData uri="http://schemas.openxmlformats.org/presentationml/2006/ole">
            <mc:AlternateContent>
              <mc:Choice Requires="v">
                <p:oleObj r:id="rId4" imgH="970737" imgW="12242073" progId="CorelDraw.Graphic.22" spid="_x0000_s1">
                  <p:embed/>
                </p:oleObj>
              </mc:Choice>
              <mc:Fallback>
                <p:oleObj r:id="rId5" imgH="970737" imgW="12242073" progId="CorelDraw.Graphic.22">
                  <p:embed/>
                  <p:pic>
                    <p:nvPicPr>
                      <p:cNvPr id="125" name="Google Shape;125;p6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-27997" y="-76989"/>
                        <a:ext cx="12242073" cy="97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" name="Google Shape;126;p6"/>
          <p:cNvSpPr txBox="1"/>
          <p:nvPr/>
        </p:nvSpPr>
        <p:spPr>
          <a:xfrm>
            <a:off x="2164702" y="223713"/>
            <a:ext cx="61208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НАУЧНО-ТЕХНИЧЕСКАЯ ЧАСТЬ ПРОЕКТА</a:t>
            </a:r>
            <a:endParaRPr/>
          </a:p>
        </p:txBody>
      </p:sp>
      <p:sp>
        <p:nvSpPr>
          <p:cNvPr id="127" name="Google Shape;127;p6"/>
          <p:cNvSpPr txBox="1"/>
          <p:nvPr/>
        </p:nvSpPr>
        <p:spPr>
          <a:xfrm>
            <a:off x="615819" y="1145851"/>
            <a:ext cx="1116874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Основные технические параметры, определяющие количественные, качественные и стоимостные характеристики продукции (в сопоставлении с существующими аналогами, в т.ч. мировыми)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6"/>
          <p:cNvSpPr txBox="1"/>
          <p:nvPr/>
        </p:nvSpPr>
        <p:spPr>
          <a:xfrm>
            <a:off x="322056" y="2220686"/>
            <a:ext cx="11541966" cy="39703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Качественные параметры: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- Гранулированный гипс, полученный с использованием разработанной технологии, обладает высокой степенью чистоты и однородности.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- Гранулы гипса имеют оптимальный размер и форму, что обеспечивает лучшую растворимость и равномерное распределение в строительных материалах.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- Технология позволяет достичь высокой производительности и эффективности процесса получения гранулированного гипса.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Количественные параметры: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- Производительность технологии: указать количество гранулированного гипса, которое может быть получено за определенный период времени.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- Качество гранулированного гипса: определить показатели качества, такие как содержание влаги, чистота, размер и форма гранул, прочность и др.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" name="Google Shape;133;p7"/>
          <p:cNvGraphicFramePr/>
          <p:nvPr/>
        </p:nvGraphicFramePr>
        <p:xfrm>
          <a:off x="-27997" y="-30336"/>
          <a:ext cx="12242073" cy="970737"/>
        </p:xfrm>
        <a:graphic>
          <a:graphicData uri="http://schemas.openxmlformats.org/presentationml/2006/ole">
            <mc:AlternateContent>
              <mc:Choice Requires="v">
                <p:oleObj r:id="rId4" imgH="970737" imgW="12242073" progId="CorelDraw.Graphic.22" spid="_x0000_s1">
                  <p:embed/>
                </p:oleObj>
              </mc:Choice>
              <mc:Fallback>
                <p:oleObj r:id="rId5" imgH="970737" imgW="12242073" progId="CorelDraw.Graphic.22">
                  <p:embed/>
                  <p:pic>
                    <p:nvPicPr>
                      <p:cNvPr id="133" name="Google Shape;133;p7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-27997" y="-30336"/>
                        <a:ext cx="12242073" cy="97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" name="Google Shape;134;p7"/>
          <p:cNvSpPr txBox="1"/>
          <p:nvPr/>
        </p:nvSpPr>
        <p:spPr>
          <a:xfrm>
            <a:off x="312725" y="1026367"/>
            <a:ext cx="11560628" cy="5940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Сравнение с аналогами будет основано на следующих характеристиках: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Технические характеристики: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- Эффективность процесса получения гранулированного гипса.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- Качество и однородность гранул.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- Производительность и скорость процесса.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Экономические характеристики: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- Стоимость разработки и внедрения технологии.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- Экономическая эффективность процесса производства гранулированного гипса.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- Снижение затрат на сырье и энергию.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Социальные характеристики: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- Влияние проекта на экологию и устойчивое использование ресурсов.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- Создание рабочих мест и развитие местной экономики.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Акцент на инновации, реализуемые в данном проекте, может быть сделан на следующих аспектах: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Новая технология получения гранулированного гипса, которая обеспечивает высокое качество продукции и повышенную производительность.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Использование техногенных образований, таких как фторангидрит, в качестве сырья, что способствует сокращению отходов и устойчивому использованию ресурсов.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Инновационные методы обработки и формирования гранул, обеспечивающие оптимальные характеристики гипса для строительных материалов.</a:t>
            </a:r>
            <a:endParaRPr/>
          </a:p>
        </p:txBody>
      </p:sp>
      <p:sp>
        <p:nvSpPr>
          <p:cNvPr id="135" name="Google Shape;135;p7"/>
          <p:cNvSpPr txBox="1"/>
          <p:nvPr/>
        </p:nvSpPr>
        <p:spPr>
          <a:xfrm>
            <a:off x="2164702" y="223713"/>
            <a:ext cx="61208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НАУЧНО-ТЕХНИЧЕСКАЯ ЧАСТЬ ПРОЕКТА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0" name="Google Shape;140;p8"/>
          <p:cNvGraphicFramePr/>
          <p:nvPr/>
        </p:nvGraphicFramePr>
        <p:xfrm>
          <a:off x="-27997" y="-30336"/>
          <a:ext cx="12242073" cy="970737"/>
        </p:xfrm>
        <a:graphic>
          <a:graphicData uri="http://schemas.openxmlformats.org/presentationml/2006/ole">
            <mc:AlternateContent>
              <mc:Choice Requires="v">
                <p:oleObj r:id="rId4" imgH="970737" imgW="12242073" progId="CorelDraw.Graphic.22" spid="_x0000_s1">
                  <p:embed/>
                </p:oleObj>
              </mc:Choice>
              <mc:Fallback>
                <p:oleObj r:id="rId5" imgH="970737" imgW="12242073" progId="CorelDraw.Graphic.22">
                  <p:embed/>
                  <p:pic>
                    <p:nvPicPr>
                      <p:cNvPr id="140" name="Google Shape;140;p8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-27997" y="-30336"/>
                        <a:ext cx="12242073" cy="97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" name="Google Shape;141;p8"/>
          <p:cNvSpPr txBox="1"/>
          <p:nvPr/>
        </p:nvSpPr>
        <p:spPr>
          <a:xfrm>
            <a:off x="2164702" y="223713"/>
            <a:ext cx="61208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НАУЧНО-ТЕХНИЧЕСКАЯ ЧАСТЬ ПРОЕКТА</a:t>
            </a:r>
            <a:endParaRPr/>
          </a:p>
        </p:txBody>
      </p:sp>
      <p:sp>
        <p:nvSpPr>
          <p:cNvPr id="142" name="Google Shape;142;p8"/>
          <p:cNvSpPr txBox="1"/>
          <p:nvPr/>
        </p:nvSpPr>
        <p:spPr>
          <a:xfrm>
            <a:off x="267478" y="1194450"/>
            <a:ext cx="1192452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Конструктивные требования (включая технологические требования, требования по надежности, эксплуатации, техническому обслуживанию, ремонту, хранению, упаковке, маркировке и транспортировке)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8"/>
          <p:cNvSpPr txBox="1"/>
          <p:nvPr/>
        </p:nvSpPr>
        <p:spPr>
          <a:xfrm>
            <a:off x="376484" y="2069489"/>
            <a:ext cx="11433110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Стадии технологического процесса разработки, функционал на выходе: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1). Для реализации процесса использовали лабораторный тарельчатый гранулятор, диаметром 300 мм с изменяющимся углом наклона тарели. Подбор числа оборотов обеспечивался частотным преобразователем. 2) Кислый отход фтористого водорода, отобранный непосредственно из печи Южноуральского криолитового завода, затаривался в герметичные полипропиленовые контейнеры для исключения контакта с влагой атмосферы. 3) Грубый помол и усреднение образцов материала производили непосредственно перед грануляцией с использованием вибродискового лабораторного истирателя. 4) Оценку прочности гранул на раздавливание проводили непосредственно при отборе гранул с тарели.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Начальная прочность гранул при использовании раствора карбоната лития возрастала по мере увеличения концентрации лития в растворе и составила для насыщенного раствора 40-50 грамм на гранулу.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Начальная прочность гранул при использовании растворов карбоната калия и карбоната натрия возрастала до достижения pH раствора, использованного при грануляции до значения pH в диапазоне 10-11. Максимальные значения начальной прочности 200-300 грамм на гранулу.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Технический результат заключается в том, что повышается скорость гидратации фторангидрита, при этом обеспечивается высокая начальная прочность гранул и исключается необходимость временной выдержки продукта.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8" name="Google Shape;148;p9"/>
          <p:cNvGraphicFramePr/>
          <p:nvPr/>
        </p:nvGraphicFramePr>
        <p:xfrm>
          <a:off x="-27997" y="-30336"/>
          <a:ext cx="12242073" cy="970737"/>
        </p:xfrm>
        <a:graphic>
          <a:graphicData uri="http://schemas.openxmlformats.org/presentationml/2006/ole">
            <mc:AlternateContent>
              <mc:Choice Requires="v">
                <p:oleObj r:id="rId4" imgH="970737" imgW="12242073" progId="CorelDraw.Graphic.22" spid="_x0000_s1">
                  <p:embed/>
                </p:oleObj>
              </mc:Choice>
              <mc:Fallback>
                <p:oleObj r:id="rId5" imgH="970737" imgW="12242073" progId="CorelDraw.Graphic.22">
                  <p:embed/>
                  <p:pic>
                    <p:nvPicPr>
                      <p:cNvPr id="148" name="Google Shape;148;p9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-27997" y="-30336"/>
                        <a:ext cx="12242073" cy="97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9" name="Google Shape;149;p9"/>
          <p:cNvSpPr txBox="1"/>
          <p:nvPr/>
        </p:nvSpPr>
        <p:spPr>
          <a:xfrm>
            <a:off x="2164702" y="223713"/>
            <a:ext cx="61208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НАУЧНО-ТЕХНИЧЕСКАЯ ЧАСТЬ ПРОЕКТА</a:t>
            </a:r>
            <a:endParaRPr/>
          </a:p>
        </p:txBody>
      </p:sp>
      <p:sp>
        <p:nvSpPr>
          <p:cNvPr id="150" name="Google Shape;150;p9"/>
          <p:cNvSpPr txBox="1"/>
          <p:nvPr/>
        </p:nvSpPr>
        <p:spPr>
          <a:xfrm>
            <a:off x="466530" y="1194450"/>
            <a:ext cx="1164460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Требования по патентной защите (наличие патентов), существенные отличительные признаки создаваемого продукта (технологии) от имеющихся, обеспечивающие ожидаемый эффект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9"/>
          <p:cNvSpPr txBox="1"/>
          <p:nvPr/>
        </p:nvSpPr>
        <p:spPr>
          <a:xfrm>
            <a:off x="466530" y="1922106"/>
            <a:ext cx="11439331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Известен способ получения гранулированного гипса из кислого отхода производства фтористого водорода (см. патент России №2081078, кл. C04B 11/06, C01F 11/46, опубл. 06.10.1997), его более совершенным аналогом является способ получения гранулированного гипсового вяжущего из кислого отхода производства фтористого водорода (см. патент России №2171791, кл. С04В 11/06, C01F 11/46, опубл. 08.10.2001) Наконец известен способ получения гранулированного гипса из кислого отхода производства фтористого водорода(см.патент России №2367629, кл. C04B 11/06, C01F 11/46,опубл 20.09.2009). Последний принят в качестве прототипа. Главным недостатком прототипа и аналогов является приверженность к известьсодержащему нейтрализующему агенту, добавку которого в строгом стехиометрическом соотношении для нейтрализации свободной серной кислоты при промышленной реализации способа выдержать нереально. В результате либо падение прочности гранул в результате избытка оксида кальция, либо низкая скорость гидратации ангидрита кальция. В технологии получения гранулированного гипса из кислого отхода производства фтористого водорода, включающего нейтрализацию указанного отхода реагентом и грануляцию в качестве реагента, используют карбонаты щелочных металлов лития, натрия, калия, процесс нейтрализации ведут в режиме окатывания в контакте с водным раствором, с последующей калибровкой готового продукта по крупности, помолом и рециклом минусовых фракций на грануляцию. При этом карбонат лития используют в виде насыщенного водного раствора, а карбонат калия и карбонат натрия в виде водного раствора с pH 10-11.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6" name="Google Shape;156;p10"/>
          <p:cNvGraphicFramePr/>
          <p:nvPr/>
        </p:nvGraphicFramePr>
        <p:xfrm>
          <a:off x="-27997" y="-30336"/>
          <a:ext cx="12242073" cy="970737"/>
        </p:xfrm>
        <a:graphic>
          <a:graphicData uri="http://schemas.openxmlformats.org/presentationml/2006/ole">
            <mc:AlternateContent>
              <mc:Choice Requires="v">
                <p:oleObj r:id="rId4" imgH="970737" imgW="12242073" progId="CorelDraw.Graphic.22" spid="_x0000_s1">
                  <p:embed/>
                </p:oleObj>
              </mc:Choice>
              <mc:Fallback>
                <p:oleObj r:id="rId5" imgH="970737" imgW="12242073" progId="CorelDraw.Graphic.22">
                  <p:embed/>
                  <p:pic>
                    <p:nvPicPr>
                      <p:cNvPr id="156" name="Google Shape;156;p10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-27997" y="-30336"/>
                        <a:ext cx="12242073" cy="97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7" name="Google Shape;157;p10"/>
          <p:cNvSpPr txBox="1"/>
          <p:nvPr/>
        </p:nvSpPr>
        <p:spPr>
          <a:xfrm>
            <a:off x="1940768" y="356509"/>
            <a:ext cx="61208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КАЛЕНДАРНЫЙ ПЛАН ПРОЕКТА </a:t>
            </a:r>
            <a:endParaRPr/>
          </a:p>
        </p:txBody>
      </p:sp>
      <p:sp>
        <p:nvSpPr>
          <p:cNvPr id="158" name="Google Shape;158;p10"/>
          <p:cNvSpPr txBox="1"/>
          <p:nvPr/>
        </p:nvSpPr>
        <p:spPr>
          <a:xfrm>
            <a:off x="485192" y="1046975"/>
            <a:ext cx="61208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Первый этап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0"/>
          <p:cNvSpPr txBox="1"/>
          <p:nvPr/>
        </p:nvSpPr>
        <p:spPr>
          <a:xfrm>
            <a:off x="485192" y="1511604"/>
            <a:ext cx="11457992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Анализ подходов и формирование концепции исследования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- Неделя 1-2 : Изучение существующих подходов в области получения гранулированного гипса и анализ их преимуществ и ограничений.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- Неделя 3-4: Формирование концепции исследования, установление основных задач и целей проекта.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Взаимодействие с партнерами по ресурсному обеспечению исследования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- Неделя 5-6: Установление контактов с партнерами, обсуждение их возможностей и роли в исследовании.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- Неделя 7-8: Подписание соглашений с партнерами, организация логистики и обеспечение необходимых ресурсов для проведения исследования.</a:t>
            </a:r>
            <a:endParaRPr/>
          </a:p>
        </p:txBody>
      </p:sp>
      <p:sp>
        <p:nvSpPr>
          <p:cNvPr id="160" name="Google Shape;160;p10"/>
          <p:cNvSpPr txBox="1"/>
          <p:nvPr/>
        </p:nvSpPr>
        <p:spPr>
          <a:xfrm>
            <a:off x="485192" y="3635262"/>
            <a:ext cx="61208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Второй этап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0"/>
          <p:cNvSpPr txBox="1"/>
          <p:nvPr/>
        </p:nvSpPr>
        <p:spPr>
          <a:xfrm>
            <a:off x="485192" y="4053734"/>
            <a:ext cx="11125200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Проведение исследования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- Неделя 9-10: Разработка и настройка экспериментального оборудования и испытательных стендов.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- Неделя 11-15: Проведение лабораторных исследований с использованием разработанного технологического процесса.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- Неделя 16-18: Оценка результатов исследования, анализ полученных данных.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Подведение итогов и формирование задачи на создание прототипов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- Неделя 19-22 Составление отчета о проведенном исследовании, подведение итогов.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- Неделя 23-24: Формулирование задачи на разработку и создание прототипов технологии получения гранулированного гипса, определение требований к прототипам.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6" name="Google Shape;166;p11"/>
          <p:cNvGraphicFramePr/>
          <p:nvPr/>
        </p:nvGraphicFramePr>
        <p:xfrm>
          <a:off x="-27997" y="-30336"/>
          <a:ext cx="12242073" cy="970737"/>
        </p:xfrm>
        <a:graphic>
          <a:graphicData uri="http://schemas.openxmlformats.org/presentationml/2006/ole">
            <mc:AlternateContent>
              <mc:Choice Requires="v">
                <p:oleObj r:id="rId4" imgH="970737" imgW="12242073" progId="CorelDraw.Graphic.22" spid="_x0000_s1">
                  <p:embed/>
                </p:oleObj>
              </mc:Choice>
              <mc:Fallback>
                <p:oleObj r:id="rId5" imgH="970737" imgW="12242073" progId="CorelDraw.Graphic.22">
                  <p:embed/>
                  <p:pic>
                    <p:nvPicPr>
                      <p:cNvPr id="166" name="Google Shape;166;p11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-27997" y="-30336"/>
                        <a:ext cx="12242073" cy="97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7" name="Google Shape;167;p11"/>
          <p:cNvSpPr txBox="1"/>
          <p:nvPr/>
        </p:nvSpPr>
        <p:spPr>
          <a:xfrm>
            <a:off x="2099388" y="294070"/>
            <a:ext cx="766043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КОММЕРЦИАЛИЗУЕМОСТЬ НАУЧНО-ТЕХНИЧЕСКИХ РЕЗУЛЬТАТОВ</a:t>
            </a:r>
            <a:endParaRPr/>
          </a:p>
        </p:txBody>
      </p:sp>
      <p:sp>
        <p:nvSpPr>
          <p:cNvPr id="168" name="Google Shape;168;p11"/>
          <p:cNvSpPr txBox="1"/>
          <p:nvPr/>
        </p:nvSpPr>
        <p:spPr>
          <a:xfrm>
            <a:off x="466531" y="1080141"/>
            <a:ext cx="61208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Область применения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1"/>
          <p:cNvSpPr txBox="1"/>
          <p:nvPr/>
        </p:nvSpPr>
        <p:spPr>
          <a:xfrm>
            <a:off x="373374" y="1629764"/>
            <a:ext cx="11439330" cy="4247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1)Производство строительных материалов: Получение гранулированного гипса с повышенной скоростью гидратации и устойчивым режимом грануляции позволит производителям строительных материалов улучшить производительность своих процессов, сократить время производства и получить более качественный продукт, такой как гипсовые плиты, гипсокартонные панели и другие изделия.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2) Химическая промышленность: Гранулированный гипс с повышенной скоростью гидратации может быть использован в химической промышленности для изготовления различных химических соединений, таких как сульфат аммония, полимеры и другие продукты, в которых гипс является важным компонентом.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3) Агроиндустрия: Устойчивый режим грануляции и повышенная скорость гидратации фторангидрита могут быть полезными в агроиндустрии для производства удобрений, включающих гипс.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4) Научные исследования: Результаты проекта могут быть использованы в научных исследованиях, связанных с гидратацией фторангидрита, процессом грануляции и другими связанными областями, такими как физическая химия, строительные материалы и процессы, а также в других областях, требующих таких знаний и методик.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" name="Google Shape;174;p12"/>
          <p:cNvGraphicFramePr/>
          <p:nvPr/>
        </p:nvGraphicFramePr>
        <p:xfrm>
          <a:off x="-27997" y="-30336"/>
          <a:ext cx="12242073" cy="970737"/>
        </p:xfrm>
        <a:graphic>
          <a:graphicData uri="http://schemas.openxmlformats.org/presentationml/2006/ole">
            <mc:AlternateContent>
              <mc:Choice Requires="v">
                <p:oleObj r:id="rId4" imgH="970737" imgW="12242073" progId="CorelDraw.Graphic.22" spid="_x0000_s1">
                  <p:embed/>
                </p:oleObj>
              </mc:Choice>
              <mc:Fallback>
                <p:oleObj r:id="rId5" imgH="970737" imgW="12242073" progId="CorelDraw.Graphic.22">
                  <p:embed/>
                  <p:pic>
                    <p:nvPicPr>
                      <p:cNvPr id="174" name="Google Shape;174;p12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-27997" y="-30336"/>
                        <a:ext cx="12242073" cy="97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5" name="Google Shape;175;p12"/>
          <p:cNvSpPr txBox="1"/>
          <p:nvPr/>
        </p:nvSpPr>
        <p:spPr>
          <a:xfrm>
            <a:off x="2099388" y="294070"/>
            <a:ext cx="766043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КОММЕРЦИАЛИЗУЕМОСТЬ НАУЧНО-ТЕХНИЧЕСКИХ РЕЗУЛЬТАТОВ</a:t>
            </a:r>
            <a:endParaRPr/>
          </a:p>
        </p:txBody>
      </p:sp>
      <p:sp>
        <p:nvSpPr>
          <p:cNvPr id="176" name="Google Shape;176;p12"/>
          <p:cNvSpPr txBox="1"/>
          <p:nvPr/>
        </p:nvSpPr>
        <p:spPr>
          <a:xfrm>
            <a:off x="587828" y="1498802"/>
            <a:ext cx="61208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Имеющиеся аналоги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2"/>
          <p:cNvSpPr txBox="1"/>
          <p:nvPr/>
        </p:nvSpPr>
        <p:spPr>
          <a:xfrm>
            <a:off x="547396" y="2102129"/>
            <a:ext cx="11374017" cy="42780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Известен способ получения гранулированного гипсового вяжущего из кислого отхода производства фтористого водород, включающий нейтрализацию кислого отхода производства фтористого водорода одновременно с помолом и последующей грануляцией водой, в котором в кислый отход производства фтористого водорода дополнительно вводят 10,0-40,0 мас.% отхода производства плавиковой кислоты из шламохранилища - фторгипса с влажностью 0,0-20,0 мас.%, осуществляют нейтрализацию полученной смеси известьсодержащим агентом, взятым в количестве не более стехиометрического, а охлажденную в результате процесса нейтрализации до 70-80°C смесь подают на грануляцию.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Известен способ получения гранулированного гипса из кислого отхода производства фтористого водорода, включающий нейтрализацию указанного отхода известьсодержащим агентом, грануляцию, отличающийся тем, что указанную нейтрализацию осуществляют одновременно с грануляцией, причем вводят известьсодержащий агент в количестве, необходимом по стехиометрическому соотношению или в избытке не более 5,0 мас.% от стехиометрического, и одновременно подают воду в количестве 13,0-15,0% от массы гранулируемого продукта, технологический процесс ведут в барабанном грануляторе при числе оборотов барабана 10-20 об/мин в течение одного часа с получением гранул размером 20-50 мм не менее 90-95%, 5-20 мм - остальное и содержанием свободной серной кислоты 0,02-0,05 мас.%.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Последний принят в качестве прототипа. Главным недостатком прототипа и аналогов является приверженность к известьсодержащему нейтрализующему агенту, добавку которого в строгом стехиометрическом соотношении для нейтрализации свободной серной кислоты при промышленной реализации способа выдержать нереально. В результате либо падение прочности гранул в результате избытка оксида кальция, либо низкая скорость гидратации ангидрита кальция.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2" name="Google Shape;182;p13"/>
          <p:cNvGraphicFramePr/>
          <p:nvPr/>
        </p:nvGraphicFramePr>
        <p:xfrm>
          <a:off x="-27997" y="-30336"/>
          <a:ext cx="12242073" cy="970737"/>
        </p:xfrm>
        <a:graphic>
          <a:graphicData uri="http://schemas.openxmlformats.org/presentationml/2006/ole">
            <mc:AlternateContent>
              <mc:Choice Requires="v">
                <p:oleObj r:id="rId4" imgH="970737" imgW="12242073" progId="CorelDraw.Graphic.22" spid="_x0000_s1">
                  <p:embed/>
                </p:oleObj>
              </mc:Choice>
              <mc:Fallback>
                <p:oleObj r:id="rId5" imgH="970737" imgW="12242073" progId="CorelDraw.Graphic.22">
                  <p:embed/>
                  <p:pic>
                    <p:nvPicPr>
                      <p:cNvPr id="182" name="Google Shape;182;p13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-27997" y="-30336"/>
                        <a:ext cx="12242073" cy="97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3" name="Google Shape;183;p13"/>
          <p:cNvSpPr txBox="1"/>
          <p:nvPr/>
        </p:nvSpPr>
        <p:spPr>
          <a:xfrm>
            <a:off x="2099388" y="294070"/>
            <a:ext cx="766043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КОММЕРЦИАЛИЗУЕМОСТЬ НАУЧНО-ТЕХНИЧЕСКИХ РЕЗУЛЬТАТОВ</a:t>
            </a:r>
            <a:endParaRPr/>
          </a:p>
        </p:txBody>
      </p:sp>
      <p:sp>
        <p:nvSpPr>
          <p:cNvPr id="184" name="Google Shape;184;p13"/>
          <p:cNvSpPr txBox="1"/>
          <p:nvPr/>
        </p:nvSpPr>
        <p:spPr>
          <a:xfrm>
            <a:off x="643813" y="1264807"/>
            <a:ext cx="61208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План коммерциализации проекта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3"/>
          <p:cNvSpPr txBox="1"/>
          <p:nvPr/>
        </p:nvSpPr>
        <p:spPr>
          <a:xfrm>
            <a:off x="541176" y="1634139"/>
            <a:ext cx="11122089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 методологии Остервальдера, планируемая бизнес-модель: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Сегменты клиентов: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Производители строительных материалов, использующие гипс в своей производственной деятельности.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Дистрибьюторы строительных материалов.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Крупные строительные компании.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Предлагаемые ценности: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Улучшение производительности и качества продукции благодаря использованию гранулированного гипса.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Снижение затрат на транспортировку и хранение гранулированного гипса по сравнению с обычным гипсом.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Повышение устойчивости и долговечности строительных конструкций при использовании гранулированного гипса.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Каналы сбыта: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Прямые продажи производителям строительных материалов через выступление на строительных выставках, проведение демонстрационных сессий и переговоры.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Сотрудничество с дистрибьюторами, которые будут продавать гранулированный гипс в своих сетях.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Партнерство с крупными строительными компаниями, которые могут использовать гранулированный гипс в своих проектах.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0" name="Google Shape;190;p14"/>
          <p:cNvGraphicFramePr/>
          <p:nvPr/>
        </p:nvGraphicFramePr>
        <p:xfrm>
          <a:off x="-27997" y="-30336"/>
          <a:ext cx="12242073" cy="970737"/>
        </p:xfrm>
        <a:graphic>
          <a:graphicData uri="http://schemas.openxmlformats.org/presentationml/2006/ole">
            <mc:AlternateContent>
              <mc:Choice Requires="v">
                <p:oleObj r:id="rId4" imgH="970737" imgW="12242073" progId="CorelDraw.Graphic.22" spid="_x0000_s1">
                  <p:embed/>
                </p:oleObj>
              </mc:Choice>
              <mc:Fallback>
                <p:oleObj r:id="rId5" imgH="970737" imgW="12242073" progId="CorelDraw.Graphic.22">
                  <p:embed/>
                  <p:pic>
                    <p:nvPicPr>
                      <p:cNvPr id="190" name="Google Shape;190;p14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-27997" y="-30336"/>
                        <a:ext cx="12242073" cy="97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1" name="Google Shape;191;p14"/>
          <p:cNvSpPr txBox="1"/>
          <p:nvPr/>
        </p:nvSpPr>
        <p:spPr>
          <a:xfrm>
            <a:off x="2099388" y="294070"/>
            <a:ext cx="766043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КОММЕРЦИАЛИЗУЕМОСТЬ НАУЧНО-ТЕХНИЧЕСКИХ РЕЗУЛЬТАТОВ</a:t>
            </a:r>
            <a:endParaRPr/>
          </a:p>
        </p:txBody>
      </p:sp>
      <p:sp>
        <p:nvSpPr>
          <p:cNvPr id="192" name="Google Shape;192;p14"/>
          <p:cNvSpPr txBox="1"/>
          <p:nvPr/>
        </p:nvSpPr>
        <p:spPr>
          <a:xfrm>
            <a:off x="643813" y="1264807"/>
            <a:ext cx="61208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План коммерциализации проекта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4"/>
          <p:cNvSpPr txBox="1"/>
          <p:nvPr/>
        </p:nvSpPr>
        <p:spPr>
          <a:xfrm>
            <a:off x="251927" y="1634139"/>
            <a:ext cx="11940073" cy="4801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Взаимоотношения с клиентами: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Установка ответов на вопросы по продукту и его функциональности.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Оказание технической поддержки внедрения гранулированного гипса в производственный процесс клиента.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Проведение тренингов и семинаров для клиентов по правильному использованию и применению гранулированного гипса.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Потоки дохода: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Продажа гранулированного гипса клиентам.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Поставка некоторого количества бесплатных образцов для привлечения новых клиентов.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Предоставление услуг технической поддержки и консультаций по гранулированному гипсу.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Ключевые ресурсы: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Ноу-хау и технические знания по разработке и производству гранулированного гипса.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Производственные мощности для производства гранулированного гипса.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Маркетинговые и продажные ресурсы для привлечения и обслуживания клиентов.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 Ключевые партнеры: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Поставщики сырья для производства гранулированного гипса.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Логистические компании для транспортировки гранулированного гипса.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Сертификационные органы для получения сертификации качества продукции.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8. Структура затрат: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Затраты на научно-исследовательскую работу и разработку технологии гранулированного гипса.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Затраты на производство и хранение гранулированного гипса.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2019-05-31T06:38:44Z</dcterms:created>
  <dc:creator>Design</dc:creator>
</cp:coreProperties>
</file>