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ms-office.chartcolorstyle+xml" PartName="/ppt/charts/colors1.xml"/>
  <Override ContentType="application/vnd.ms-office.chartcolorstyle+xml" PartName="/ppt/charts/colors2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drawingml.chart+xml" PartName="/ppt/charts/chart2.xml"/>
  <Override ContentType="application/vnd.openxmlformats-officedocument.drawingml.chart+xml" PartName="/ppt/charts/chart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ms-office.chartstyle+xml" PartName="/ppt/charts/style1.xml"/>
  <Override ContentType="application/vnd.ms-office.chartstyle+xml" PartName="/ppt/charts/style2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y="6858000" cx="12192000"/>
  <p:notesSz cx="6858000" cy="9144000"/>
  <p:embeddedFontLst>
    <p:embeddedFont>
      <p:font typeface="Quattrocento Sans"/>
      <p:bold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296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35" roundtripDataSignature="AMtx7mjld9BEXrwXJRQqi2I92MbkKuNL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DB8771E-B8A3-491B-BE36-D88E2D053E22}">
  <a:tblStyle styleId="{4DB8771E-B8A3-491B-BE36-D88E2D053E22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247A02D5-ED82-47AD-A2D4-E8176FFA16D0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296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font" Target="fonts/QuattrocentoSans-bold.fntdata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35" Type="http://customschemas.google.com/relationships/presentationmetadata" Target="metadata"/><Relationship Id="rId12" Type="http://schemas.openxmlformats.org/officeDocument/2006/relationships/slide" Target="slides/slide5.xml"/><Relationship Id="rId34" Type="http://schemas.openxmlformats.org/officeDocument/2006/relationships/font" Target="fonts/QuattrocentoSans-boldItalic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charts/_rels/chart1.xml.rels><?xml version="1.0" encoding="UTF-8" standalone="yes"?>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FABA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524-43BE-A6B2-84878F227D73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524-43BE-A6B2-84878F227D73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524-43BE-A6B2-84878F227D73}"/>
              </c:ext>
            </c:extLst>
          </c:dPt>
          <c:dPt>
            <c:idx val="3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524-43BE-A6B2-84878F227D7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Segoe UI Light" panose="020B0502040204020203" pitchFamily="34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другое</c:v>
                </c:pt>
                <c:pt idx="1">
                  <c:v>заметки</c:v>
                </c:pt>
                <c:pt idx="2">
                  <c:v>скриншоты</c:v>
                </c:pt>
                <c:pt idx="3">
                  <c:v>избранное в соцсети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</c:v>
                </c:pt>
                <c:pt idx="1">
                  <c:v>18</c:v>
                </c:pt>
                <c:pt idx="2">
                  <c:v>22</c:v>
                </c:pt>
                <c:pt idx="3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524-43BE-A6B2-84878F227D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"/>
        <c:axId val="789940704"/>
        <c:axId val="795040016"/>
      </c:barChart>
      <c:catAx>
        <c:axId val="7899407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defRPr>
            </a:pPr>
            <a:endParaRPr lang="ru-RU"/>
          </a:p>
        </c:txPr>
        <c:crossAx val="795040016"/>
        <c:crosses val="autoZero"/>
        <c:auto val="1"/>
        <c:lblAlgn val="ctr"/>
        <c:lblOffset val="100"/>
        <c:noMultiLvlLbl val="0"/>
      </c:catAx>
      <c:valAx>
        <c:axId val="7950400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8994070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1"/>
            </a:solidFill>
            <a:ln w="1905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8EA-4B9D-9D8D-4DE58B86BDB4}"/>
              </c:ext>
            </c:extLst>
          </c:dPt>
          <c:dPt>
            <c:idx val="1"/>
            <c:invertIfNegative val="0"/>
            <c:bubble3D val="0"/>
            <c:spPr>
              <a:solidFill>
                <a:srgbClr val="AFABAB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8EA-4B9D-9D8D-4DE58B86BDB4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fld id="{477E5A7E-4A38-4215-9A13-9459B105AAD8}" type="VALUE">
                      <a:rPr lang="en-US" sz="1000" smtClean="0"/>
                      <a:pPr/>
                      <a:t>[ЗНАЧЕНИЕ]</a:t>
                    </a:fld>
                    <a:endParaRPr lang="ru-RU"/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8EA-4B9D-9D8D-4DE58B86BDB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Segoe UI Light" panose="020B0502040204020203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0.77100000000000002</c:v>
                </c:pt>
                <c:pt idx="1">
                  <c:v>0.22900000000000001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8EA-4B9D-9D8D-4DE58B86BD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9245023"/>
        <c:axId val="29247903"/>
      </c:barChart>
      <c:catAx>
        <c:axId val="2924502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defRPr>
            </a:pPr>
            <a:endParaRPr lang="ru-RU"/>
          </a:p>
        </c:txPr>
        <c:crossAx val="29247903"/>
        <c:crosses val="autoZero"/>
        <c:auto val="1"/>
        <c:lblAlgn val="ctr"/>
        <c:lblOffset val="100"/>
        <c:noMultiLvlLbl val="0"/>
      </c:catAx>
      <c:valAx>
        <c:axId val="29247903"/>
        <c:scaling>
          <c:orientation val="minMax"/>
        </c:scaling>
        <c:delete val="1"/>
        <c:axPos val="l"/>
        <c:numFmt formatCode="0.00%" sourceLinked="1"/>
        <c:majorTickMark val="out"/>
        <c:minorTickMark val="none"/>
        <c:tickLblPos val="nextTo"/>
        <c:crossAx val="292450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 txBox="1"/>
          <p:nvPr>
            <p:ph idx="3"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" name="Google Shape;6;n"/>
          <p:cNvSpPr txBox="1"/>
          <p:nvPr>
            <p:ph idx="10"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ru-RU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1" name="Google Shape;191;p1:notes"/>
          <p:cNvSpPr txBox="1"/>
          <p:nvPr>
            <p:ph idx="1"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1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21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:notes"/>
          <p:cNvSpPr txBox="1"/>
          <p:nvPr>
            <p:ph idx="12"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8" name="Google Shape;198;p2:notes"/>
          <p:cNvSpPr txBox="1"/>
          <p:nvPr>
            <p:ph idx="1"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56% пользователей соцсетей уже испытывают такое состояние, когда не заходят в соцсети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2:notes"/>
          <p:cNvSpPr txBox="1"/>
          <p:nvPr>
            <p:ph idx="12"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9" name="Google Shape;219;p3:notes"/>
          <p:cNvSpPr txBox="1"/>
          <p:nvPr>
            <p:ph idx="1"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000"/>
              <a:buFont typeface="Arial"/>
              <a:buNone/>
            </a:pPr>
            <a:r>
              <a:rPr b="0" lang="ru-RU" sz="20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 sz="20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b="0" lang="ru-RU" sz="20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 b="0" sz="20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i="1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b="0" i="1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:notes"/>
          <p:cNvSpPr txBox="1"/>
          <p:nvPr>
            <p:ph idx="12"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lang="ru-RU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0" name="Google Shape;230;p4:notes"/>
          <p:cNvSpPr txBox="1"/>
          <p:nvPr>
            <p:ph idx="1"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000"/>
              <a:buFont typeface="Arial"/>
              <a:buNone/>
            </a:pPr>
            <a:r>
              <a:rPr b="0" lang="ru-RU" sz="20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 sz="20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b="0" lang="ru-RU" sz="20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 b="0" sz="20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i="1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b="0" i="1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4:notes"/>
          <p:cNvSpPr txBox="1"/>
          <p:nvPr>
            <p:ph idx="12"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lang="ru-RU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1" name="Google Shape;241;p5:notes"/>
          <p:cNvSpPr txBox="1"/>
          <p:nvPr>
            <p:ph idx="1"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000"/>
              <a:buFont typeface="Arial"/>
              <a:buNone/>
            </a:pPr>
            <a:r>
              <a:rPr b="0" lang="ru-RU" sz="20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 sz="20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b="0" lang="ru-RU" sz="20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 b="0" sz="20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i="1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b="0" i="1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5:notes"/>
          <p:cNvSpPr txBox="1"/>
          <p:nvPr>
            <p:ph idx="12"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lang="ru-RU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6" name="Google Shape;256;p6:notes"/>
          <p:cNvSpPr txBox="1"/>
          <p:nvPr>
            <p:ph idx="1"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(KPI)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b="0" lang="ru-RU" sz="12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b="0" i="1" lang="ru-RU" sz="12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b="0" i="1" lang="ru-RU" sz="1200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b="0" i="1" lang="ru-RU" sz="12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b="0" i="1" lang="ru-RU" sz="1200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b="0" i="1" lang="ru-RU" sz="12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6:notes"/>
          <p:cNvSpPr txBox="1"/>
          <p:nvPr>
            <p:ph idx="12"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lang="ru-RU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6" name="Google Shape;306;p7:notes"/>
          <p:cNvSpPr txBox="1"/>
          <p:nvPr>
            <p:ph idx="1"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(KPI)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b="0" lang="ru-RU" sz="12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b="0" i="1" lang="ru-RU" sz="12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b="0" i="1" lang="ru-RU" sz="1200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b="0" i="1" lang="ru-RU" sz="12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b="0" i="1" lang="ru-RU" sz="1200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b="0" i="1" lang="ru-RU" sz="12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7:notes"/>
          <p:cNvSpPr txBox="1"/>
          <p:nvPr>
            <p:ph idx="12"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lang="ru-RU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6" name="Google Shape;356;p8:notes"/>
          <p:cNvSpPr txBox="1"/>
          <p:nvPr>
            <p:ph idx="1"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000"/>
              <a:buFont typeface="Arial"/>
              <a:buNone/>
            </a:pPr>
            <a:r>
              <a:rPr b="0" lang="ru-RU" sz="20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 sz="20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b="0" lang="ru-RU" sz="20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 b="0" sz="20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i="1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b="0" i="1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8:notes"/>
          <p:cNvSpPr txBox="1"/>
          <p:nvPr>
            <p:ph idx="12"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lang="ru-RU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4" name="Google Shape;364;p9:notes"/>
          <p:cNvSpPr txBox="1"/>
          <p:nvPr>
            <p:ph idx="1"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1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lang="ru-RU" sz="1200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lang="ru-RU" sz="18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b="0" i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9:notes"/>
          <p:cNvSpPr txBox="1"/>
          <p:nvPr>
            <p:ph idx="12"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lang="ru-RU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81" name="Google Shape;381;p10:notes"/>
          <p:cNvSpPr txBox="1"/>
          <p:nvPr>
            <p:ph idx="1"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000"/>
              <a:buFont typeface="Arial"/>
              <a:buNone/>
            </a:pPr>
            <a:r>
              <a:rPr b="0" lang="ru-RU" sz="20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 sz="20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b="0" lang="ru-RU" sz="20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 b="0" sz="20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i="1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b="0" i="1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0:notes"/>
          <p:cNvSpPr txBox="1"/>
          <p:nvPr>
            <p:ph idx="12"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lang="ru-RU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89" name="Google Shape;389;p11:notes"/>
          <p:cNvSpPr txBox="1"/>
          <p:nvPr>
            <p:ph idx="1"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11:notes"/>
          <p:cNvSpPr txBox="1"/>
          <p:nvPr>
            <p:ph idx="12"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lang="ru-RU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9" name="Google Shape;399;p12:notes"/>
          <p:cNvSpPr txBox="1"/>
          <p:nvPr>
            <p:ph idx="1"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12:notes"/>
          <p:cNvSpPr txBox="1"/>
          <p:nvPr>
            <p:ph idx="12"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lang="ru-RU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8" name="Google Shape;418;p13:notes"/>
          <p:cNvSpPr txBox="1"/>
          <p:nvPr>
            <p:ph idx="1"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13:notes"/>
          <p:cNvSpPr txBox="1"/>
          <p:nvPr>
            <p:ph idx="12"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lang="ru-RU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7" name="Google Shape;427;p14:notes"/>
          <p:cNvSpPr txBox="1"/>
          <p:nvPr>
            <p:ph idx="1"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000"/>
              <a:buFont typeface="Arial"/>
              <a:buNone/>
            </a:pPr>
            <a:r>
              <a:rPr b="0" lang="ru-RU" sz="20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 sz="20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b="0" lang="ru-RU" sz="20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 b="0" sz="20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lang="ru-RU" sz="1200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i="1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b="0" i="1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14:notes"/>
          <p:cNvSpPr txBox="1"/>
          <p:nvPr>
            <p:ph idx="12"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lang="ru-RU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2" name="Google Shape;442;p15:notes"/>
          <p:cNvSpPr txBox="1"/>
          <p:nvPr>
            <p:ph idx="1"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840" lvl="0" marL="2858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Модель А. Остервальдера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840" lvl="0" marL="2858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Модель в Lean Canvas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Times New Roman"/>
              <a:buNone/>
            </a:pPr>
            <a:r>
              <a:rPr b="0" lang="ru-RU" sz="12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lang="ru-RU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lang="ru-RU" sz="12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lang="ru-RU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799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15:notes"/>
          <p:cNvSpPr txBox="1"/>
          <p:nvPr>
            <p:ph idx="12"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lang="ru-RU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54" name="Google Shape;454;p16:notes"/>
          <p:cNvSpPr txBox="1"/>
          <p:nvPr>
            <p:ph idx="1"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840" lvl="0" marL="2858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Модель А. Остервальдера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840" lvl="0" marL="2858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Модель в Lean Canvas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Times New Roman"/>
              <a:buNone/>
            </a:pPr>
            <a:r>
              <a:rPr b="0" lang="ru-RU" sz="12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lang="ru-RU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lang="ru-RU" sz="12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lang="ru-RU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799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16:notes"/>
          <p:cNvSpPr txBox="1"/>
          <p:nvPr>
            <p:ph idx="12"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lang="ru-RU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65" name="Google Shape;465;p17:notes"/>
          <p:cNvSpPr txBox="1"/>
          <p:nvPr>
            <p:ph idx="1"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840" lvl="0" marL="2858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Модель А. Остервальдера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840" lvl="0" marL="2858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Модель в Lean Canvas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Times New Roman"/>
              <a:buNone/>
            </a:pPr>
            <a:r>
              <a:rPr b="0" lang="ru-RU" sz="12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lang="ru-RU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lang="ru-RU" sz="12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lang="ru-RU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799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17:notes"/>
          <p:cNvSpPr txBox="1"/>
          <p:nvPr>
            <p:ph idx="12"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lang="ru-RU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5" name="Google Shape;475;p18:notes"/>
          <p:cNvSpPr txBox="1"/>
          <p:nvPr>
            <p:ph idx="1"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1" lang="ru-RU" sz="1200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1" lang="ru-RU" sz="1200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проекта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18:notes"/>
          <p:cNvSpPr txBox="1"/>
          <p:nvPr>
            <p:ph idx="12"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lang="ru-RU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96" name="Google Shape;496;p19:notes"/>
          <p:cNvSpPr txBox="1"/>
          <p:nvPr>
            <p:ph idx="1"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1" lang="ru-RU" sz="1200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1" lang="ru-RU" sz="1200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проекта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p19:notes"/>
          <p:cNvSpPr txBox="1"/>
          <p:nvPr>
            <p:ph idx="12"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lang="ru-RU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06" name="Google Shape;506;p20:notes"/>
          <p:cNvSpPr txBox="1"/>
          <p:nvPr>
            <p:ph idx="1"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1" lang="ru-RU" sz="1200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1" lang="ru-RU" sz="1200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проекта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p20:notes"/>
          <p:cNvSpPr txBox="1"/>
          <p:nvPr>
            <p:ph idx="12"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lang="ru-RU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6" name="Google Shape;516;p22:notes"/>
          <p:cNvSpPr txBox="1"/>
          <p:nvPr>
            <p:ph idx="1"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16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22:notes"/>
          <p:cNvSpPr txBox="1"/>
          <p:nvPr>
            <p:ph idx="12"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lang="ru-RU" sz="12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sz="12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25" name="Google Shape;525;p23:notes"/>
          <p:cNvSpPr txBox="1"/>
          <p:nvPr>
            <p:ph idx="1"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23:notes"/>
          <p:cNvSpPr txBox="1"/>
          <p:nvPr>
            <p:ph idx="12"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lang="ru-RU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34" name="Google Shape;534;p24:notes"/>
          <p:cNvSpPr txBox="1"/>
          <p:nvPr>
            <p:ph idx="1"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24:notes"/>
          <p:cNvSpPr txBox="1"/>
          <p:nvPr>
            <p:ph idx="12"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lang="ru-RU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43" name="Google Shape;543;p25:notes"/>
          <p:cNvSpPr txBox="1"/>
          <p:nvPr>
            <p:ph idx="1"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7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7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799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4" name="Google Shape;544;p25:notes"/>
          <p:cNvSpPr txBox="1"/>
          <p:nvPr>
            <p:ph idx="12"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lang="ru-RU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51" name="Google Shape;551;p26:notes"/>
          <p:cNvSpPr txBox="1"/>
          <p:nvPr>
            <p:ph idx="1"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840" lvl="0" marL="2858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1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Модель А. Остервальдера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840" lvl="0" marL="2858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Модель в Lean Canvas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-RU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Times New Roman"/>
              <a:buNone/>
            </a:pPr>
            <a:r>
              <a:rPr b="0" lang="ru-RU" sz="12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lang="ru-RU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lang="ru-RU" sz="12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lang="ru-RU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799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sz="1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b="0" lang="ru-RU" sz="1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b="0" lang="ru-RU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26:notes"/>
          <p:cNvSpPr txBox="1"/>
          <p:nvPr>
            <p:ph idx="12"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lang="ru-RU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8"/>
          <p:cNvSpPr txBox="1"/>
          <p:nvPr>
            <p:ph idx="11"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8"/>
          <p:cNvSpPr txBox="1"/>
          <p:nvPr>
            <p:ph idx="12"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8" name="Google Shape;18;p28"/>
          <p:cNvSpPr txBox="1"/>
          <p:nvPr>
            <p:ph idx="10"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1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1"/>
          <p:cNvSpPr txBox="1"/>
          <p:nvPr>
            <p:ph idx="1"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31"/>
          <p:cNvSpPr txBox="1"/>
          <p:nvPr>
            <p:ph idx="11"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1"/>
          <p:cNvSpPr txBox="1"/>
          <p:nvPr>
            <p:ph idx="12"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4" name="Google Shape;24;p31"/>
          <p:cNvSpPr txBox="1"/>
          <p:nvPr>
            <p:ph idx="10"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2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2"/>
          <p:cNvSpPr txBox="1"/>
          <p:nvPr>
            <p:ph idx="1"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32"/>
          <p:cNvSpPr txBox="1"/>
          <p:nvPr>
            <p:ph idx="11"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2"/>
          <p:cNvSpPr txBox="1"/>
          <p:nvPr>
            <p:ph idx="12"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0" name="Google Shape;30;p32"/>
          <p:cNvSpPr txBox="1"/>
          <p:nvPr>
            <p:ph idx="10"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3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3"/>
          <p:cNvSpPr txBox="1"/>
          <p:nvPr>
            <p:ph idx="1"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3"/>
          <p:cNvSpPr txBox="1"/>
          <p:nvPr>
            <p:ph idx="2"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33"/>
          <p:cNvSpPr txBox="1"/>
          <p:nvPr>
            <p:ph idx="11"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3"/>
          <p:cNvSpPr txBox="1"/>
          <p:nvPr>
            <p:ph idx="12"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7" name="Google Shape;37;p33"/>
          <p:cNvSpPr txBox="1"/>
          <p:nvPr>
            <p:ph idx="10"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4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4"/>
          <p:cNvSpPr txBox="1"/>
          <p:nvPr>
            <p:ph idx="11"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4"/>
          <p:cNvSpPr txBox="1"/>
          <p:nvPr>
            <p:ph idx="12"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2" name="Google Shape;42;p34"/>
          <p:cNvSpPr txBox="1"/>
          <p:nvPr>
            <p:ph idx="10"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5"/>
          <p:cNvSpPr txBox="1"/>
          <p:nvPr>
            <p:ph idx="1"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35"/>
          <p:cNvSpPr txBox="1"/>
          <p:nvPr>
            <p:ph idx="11"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5"/>
          <p:cNvSpPr txBox="1"/>
          <p:nvPr>
            <p:ph idx="12"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7" name="Google Shape;47;p35"/>
          <p:cNvSpPr txBox="1"/>
          <p:nvPr>
            <p:ph idx="10"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6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6"/>
          <p:cNvSpPr txBox="1"/>
          <p:nvPr>
            <p:ph idx="1"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36"/>
          <p:cNvSpPr txBox="1"/>
          <p:nvPr>
            <p:ph idx="2"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36"/>
          <p:cNvSpPr txBox="1"/>
          <p:nvPr>
            <p:ph idx="3"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36"/>
          <p:cNvSpPr txBox="1"/>
          <p:nvPr>
            <p:ph idx="11"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6"/>
          <p:cNvSpPr txBox="1"/>
          <p:nvPr>
            <p:ph idx="12"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5" name="Google Shape;55;p36"/>
          <p:cNvSpPr txBox="1"/>
          <p:nvPr>
            <p:ph idx="10"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7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7"/>
          <p:cNvSpPr txBox="1"/>
          <p:nvPr>
            <p:ph idx="1"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9" name="Google Shape;59;p37"/>
          <p:cNvSpPr txBox="1"/>
          <p:nvPr>
            <p:ph idx="2"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37"/>
          <p:cNvSpPr txBox="1"/>
          <p:nvPr>
            <p:ph idx="3"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37"/>
          <p:cNvSpPr txBox="1"/>
          <p:nvPr>
            <p:ph idx="11"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7"/>
          <p:cNvSpPr txBox="1"/>
          <p:nvPr>
            <p:ph idx="12"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63" name="Google Shape;63;p37"/>
          <p:cNvSpPr txBox="1"/>
          <p:nvPr>
            <p:ph idx="10"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8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8"/>
          <p:cNvSpPr txBox="1"/>
          <p:nvPr>
            <p:ph idx="1"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38"/>
          <p:cNvSpPr txBox="1"/>
          <p:nvPr>
            <p:ph idx="2"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38"/>
          <p:cNvSpPr txBox="1"/>
          <p:nvPr>
            <p:ph idx="3"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38"/>
          <p:cNvSpPr txBox="1"/>
          <p:nvPr>
            <p:ph idx="11"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8"/>
          <p:cNvSpPr txBox="1"/>
          <p:nvPr>
            <p:ph idx="12"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71" name="Google Shape;71;p38"/>
          <p:cNvSpPr txBox="1"/>
          <p:nvPr>
            <p:ph idx="10"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9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9"/>
          <p:cNvSpPr txBox="1"/>
          <p:nvPr>
            <p:ph idx="1"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9"/>
          <p:cNvSpPr txBox="1"/>
          <p:nvPr>
            <p:ph idx="2"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9"/>
          <p:cNvSpPr txBox="1"/>
          <p:nvPr>
            <p:ph idx="11"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9"/>
          <p:cNvSpPr txBox="1"/>
          <p:nvPr>
            <p:ph idx="12"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78" name="Google Shape;78;p39"/>
          <p:cNvSpPr txBox="1"/>
          <p:nvPr>
            <p:ph idx="10"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0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0"/>
          <p:cNvSpPr txBox="1"/>
          <p:nvPr>
            <p:ph idx="1"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40"/>
          <p:cNvSpPr txBox="1"/>
          <p:nvPr>
            <p:ph idx="2"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40"/>
          <p:cNvSpPr txBox="1"/>
          <p:nvPr>
            <p:ph idx="3"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40"/>
          <p:cNvSpPr txBox="1"/>
          <p:nvPr>
            <p:ph idx="4"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" name="Google Shape;85;p40"/>
          <p:cNvSpPr txBox="1"/>
          <p:nvPr>
            <p:ph idx="11"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40"/>
          <p:cNvSpPr txBox="1"/>
          <p:nvPr>
            <p:ph idx="12"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7" name="Google Shape;87;p40"/>
          <p:cNvSpPr txBox="1"/>
          <p:nvPr>
            <p:ph idx="10"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1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41"/>
          <p:cNvSpPr txBox="1"/>
          <p:nvPr>
            <p:ph idx="1"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41"/>
          <p:cNvSpPr txBox="1"/>
          <p:nvPr>
            <p:ph idx="2"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41"/>
          <p:cNvSpPr txBox="1"/>
          <p:nvPr>
            <p:ph idx="3"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" name="Google Shape;93;p41"/>
          <p:cNvSpPr txBox="1"/>
          <p:nvPr>
            <p:ph idx="4"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41"/>
          <p:cNvSpPr txBox="1"/>
          <p:nvPr>
            <p:ph idx="5"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41"/>
          <p:cNvSpPr txBox="1"/>
          <p:nvPr>
            <p:ph idx="6"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6" name="Google Shape;96;p41"/>
          <p:cNvSpPr txBox="1"/>
          <p:nvPr>
            <p:ph idx="11"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41"/>
          <p:cNvSpPr txBox="1"/>
          <p:nvPr>
            <p:ph idx="12"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8" name="Google Shape;98;p41"/>
          <p:cNvSpPr txBox="1"/>
          <p:nvPr>
            <p:ph idx="10"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0"/>
          <p:cNvSpPr txBox="1"/>
          <p:nvPr>
            <p:ph idx="11"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30"/>
          <p:cNvSpPr txBox="1"/>
          <p:nvPr>
            <p:ph idx="12"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08" name="Google Shape;108;p30"/>
          <p:cNvSpPr txBox="1"/>
          <p:nvPr>
            <p:ph idx="10"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2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42"/>
          <p:cNvSpPr txBox="1"/>
          <p:nvPr>
            <p:ph idx="1"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2" name="Google Shape;112;p42"/>
          <p:cNvSpPr txBox="1"/>
          <p:nvPr>
            <p:ph idx="11"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42"/>
          <p:cNvSpPr txBox="1"/>
          <p:nvPr>
            <p:ph idx="12"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14" name="Google Shape;114;p42"/>
          <p:cNvSpPr txBox="1"/>
          <p:nvPr>
            <p:ph idx="10"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3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43"/>
          <p:cNvSpPr txBox="1"/>
          <p:nvPr>
            <p:ph idx="1"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43"/>
          <p:cNvSpPr txBox="1"/>
          <p:nvPr>
            <p:ph idx="11"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43"/>
          <p:cNvSpPr txBox="1"/>
          <p:nvPr>
            <p:ph idx="12"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20" name="Google Shape;120;p43"/>
          <p:cNvSpPr txBox="1"/>
          <p:nvPr>
            <p:ph idx="10"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4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44"/>
          <p:cNvSpPr txBox="1"/>
          <p:nvPr>
            <p:ph idx="1"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44"/>
          <p:cNvSpPr txBox="1"/>
          <p:nvPr>
            <p:ph idx="2"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44"/>
          <p:cNvSpPr txBox="1"/>
          <p:nvPr>
            <p:ph idx="11"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44"/>
          <p:cNvSpPr txBox="1"/>
          <p:nvPr>
            <p:ph idx="12"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27" name="Google Shape;127;p44"/>
          <p:cNvSpPr txBox="1"/>
          <p:nvPr>
            <p:ph idx="10"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5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45"/>
          <p:cNvSpPr txBox="1"/>
          <p:nvPr>
            <p:ph idx="11"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45"/>
          <p:cNvSpPr txBox="1"/>
          <p:nvPr>
            <p:ph idx="12"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32" name="Google Shape;132;p45"/>
          <p:cNvSpPr txBox="1"/>
          <p:nvPr>
            <p:ph idx="10"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6"/>
          <p:cNvSpPr txBox="1"/>
          <p:nvPr>
            <p:ph idx="1"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5" name="Google Shape;135;p46"/>
          <p:cNvSpPr txBox="1"/>
          <p:nvPr>
            <p:ph idx="11"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46"/>
          <p:cNvSpPr txBox="1"/>
          <p:nvPr>
            <p:ph idx="12"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37" name="Google Shape;137;p46"/>
          <p:cNvSpPr txBox="1"/>
          <p:nvPr>
            <p:ph idx="10"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7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47"/>
          <p:cNvSpPr txBox="1"/>
          <p:nvPr>
            <p:ph idx="1"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1" name="Google Shape;141;p47"/>
          <p:cNvSpPr txBox="1"/>
          <p:nvPr>
            <p:ph idx="2"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2" name="Google Shape;142;p47"/>
          <p:cNvSpPr txBox="1"/>
          <p:nvPr>
            <p:ph idx="3"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3" name="Google Shape;143;p47"/>
          <p:cNvSpPr txBox="1"/>
          <p:nvPr>
            <p:ph idx="11"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47"/>
          <p:cNvSpPr txBox="1"/>
          <p:nvPr>
            <p:ph idx="12"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45" name="Google Shape;145;p47"/>
          <p:cNvSpPr txBox="1"/>
          <p:nvPr>
            <p:ph idx="10"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8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48"/>
          <p:cNvSpPr txBox="1"/>
          <p:nvPr>
            <p:ph idx="1"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9" name="Google Shape;149;p48"/>
          <p:cNvSpPr txBox="1"/>
          <p:nvPr>
            <p:ph idx="2"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48"/>
          <p:cNvSpPr txBox="1"/>
          <p:nvPr>
            <p:ph idx="3"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1" name="Google Shape;151;p48"/>
          <p:cNvSpPr txBox="1"/>
          <p:nvPr>
            <p:ph idx="11"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48"/>
          <p:cNvSpPr txBox="1"/>
          <p:nvPr>
            <p:ph idx="12"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53" name="Google Shape;153;p48"/>
          <p:cNvSpPr txBox="1"/>
          <p:nvPr>
            <p:ph idx="10"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9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49"/>
          <p:cNvSpPr txBox="1"/>
          <p:nvPr>
            <p:ph idx="1"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7" name="Google Shape;157;p49"/>
          <p:cNvSpPr txBox="1"/>
          <p:nvPr>
            <p:ph idx="2"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8" name="Google Shape;158;p49"/>
          <p:cNvSpPr txBox="1"/>
          <p:nvPr>
            <p:ph idx="3"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9" name="Google Shape;159;p49"/>
          <p:cNvSpPr txBox="1"/>
          <p:nvPr>
            <p:ph idx="11"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49"/>
          <p:cNvSpPr txBox="1"/>
          <p:nvPr>
            <p:ph idx="12"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61" name="Google Shape;161;p49"/>
          <p:cNvSpPr txBox="1"/>
          <p:nvPr>
            <p:ph idx="10"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0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50"/>
          <p:cNvSpPr txBox="1"/>
          <p:nvPr>
            <p:ph idx="1"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5" name="Google Shape;165;p50"/>
          <p:cNvSpPr txBox="1"/>
          <p:nvPr>
            <p:ph idx="2"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6" name="Google Shape;166;p50"/>
          <p:cNvSpPr txBox="1"/>
          <p:nvPr>
            <p:ph idx="11"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50"/>
          <p:cNvSpPr txBox="1"/>
          <p:nvPr>
            <p:ph idx="12"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68" name="Google Shape;168;p50"/>
          <p:cNvSpPr txBox="1"/>
          <p:nvPr>
            <p:ph idx="10"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1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51"/>
          <p:cNvSpPr txBox="1"/>
          <p:nvPr>
            <p:ph idx="1"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2" name="Google Shape;172;p51"/>
          <p:cNvSpPr txBox="1"/>
          <p:nvPr>
            <p:ph idx="2"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3" name="Google Shape;173;p51"/>
          <p:cNvSpPr txBox="1"/>
          <p:nvPr>
            <p:ph idx="3"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4" name="Google Shape;174;p51"/>
          <p:cNvSpPr txBox="1"/>
          <p:nvPr>
            <p:ph idx="4"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5" name="Google Shape;175;p51"/>
          <p:cNvSpPr txBox="1"/>
          <p:nvPr>
            <p:ph idx="11"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51"/>
          <p:cNvSpPr txBox="1"/>
          <p:nvPr>
            <p:ph idx="12"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77" name="Google Shape;177;p51"/>
          <p:cNvSpPr txBox="1"/>
          <p:nvPr>
            <p:ph idx="10"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2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52"/>
          <p:cNvSpPr txBox="1"/>
          <p:nvPr>
            <p:ph idx="1"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1" name="Google Shape;181;p52"/>
          <p:cNvSpPr txBox="1"/>
          <p:nvPr>
            <p:ph idx="2"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2" name="Google Shape;182;p52"/>
          <p:cNvSpPr txBox="1"/>
          <p:nvPr>
            <p:ph idx="3"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3" name="Google Shape;183;p52"/>
          <p:cNvSpPr txBox="1"/>
          <p:nvPr>
            <p:ph idx="4"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4" name="Google Shape;184;p52"/>
          <p:cNvSpPr txBox="1"/>
          <p:nvPr>
            <p:ph idx="5"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5" name="Google Shape;185;p52"/>
          <p:cNvSpPr txBox="1"/>
          <p:nvPr>
            <p:ph idx="6"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6" name="Google Shape;186;p52"/>
          <p:cNvSpPr txBox="1"/>
          <p:nvPr>
            <p:ph idx="11"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52"/>
          <p:cNvSpPr txBox="1"/>
          <p:nvPr>
            <p:ph idx="12"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88" name="Google Shape;188;p52"/>
          <p:cNvSpPr txBox="1"/>
          <p:nvPr>
            <p:ph idx="10"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7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7"/>
          <p:cNvSpPr txBox="1"/>
          <p:nvPr>
            <p:ph idx="1"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7"/>
          <p:cNvSpPr txBox="1"/>
          <p:nvPr>
            <p:ph idx="10"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7"/>
          <p:cNvSpPr txBox="1"/>
          <p:nvPr>
            <p:ph idx="11"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7"/>
          <p:cNvSpPr txBox="1"/>
          <p:nvPr>
            <p:ph idx="12"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9"/>
          <p:cNvSpPr txBox="1"/>
          <p:nvPr>
            <p:ph idx="10"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1" name="Google Shape;101;p29"/>
          <p:cNvSpPr txBox="1"/>
          <p:nvPr>
            <p:ph idx="11"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sz="1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2" name="Google Shape;102;p29"/>
          <p:cNvSpPr txBox="1"/>
          <p:nvPr>
            <p:ph idx="12"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" name="Google Shape;103;p29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29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chart" Target="../charts/chart1.xml"/><Relationship Id="rId5" Type="http://schemas.openxmlformats.org/officeDocument/2006/relationships/chart" Target="../charts/chart2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openxmlformats.org/officeDocument/2006/relationships/image" Target="../media/image7.png"/><Relationship Id="rId7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16.png"/><Relationship Id="rId5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"/>
          <p:cNvSpPr/>
          <p:nvPr/>
        </p:nvSpPr>
        <p:spPr>
          <a:xfrm>
            <a:off x="666727" y="1312800"/>
            <a:ext cx="9671100" cy="238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100">
                <a:solidFill>
                  <a:srgbClr val="414042"/>
                </a:solidFill>
              </a:rPr>
              <a:t>Мобильное приложение для систематизации и сохранения полезной информации «Later»</a:t>
            </a:r>
            <a:endParaRPr b="0" i="0" sz="4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1"/>
          <p:cNvSpPr/>
          <p:nvPr/>
        </p:nvSpPr>
        <p:spPr>
          <a:xfrm>
            <a:off x="666720" y="3623072"/>
            <a:ext cx="9143640" cy="915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Сохраняет контент из разных соцсетей, складывает по категориям и помогает возвращаться к ним позже</a:t>
            </a:r>
            <a:endParaRPr b="0" i="0" sz="24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"/>
          <p:cNvSpPr/>
          <p:nvPr/>
        </p:nvSpPr>
        <p:spPr>
          <a:xfrm>
            <a:off x="0" y="1423686"/>
            <a:ext cx="12192001" cy="543431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"/>
          <p:cNvSpPr/>
          <p:nvPr/>
        </p:nvSpPr>
        <p:spPr>
          <a:xfrm>
            <a:off x="990720" y="457200"/>
            <a:ext cx="10515240" cy="8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КОНТЕКСТ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2"/>
          <p:cNvSpPr/>
          <p:nvPr/>
        </p:nvSpPr>
        <p:spPr>
          <a:xfrm>
            <a:off x="6859085" y="1789567"/>
            <a:ext cx="4342195" cy="571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50" u="none" cap="none" strike="noStrike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И ПОМИМО ПОЛЬЗЫ, ОТДЫХА 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50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ПОЛУЧАЕМ ДОП НАГРУЗКУ:</a:t>
            </a:r>
            <a:endParaRPr b="0" sz="1850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50">
              <a:solidFill>
                <a:srgbClr val="41404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50">
              <a:solidFill>
                <a:srgbClr val="41404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04" name="Google Shape;204;p2"/>
          <p:cNvCxnSpPr/>
          <p:nvPr/>
        </p:nvCxnSpPr>
        <p:spPr>
          <a:xfrm>
            <a:off x="803160" y="1284480"/>
            <a:ext cx="11020680" cy="36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05" name="Google Shape;205;p2"/>
          <p:cNvSpPr/>
          <p:nvPr/>
        </p:nvSpPr>
        <p:spPr>
          <a:xfrm>
            <a:off x="990720" y="6384250"/>
            <a:ext cx="7505098" cy="524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WEF, 2021</a:t>
            </a:r>
            <a:endParaRPr sz="14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6" name="Google Shape;206;p2"/>
          <p:cNvGrpSpPr/>
          <p:nvPr/>
        </p:nvGrpSpPr>
        <p:grpSpPr>
          <a:xfrm>
            <a:off x="990720" y="2508367"/>
            <a:ext cx="2967876" cy="584775"/>
            <a:chOff x="6926484" y="3292439"/>
            <a:chExt cx="2967876" cy="584775"/>
          </a:xfrm>
        </p:grpSpPr>
        <p:sp>
          <p:nvSpPr>
            <p:cNvPr id="207" name="Google Shape;207;p2"/>
            <p:cNvSpPr txBox="1"/>
            <p:nvPr/>
          </p:nvSpPr>
          <p:spPr>
            <a:xfrm>
              <a:off x="6926484" y="3292439"/>
              <a:ext cx="1721734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3200">
                  <a:solidFill>
                    <a:srgbClr val="01BABD"/>
                  </a:solidFill>
                  <a:latin typeface="Verdana"/>
                  <a:ea typeface="Verdana"/>
                  <a:cs typeface="Verdana"/>
                  <a:sym typeface="Verdana"/>
                </a:rPr>
                <a:t>294</a:t>
              </a:r>
              <a:endParaRPr sz="1600">
                <a:solidFill>
                  <a:srgbClr val="01BABD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08" name="Google Shape;208;p2"/>
            <p:cNvSpPr txBox="1"/>
            <p:nvPr/>
          </p:nvSpPr>
          <p:spPr>
            <a:xfrm>
              <a:off x="7909302" y="3479429"/>
              <a:ext cx="1985058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01BABD"/>
                  </a:solidFill>
                  <a:latin typeface="Verdana"/>
                  <a:ea typeface="Verdana"/>
                  <a:cs typeface="Verdana"/>
                  <a:sym typeface="Verdana"/>
                </a:rPr>
                <a:t>млрд</a:t>
              </a:r>
              <a:r>
                <a:rPr b="1" lang="ru-RU" sz="1800">
                  <a:solidFill>
                    <a:srgbClr val="414042"/>
                  </a:solidFill>
                  <a:latin typeface="Verdana"/>
                  <a:ea typeface="Verdana"/>
                  <a:cs typeface="Verdana"/>
                  <a:sym typeface="Verdana"/>
                </a:rPr>
                <a:t> </a:t>
              </a:r>
              <a:r>
                <a:rPr lang="ru-RU" sz="1800">
                  <a:solidFill>
                    <a:srgbClr val="414042"/>
                  </a:solidFill>
                  <a:latin typeface="Verdana"/>
                  <a:ea typeface="Verdana"/>
                  <a:cs typeface="Verdana"/>
                  <a:sym typeface="Verdana"/>
                </a:rPr>
                <a:t>имейлов</a:t>
              </a: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grpSp>
        <p:nvGrpSpPr>
          <p:cNvPr id="209" name="Google Shape;209;p2"/>
          <p:cNvGrpSpPr/>
          <p:nvPr/>
        </p:nvGrpSpPr>
        <p:grpSpPr>
          <a:xfrm>
            <a:off x="990720" y="4474857"/>
            <a:ext cx="5322780" cy="584775"/>
            <a:chOff x="990720" y="4465975"/>
            <a:chExt cx="5322780" cy="584775"/>
          </a:xfrm>
        </p:grpSpPr>
        <p:sp>
          <p:nvSpPr>
            <p:cNvPr id="210" name="Google Shape;210;p2"/>
            <p:cNvSpPr txBox="1"/>
            <p:nvPr/>
          </p:nvSpPr>
          <p:spPr>
            <a:xfrm>
              <a:off x="990720" y="4465975"/>
              <a:ext cx="1068989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3200">
                  <a:solidFill>
                    <a:srgbClr val="01BABD"/>
                  </a:solidFill>
                  <a:latin typeface="Verdana"/>
                  <a:ea typeface="Verdana"/>
                  <a:cs typeface="Verdana"/>
                  <a:sym typeface="Verdana"/>
                </a:rPr>
                <a:t>720</a:t>
              </a:r>
              <a:endParaRPr sz="1200">
                <a:solidFill>
                  <a:srgbClr val="01BABD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11" name="Google Shape;211;p2"/>
            <p:cNvSpPr txBox="1"/>
            <p:nvPr/>
          </p:nvSpPr>
          <p:spPr>
            <a:xfrm>
              <a:off x="1973538" y="4618322"/>
              <a:ext cx="4339962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01BABD"/>
                  </a:solidFill>
                  <a:latin typeface="Verdana"/>
                  <a:ea typeface="Verdana"/>
                  <a:cs typeface="Verdana"/>
                  <a:sym typeface="Verdana"/>
                </a:rPr>
                <a:t>тыс часов </a:t>
              </a:r>
              <a:r>
                <a:rPr lang="ru-RU" sz="1800">
                  <a:solidFill>
                    <a:srgbClr val="414042"/>
                  </a:solidFill>
                  <a:latin typeface="Verdana"/>
                  <a:ea typeface="Verdana"/>
                  <a:cs typeface="Verdana"/>
                  <a:sym typeface="Verdana"/>
                </a:rPr>
                <a:t>видео в YouTube</a:t>
              </a:r>
              <a:endParaRPr sz="1800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grpSp>
        <p:nvGrpSpPr>
          <p:cNvPr id="212" name="Google Shape;212;p2"/>
          <p:cNvGrpSpPr/>
          <p:nvPr/>
        </p:nvGrpSpPr>
        <p:grpSpPr>
          <a:xfrm>
            <a:off x="990719" y="3491612"/>
            <a:ext cx="4342197" cy="584775"/>
            <a:chOff x="990719" y="2362372"/>
            <a:chExt cx="4342197" cy="584775"/>
          </a:xfrm>
        </p:grpSpPr>
        <p:sp>
          <p:nvSpPr>
            <p:cNvPr id="213" name="Google Shape;213;p2"/>
            <p:cNvSpPr txBox="1"/>
            <p:nvPr/>
          </p:nvSpPr>
          <p:spPr>
            <a:xfrm>
              <a:off x="1647607" y="2550245"/>
              <a:ext cx="3685309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01BABD"/>
                  </a:solidFill>
                  <a:latin typeface="Verdana"/>
                  <a:ea typeface="Verdana"/>
                  <a:cs typeface="Verdana"/>
                  <a:sym typeface="Verdana"/>
                </a:rPr>
                <a:t>млрд</a:t>
              </a:r>
              <a:r>
                <a:rPr lang="ru-RU" sz="1800">
                  <a:solidFill>
                    <a:srgbClr val="414042"/>
                  </a:solidFill>
                  <a:latin typeface="Verdana"/>
                  <a:ea typeface="Verdana"/>
                  <a:cs typeface="Verdana"/>
                  <a:sym typeface="Verdana"/>
                </a:rPr>
                <a:t> сообщений в WhatsApp</a:t>
              </a:r>
              <a:endParaRPr b="0" sz="1800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14" name="Google Shape;214;p2"/>
            <p:cNvSpPr txBox="1"/>
            <p:nvPr/>
          </p:nvSpPr>
          <p:spPr>
            <a:xfrm>
              <a:off x="990719" y="2362372"/>
              <a:ext cx="860867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3200">
                  <a:solidFill>
                    <a:srgbClr val="01BABD"/>
                  </a:solidFill>
                  <a:latin typeface="Verdana"/>
                  <a:ea typeface="Verdana"/>
                  <a:cs typeface="Verdana"/>
                  <a:sym typeface="Verdana"/>
                </a:rPr>
                <a:t>65</a:t>
              </a:r>
              <a:endParaRPr sz="4000">
                <a:solidFill>
                  <a:srgbClr val="01BABD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215" name="Google Shape;215;p2"/>
          <p:cNvSpPr/>
          <p:nvPr/>
        </p:nvSpPr>
        <p:spPr>
          <a:xfrm>
            <a:off x="990720" y="1730419"/>
            <a:ext cx="4952880" cy="571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КАЖДЫЙ ДЕНЬ МЫ ПРОИЗВОДИМ</a:t>
            </a:r>
            <a:endParaRPr b="0" sz="2000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41404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41404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6" name="Google Shape;216;p2"/>
          <p:cNvSpPr/>
          <p:nvPr/>
        </p:nvSpPr>
        <p:spPr>
          <a:xfrm>
            <a:off x="6859085" y="2588254"/>
            <a:ext cx="4339963" cy="23347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Char char="•"/>
            </a:pPr>
            <a:r>
              <a:rPr b="1" lang="ru-RU" sz="1800">
                <a:solidFill>
                  <a:srgbClr val="01BABD"/>
                </a:solidFill>
                <a:latin typeface="Verdana"/>
                <a:ea typeface="Verdana"/>
                <a:cs typeface="Verdana"/>
                <a:sym typeface="Verdana"/>
              </a:rPr>
              <a:t>FOMO</a:t>
            </a:r>
            <a:r>
              <a:rPr lang="ru-RU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– fear of missing out – испытывает </a:t>
            </a:r>
            <a:r>
              <a:rPr b="1" lang="ru-RU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56%</a:t>
            </a:r>
            <a:r>
              <a:rPr lang="ru-RU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пользователей соцсетей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Char char="•"/>
            </a:pPr>
            <a:r>
              <a:rPr b="1" lang="ru-RU" sz="1800">
                <a:solidFill>
                  <a:srgbClr val="01BABD"/>
                </a:solidFill>
                <a:latin typeface="Verdana"/>
                <a:ea typeface="Verdana"/>
                <a:cs typeface="Verdana"/>
                <a:sym typeface="Verdana"/>
              </a:rPr>
              <a:t>Стресс</a:t>
            </a:r>
            <a:endParaRPr/>
          </a:p>
          <a:p>
            <a:pPr indent="-457200" lvl="0" marL="4572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Ощущение </a:t>
            </a:r>
            <a:r>
              <a:rPr b="1" lang="ru-RU" sz="1800">
                <a:solidFill>
                  <a:srgbClr val="01BABD"/>
                </a:solidFill>
                <a:latin typeface="Verdana"/>
                <a:ea typeface="Verdana"/>
                <a:cs typeface="Verdana"/>
                <a:sym typeface="Verdana"/>
              </a:rPr>
              <a:t>беспомощности</a:t>
            </a:r>
            <a:r>
              <a:rPr lang="ru-RU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br>
              <a:rPr lang="ru-RU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-RU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и </a:t>
            </a:r>
            <a:r>
              <a:rPr b="1" lang="ru-RU" sz="1800">
                <a:solidFill>
                  <a:srgbClr val="01BABD"/>
                </a:solidFill>
                <a:latin typeface="Verdana"/>
                <a:ea typeface="Verdana"/>
                <a:cs typeface="Verdana"/>
                <a:sym typeface="Verdana"/>
              </a:rPr>
              <a:t>утраты контроля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"/>
          <p:cNvSpPr/>
          <p:nvPr/>
        </p:nvSpPr>
        <p:spPr>
          <a:xfrm>
            <a:off x="0" y="1423686"/>
            <a:ext cx="12192001" cy="543431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90720" y="457200"/>
            <a:ext cx="10515240" cy="8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4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4" name="Google Shape;224;p3"/>
          <p:cNvCxnSpPr/>
          <p:nvPr/>
        </p:nvCxnSpPr>
        <p:spPr>
          <a:xfrm>
            <a:off x="803160" y="1284480"/>
            <a:ext cx="11020680" cy="36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25" name="Google Shape;225;p3"/>
          <p:cNvSpPr/>
          <p:nvPr/>
        </p:nvSpPr>
        <p:spPr>
          <a:xfrm>
            <a:off x="6248340" y="3139305"/>
            <a:ext cx="5105280" cy="1578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1800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У п</a:t>
            </a:r>
            <a:r>
              <a:rPr lang="ru-RU" sz="1800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ользователей, которые часто находят </a:t>
            </a:r>
            <a:r>
              <a:rPr b="1" lang="ru-RU" sz="1800">
                <a:solidFill>
                  <a:srgbClr val="01BABD"/>
                </a:solidFill>
                <a:latin typeface="Verdana"/>
                <a:ea typeface="Verdana"/>
                <a:cs typeface="Verdana"/>
                <a:sym typeface="Verdana"/>
              </a:rPr>
              <a:t>новый контент </a:t>
            </a:r>
            <a:r>
              <a:rPr lang="ru-RU" sz="1800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в соцсетях, </a:t>
            </a:r>
            <a:r>
              <a:rPr b="0" lang="ru-RU" sz="1800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возникает проблема </a:t>
            </a:r>
            <a:r>
              <a:rPr b="1" lang="ru-RU" sz="1800">
                <a:solidFill>
                  <a:srgbClr val="01BABD"/>
                </a:solidFill>
                <a:latin typeface="Verdana"/>
                <a:ea typeface="Verdana"/>
                <a:cs typeface="Verdana"/>
                <a:sym typeface="Verdana"/>
              </a:rPr>
              <a:t>управления записями</a:t>
            </a:r>
            <a:r>
              <a:rPr b="1" lang="ru-RU" sz="1800" strike="noStrike">
                <a:solidFill>
                  <a:srgbClr val="01BABD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ru-RU" sz="1800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«посмотреть/почитать позже» </a:t>
            </a:r>
            <a:r>
              <a:rPr b="0" lang="ru-RU" sz="1800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и</a:t>
            </a:r>
            <a:r>
              <a:rPr lang="ru-RU" sz="1800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 их</a:t>
            </a:r>
            <a:r>
              <a:rPr b="0" lang="ru-RU" sz="1800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b="1" lang="ru-RU" sz="1800" strike="noStrike">
                <a:solidFill>
                  <a:srgbClr val="01BABD"/>
                </a:solidFill>
                <a:latin typeface="Verdana"/>
                <a:ea typeface="Verdana"/>
                <a:cs typeface="Verdana"/>
                <a:sym typeface="Verdana"/>
              </a:rPr>
              <a:t>систематизации</a:t>
            </a:r>
            <a:br>
              <a:rPr lang="ru-RU" sz="1800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b="0" sz="1800" strike="noStrike">
              <a:solidFill>
                <a:srgbClr val="3F3F3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26" name="Google Shape;226;p3"/>
          <p:cNvPicPr preferRelativeResize="0"/>
          <p:nvPr/>
        </p:nvPicPr>
        <p:blipFill rotWithShape="1">
          <a:blip r:embed="rId4">
            <a:alphaModFix/>
          </a:blip>
          <a:srcRect b="0" l="0" r="51181" t="0"/>
          <a:stretch/>
        </p:blipFill>
        <p:spPr>
          <a:xfrm>
            <a:off x="2013163" y="1961418"/>
            <a:ext cx="2540727" cy="3612102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"/>
          <p:cNvSpPr/>
          <p:nvPr/>
        </p:nvSpPr>
        <p:spPr>
          <a:xfrm>
            <a:off x="1145309" y="1733069"/>
            <a:ext cx="4276436" cy="4390639"/>
          </a:xfrm>
          <a:prstGeom prst="rect">
            <a:avLst/>
          </a:prstGeom>
          <a:noFill/>
          <a:ln cap="flat" cmpd="sng" w="38100">
            <a:solidFill>
              <a:srgbClr val="01BAB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"/>
          <p:cNvSpPr/>
          <p:nvPr/>
        </p:nvSpPr>
        <p:spPr>
          <a:xfrm>
            <a:off x="0" y="1423686"/>
            <a:ext cx="12192001" cy="543431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4"/>
          <p:cNvSpPr/>
          <p:nvPr/>
        </p:nvSpPr>
        <p:spPr>
          <a:xfrm>
            <a:off x="990720" y="457200"/>
            <a:ext cx="10515240" cy="8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4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5" name="Google Shape;235;p4"/>
          <p:cNvCxnSpPr/>
          <p:nvPr/>
        </p:nvCxnSpPr>
        <p:spPr>
          <a:xfrm>
            <a:off x="803160" y="1284480"/>
            <a:ext cx="11020680" cy="36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36" name="Google Shape;236;p4"/>
          <p:cNvSpPr/>
          <p:nvPr/>
        </p:nvSpPr>
        <p:spPr>
          <a:xfrm>
            <a:off x="1052801" y="3139305"/>
            <a:ext cx="5105280" cy="1578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1800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У них </a:t>
            </a:r>
            <a:r>
              <a:rPr b="1" lang="ru-RU" sz="1800" strike="noStrike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не хватает времени </a:t>
            </a:r>
            <a:r>
              <a:rPr b="0" lang="ru-RU" sz="1800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для просмотра записи здесь и сейчас, потому он её сохраняет в отложку </a:t>
            </a:r>
            <a:br>
              <a:rPr b="0" lang="ru-RU" sz="1800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lang="ru-RU" sz="1800" strike="noStrike">
                <a:solidFill>
                  <a:srgbClr val="13B1B9"/>
                </a:solidFill>
                <a:latin typeface="Verdana"/>
                <a:ea typeface="Verdana"/>
                <a:cs typeface="Verdana"/>
                <a:sym typeface="Verdana"/>
              </a:rPr>
              <a:t>в надежде вернуться позже</a:t>
            </a:r>
            <a:endParaRPr/>
          </a:p>
        </p:txBody>
      </p:sp>
      <p:sp>
        <p:nvSpPr>
          <p:cNvPr id="237" name="Google Shape;237;p4"/>
          <p:cNvSpPr/>
          <p:nvPr/>
        </p:nvSpPr>
        <p:spPr>
          <a:xfrm>
            <a:off x="6944225" y="1733069"/>
            <a:ext cx="4276436" cy="4390639"/>
          </a:xfrm>
          <a:prstGeom prst="rect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88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8" name="Google Shape;238;p4"/>
          <p:cNvPicPr preferRelativeResize="0"/>
          <p:nvPr/>
        </p:nvPicPr>
        <p:blipFill rotWithShape="1">
          <a:blip r:embed="rId4">
            <a:alphaModFix/>
          </a:blip>
          <a:srcRect b="0" l="48581" r="0" t="0"/>
          <a:stretch/>
        </p:blipFill>
        <p:spPr>
          <a:xfrm>
            <a:off x="7836059" y="2112120"/>
            <a:ext cx="2731627" cy="36870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5"/>
          <p:cNvSpPr/>
          <p:nvPr/>
        </p:nvSpPr>
        <p:spPr>
          <a:xfrm>
            <a:off x="-1" y="1423687"/>
            <a:ext cx="12192001" cy="543431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5"/>
          <p:cNvSpPr/>
          <p:nvPr/>
        </p:nvSpPr>
        <p:spPr>
          <a:xfrm>
            <a:off x="990720" y="457200"/>
            <a:ext cx="10515240" cy="8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8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«ПОСМОТРЕТЬ ПОЗЖЕ» </a:t>
            </a:r>
            <a:endParaRPr b="1" sz="3080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8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НУЖНО </a:t>
            </a:r>
            <a:r>
              <a:rPr b="1" lang="ru-RU" sz="3080" strike="noStrike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rPr>
              <a:t>97%</a:t>
            </a:r>
            <a:r>
              <a:rPr b="1" lang="ru-RU" sz="308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ПОЛЬЗОВАТЕЛЕЙ</a:t>
            </a:r>
            <a:endParaRPr b="0" sz="308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5"/>
          <p:cNvSpPr/>
          <p:nvPr/>
        </p:nvSpPr>
        <p:spPr>
          <a:xfrm>
            <a:off x="990720" y="1580349"/>
            <a:ext cx="9005858" cy="9608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 strike="noStrike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Опрос</a:t>
            </a:r>
            <a:endParaRPr b="0" sz="1600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1600" strike="noStrike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35 респондентов</a:t>
            </a:r>
            <a:endParaRPr b="0" sz="1600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97%</a:t>
            </a:r>
            <a:r>
              <a:rPr b="0" lang="ru-RU" sz="1600" strike="noStrike">
                <a:solidFill>
                  <a:srgbClr val="92D05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b="0" lang="ru-RU" sz="1600" strike="noStrike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сохраняют заинтересовавший контент на «посмотреть позже»</a:t>
            </a:r>
            <a:endParaRPr b="0" sz="1600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47" name="Google Shape;247;p5"/>
          <p:cNvCxnSpPr/>
          <p:nvPr/>
        </p:nvCxnSpPr>
        <p:spPr>
          <a:xfrm>
            <a:off x="803160" y="1284480"/>
            <a:ext cx="11020680" cy="36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round/>
            <a:headEnd len="sm" w="sm" type="none"/>
            <a:tailEnd len="sm" w="sm" type="none"/>
          </a:ln>
        </p:spPr>
      </p:cxnSp>
      <p:grpSp>
        <p:nvGrpSpPr>
          <p:cNvPr id="248" name="Google Shape;248;p5"/>
          <p:cNvGrpSpPr/>
          <p:nvPr/>
        </p:nvGrpSpPr>
        <p:grpSpPr>
          <a:xfrm>
            <a:off x="825074" y="2969554"/>
            <a:ext cx="5576870" cy="3357271"/>
            <a:chOff x="8687552" y="1334259"/>
            <a:chExt cx="3942080" cy="2297767"/>
          </a:xfrm>
        </p:grpSpPr>
        <p:graphicFrame>
          <p:nvGraphicFramePr>
            <p:cNvPr id="249" name="Google Shape;249;p5"/>
            <p:cNvGraphicFramePr/>
            <p:nvPr/>
          </p:nvGraphicFramePr>
          <p:xfrm>
            <a:off x="8687552" y="1579705"/>
            <a:ext cx="3942080" cy="2052321"/>
          </p:xfrm>
          <a:graphic>
            <a:graphicData uri="http://schemas.openxmlformats.org/drawingml/2006/chart">
              <c:chart r:id="rId4"/>
            </a:graphicData>
          </a:graphic>
        </p:graphicFrame>
        <p:sp>
          <p:nvSpPr>
            <p:cNvPr id="250" name="Google Shape;250;p5"/>
            <p:cNvSpPr txBox="1"/>
            <p:nvPr/>
          </p:nvSpPr>
          <p:spPr>
            <a:xfrm>
              <a:off x="8698178" y="1334259"/>
              <a:ext cx="3525856" cy="270789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b" bIns="45700" lIns="91425" spcFirstLastPara="1" rIns="91425" wrap="square" tIns="45700">
              <a:norm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Verdana"/>
                <a:buNone/>
              </a:pPr>
              <a:r>
                <a:rPr b="1" lang="ru-RU"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где храните?</a:t>
              </a:r>
              <a:endParaRPr b="1"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grpSp>
        <p:nvGrpSpPr>
          <p:cNvPr id="251" name="Google Shape;251;p5"/>
          <p:cNvGrpSpPr/>
          <p:nvPr/>
        </p:nvGrpSpPr>
        <p:grpSpPr>
          <a:xfrm>
            <a:off x="7192808" y="2960326"/>
            <a:ext cx="4159086" cy="3366506"/>
            <a:chOff x="4472560" y="4110151"/>
            <a:chExt cx="4407119" cy="3593601"/>
          </a:xfrm>
        </p:grpSpPr>
        <p:graphicFrame>
          <p:nvGraphicFramePr>
            <p:cNvPr id="252" name="Google Shape;252;p5"/>
            <p:cNvGraphicFramePr/>
            <p:nvPr/>
          </p:nvGraphicFramePr>
          <p:xfrm>
            <a:off x="4472562" y="4578458"/>
            <a:ext cx="3780310" cy="3125294"/>
          </p:xfrm>
          <a:graphic>
            <a:graphicData uri="http://schemas.openxmlformats.org/drawingml/2006/chart">
              <c:chart r:id="rId5"/>
            </a:graphicData>
          </a:graphic>
        </p:graphicFrame>
        <p:sp>
          <p:nvSpPr>
            <p:cNvPr id="253" name="Google Shape;253;p5"/>
            <p:cNvSpPr txBox="1"/>
            <p:nvPr/>
          </p:nvSpPr>
          <p:spPr>
            <a:xfrm>
              <a:off x="4472560" y="4110151"/>
              <a:ext cx="4407119" cy="45270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b" bIns="45700" lIns="91425" spcFirstLastPara="1" rIns="91425" wrap="square" tIns="45700">
              <a:norm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Verdana"/>
                <a:buNone/>
              </a:pPr>
              <a:r>
                <a:rPr b="1" lang="ru-RU"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возвращаетесь ли потом?</a:t>
              </a:r>
              <a:endParaRPr b="1" sz="6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6"/>
          <p:cNvSpPr/>
          <p:nvPr/>
        </p:nvSpPr>
        <p:spPr>
          <a:xfrm>
            <a:off x="0" y="1427185"/>
            <a:ext cx="12192001" cy="543431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6"/>
          <p:cNvSpPr/>
          <p:nvPr/>
        </p:nvSpPr>
        <p:spPr>
          <a:xfrm>
            <a:off x="990720" y="457200"/>
            <a:ext cx="10515240" cy="8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4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6"/>
          <p:cNvSpPr/>
          <p:nvPr/>
        </p:nvSpPr>
        <p:spPr>
          <a:xfrm>
            <a:off x="968157" y="1489853"/>
            <a:ext cx="9663603" cy="4350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М</a:t>
            </a:r>
            <a:r>
              <a:rPr b="0" lang="ru-RU" sz="2400" strike="noStrike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обильное приложение для сохранения и систематизации отложенных записей</a:t>
            </a:r>
            <a:br>
              <a:rPr lang="ru-RU"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sz="2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Дает:</a:t>
            </a:r>
            <a:endParaRPr/>
          </a:p>
          <a:p>
            <a:pPr indent="-216000" lvl="0" marL="2160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</a:pPr>
            <a:r>
              <a:rPr lang="ru-RU" sz="2000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Спокойствие и пользу от контента, который все-таки был просмотрен</a:t>
            </a:r>
            <a:endParaRPr sz="20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16000" lvl="0" marL="2160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</a:pPr>
            <a:r>
              <a:rPr b="0" lang="ru-RU" sz="2000" strike="noStrike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Экономию времени при поиске сохраненной записи</a:t>
            </a:r>
            <a:endParaRPr b="0" sz="2000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16000" lvl="0" marL="2160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</a:pPr>
            <a:r>
              <a:rPr b="0" lang="ru-RU" sz="2000" strike="noStrike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Порядок в галерее и заметках </a:t>
            </a:r>
            <a:endParaRPr b="0" sz="2000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16000" lvl="0" marL="2160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</a:pPr>
            <a:r>
              <a:rPr b="0" lang="ru-RU" sz="2000" strike="noStrike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Удобную библиотеку для хранения </a:t>
            </a:r>
            <a:br>
              <a:rPr b="0" lang="ru-RU" sz="2000" strike="noStrike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lang="ru-RU" sz="2000" strike="noStrike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и учета «посмотреть позже» </a:t>
            </a:r>
            <a:endParaRPr b="0" sz="2000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16000" lvl="0" marL="2160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</a:pPr>
            <a:r>
              <a:rPr b="0" lang="ru-RU" sz="2000" strike="noStrike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Снижение риска потерять что-то нужное</a:t>
            </a:r>
            <a:endParaRPr/>
          </a:p>
        </p:txBody>
      </p:sp>
      <p:cxnSp>
        <p:nvCxnSpPr>
          <p:cNvPr id="262" name="Google Shape;262;p6"/>
          <p:cNvCxnSpPr/>
          <p:nvPr/>
        </p:nvCxnSpPr>
        <p:spPr>
          <a:xfrm>
            <a:off x="803160" y="1284480"/>
            <a:ext cx="11020680" cy="36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round/>
            <a:headEnd len="sm" w="sm" type="none"/>
            <a:tailEnd len="sm" w="sm" type="none"/>
          </a:ln>
        </p:spPr>
      </p:cxnSp>
      <p:grpSp>
        <p:nvGrpSpPr>
          <p:cNvPr id="263" name="Google Shape;263;p6"/>
          <p:cNvGrpSpPr/>
          <p:nvPr/>
        </p:nvGrpSpPr>
        <p:grpSpPr>
          <a:xfrm>
            <a:off x="6320648" y="3115567"/>
            <a:ext cx="7148415" cy="4485150"/>
            <a:chOff x="6860504" y="3508912"/>
            <a:chExt cx="7148415" cy="4485150"/>
          </a:xfrm>
        </p:grpSpPr>
        <p:grpSp>
          <p:nvGrpSpPr>
            <p:cNvPr id="264" name="Google Shape;264;p6"/>
            <p:cNvGrpSpPr/>
            <p:nvPr/>
          </p:nvGrpSpPr>
          <p:grpSpPr>
            <a:xfrm rot="-1228930">
              <a:off x="9419267" y="5676674"/>
              <a:ext cx="2442549" cy="1120074"/>
              <a:chOff x="9381291" y="5555047"/>
              <a:chExt cx="2442549" cy="1120074"/>
            </a:xfrm>
          </p:grpSpPr>
          <p:sp>
            <p:nvSpPr>
              <p:cNvPr id="265" name="Google Shape;265;p6"/>
              <p:cNvSpPr/>
              <p:nvPr/>
            </p:nvSpPr>
            <p:spPr>
              <a:xfrm rot="-2016193">
                <a:off x="10927731" y="5713856"/>
                <a:ext cx="775854" cy="66884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rgbClr val="13B1B9">
                  <a:alpha val="64705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" name="Google Shape;266;p6"/>
              <p:cNvSpPr/>
              <p:nvPr/>
            </p:nvSpPr>
            <p:spPr>
              <a:xfrm rot="-2016193">
                <a:off x="10214875" y="5785282"/>
                <a:ext cx="775854" cy="66884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rgbClr val="13B1B9">
                  <a:alpha val="35686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" name="Google Shape;267;p6"/>
              <p:cNvSpPr/>
              <p:nvPr/>
            </p:nvSpPr>
            <p:spPr>
              <a:xfrm rot="-2016193">
                <a:off x="9501545" y="5847472"/>
                <a:ext cx="775854" cy="66884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rgbClr val="13B1B9">
                  <a:alpha val="64705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8" name="Google Shape;268;p6"/>
            <p:cNvGrpSpPr/>
            <p:nvPr/>
          </p:nvGrpSpPr>
          <p:grpSpPr>
            <a:xfrm rot="-1228930">
              <a:off x="9946503" y="5877988"/>
              <a:ext cx="3153730" cy="1208645"/>
              <a:chOff x="9381291" y="5466476"/>
              <a:chExt cx="3153730" cy="1208645"/>
            </a:xfrm>
          </p:grpSpPr>
          <p:sp>
            <p:nvSpPr>
              <p:cNvPr id="269" name="Google Shape;269;p6"/>
              <p:cNvSpPr/>
              <p:nvPr/>
            </p:nvSpPr>
            <p:spPr>
              <a:xfrm rot="-2016193">
                <a:off x="11638912" y="5625285"/>
                <a:ext cx="775854" cy="66884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rgbClr val="13B1B9">
                  <a:alpha val="64705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" name="Google Shape;270;p6"/>
              <p:cNvSpPr/>
              <p:nvPr/>
            </p:nvSpPr>
            <p:spPr>
              <a:xfrm rot="-2016193">
                <a:off x="10927731" y="5713856"/>
                <a:ext cx="775854" cy="66884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rgbClr val="13B1B9">
                  <a:alpha val="35686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" name="Google Shape;271;p6"/>
              <p:cNvSpPr/>
              <p:nvPr/>
            </p:nvSpPr>
            <p:spPr>
              <a:xfrm rot="-2016193">
                <a:off x="10214875" y="5785282"/>
                <a:ext cx="775854" cy="66884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rgbClr val="13B1B9">
                  <a:alpha val="64705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" name="Google Shape;272;p6"/>
              <p:cNvSpPr/>
              <p:nvPr/>
            </p:nvSpPr>
            <p:spPr>
              <a:xfrm rot="-2016193">
                <a:off x="9501545" y="5847472"/>
                <a:ext cx="775854" cy="66884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rgbClr val="13B1B9">
                  <a:alpha val="35686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3" name="Google Shape;273;p6"/>
            <p:cNvGrpSpPr/>
            <p:nvPr/>
          </p:nvGrpSpPr>
          <p:grpSpPr>
            <a:xfrm rot="-1228930">
              <a:off x="10519114" y="6271852"/>
              <a:ext cx="3153730" cy="1208645"/>
              <a:chOff x="9381291" y="5466476"/>
              <a:chExt cx="3153730" cy="1208645"/>
            </a:xfrm>
          </p:grpSpPr>
          <p:sp>
            <p:nvSpPr>
              <p:cNvPr id="274" name="Google Shape;274;p6"/>
              <p:cNvSpPr/>
              <p:nvPr/>
            </p:nvSpPr>
            <p:spPr>
              <a:xfrm rot="-2016193">
                <a:off x="11638912" y="5625285"/>
                <a:ext cx="775854" cy="66884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rgbClr val="13B1B9">
                  <a:alpha val="35686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5" name="Google Shape;275;p6"/>
              <p:cNvSpPr/>
              <p:nvPr/>
            </p:nvSpPr>
            <p:spPr>
              <a:xfrm rot="-2016193">
                <a:off x="10927731" y="5713856"/>
                <a:ext cx="775854" cy="66884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rgbClr val="13B1B9">
                  <a:alpha val="35686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6" name="Google Shape;276;p6"/>
              <p:cNvSpPr/>
              <p:nvPr/>
            </p:nvSpPr>
            <p:spPr>
              <a:xfrm rot="-2016193">
                <a:off x="10214875" y="5785282"/>
                <a:ext cx="775854" cy="66884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rgbClr val="13B1B9">
                  <a:alpha val="35686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7" name="Google Shape;277;p6"/>
              <p:cNvSpPr/>
              <p:nvPr/>
            </p:nvSpPr>
            <p:spPr>
              <a:xfrm rot="-2016193">
                <a:off x="9501545" y="5847472"/>
                <a:ext cx="775854" cy="66884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rgbClr val="13B1B9">
                  <a:alpha val="35686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78" name="Google Shape;278;p6"/>
            <p:cNvSpPr/>
            <p:nvPr/>
          </p:nvSpPr>
          <p:spPr>
            <a:xfrm rot="-3245123">
              <a:off x="8962039" y="6531483"/>
              <a:ext cx="775854" cy="66884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13B1B9">
                <a:alpha val="3568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6"/>
            <p:cNvSpPr/>
            <p:nvPr/>
          </p:nvSpPr>
          <p:spPr>
            <a:xfrm rot="-3245123">
              <a:off x="12180029" y="4947206"/>
              <a:ext cx="775854" cy="66884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13B1B9">
                <a:alpha val="3568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80" name="Google Shape;280;p6"/>
            <p:cNvGrpSpPr/>
            <p:nvPr/>
          </p:nvGrpSpPr>
          <p:grpSpPr>
            <a:xfrm>
              <a:off x="7646307" y="3594960"/>
              <a:ext cx="6362612" cy="3680493"/>
              <a:chOff x="7646307" y="3594960"/>
              <a:chExt cx="6362612" cy="3680493"/>
            </a:xfrm>
          </p:grpSpPr>
          <p:grpSp>
            <p:nvGrpSpPr>
              <p:cNvPr id="281" name="Google Shape;281;p6"/>
              <p:cNvGrpSpPr/>
              <p:nvPr/>
            </p:nvGrpSpPr>
            <p:grpSpPr>
              <a:xfrm rot="-1228930">
                <a:off x="8177184" y="5375326"/>
                <a:ext cx="3153730" cy="1208645"/>
                <a:chOff x="9381291" y="5466476"/>
                <a:chExt cx="3153730" cy="1208645"/>
              </a:xfrm>
            </p:grpSpPr>
            <p:sp>
              <p:nvSpPr>
                <p:cNvPr id="282" name="Google Shape;282;p6"/>
                <p:cNvSpPr/>
                <p:nvPr/>
              </p:nvSpPr>
              <p:spPr>
                <a:xfrm rot="-2016193">
                  <a:off x="11638912" y="5625285"/>
                  <a:ext cx="775854" cy="66884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solidFill>
                  <a:srgbClr val="13B1B9">
                    <a:alpha val="35686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3" name="Google Shape;283;p6"/>
                <p:cNvSpPr/>
                <p:nvPr/>
              </p:nvSpPr>
              <p:spPr>
                <a:xfrm rot="-2016193">
                  <a:off x="10214875" y="5785282"/>
                  <a:ext cx="775854" cy="66884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solidFill>
                  <a:srgbClr val="13B1B9">
                    <a:alpha val="35686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4" name="Google Shape;284;p6"/>
                <p:cNvSpPr/>
                <p:nvPr/>
              </p:nvSpPr>
              <p:spPr>
                <a:xfrm rot="-2016193">
                  <a:off x="9501545" y="5847472"/>
                  <a:ext cx="775854" cy="66884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solidFill>
                  <a:srgbClr val="13B1B9">
                    <a:alpha val="64705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85" name="Google Shape;285;p6"/>
              <p:cNvGrpSpPr/>
              <p:nvPr/>
            </p:nvGrpSpPr>
            <p:grpSpPr>
              <a:xfrm rot="-1228930">
                <a:off x="10743415" y="4108525"/>
                <a:ext cx="3153730" cy="1208645"/>
                <a:chOff x="9381291" y="5466476"/>
                <a:chExt cx="3153730" cy="1208645"/>
              </a:xfrm>
            </p:grpSpPr>
            <p:sp>
              <p:nvSpPr>
                <p:cNvPr id="286" name="Google Shape;286;p6"/>
                <p:cNvSpPr/>
                <p:nvPr/>
              </p:nvSpPr>
              <p:spPr>
                <a:xfrm rot="-2016193">
                  <a:off x="11638912" y="5625285"/>
                  <a:ext cx="775854" cy="66884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solidFill>
                  <a:srgbClr val="13B1B9">
                    <a:alpha val="35686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7" name="Google Shape;287;p6"/>
                <p:cNvSpPr/>
                <p:nvPr/>
              </p:nvSpPr>
              <p:spPr>
                <a:xfrm rot="-2016193">
                  <a:off x="10927731" y="5713856"/>
                  <a:ext cx="775854" cy="66884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solidFill>
                  <a:srgbClr val="13B1B9">
                    <a:alpha val="64705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8" name="Google Shape;288;p6"/>
                <p:cNvSpPr/>
                <p:nvPr/>
              </p:nvSpPr>
              <p:spPr>
                <a:xfrm rot="-2016193">
                  <a:off x="10214875" y="5785282"/>
                  <a:ext cx="775854" cy="66884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solidFill>
                  <a:srgbClr val="13B1B9">
                    <a:alpha val="35686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9" name="Google Shape;289;p6"/>
                <p:cNvSpPr/>
                <p:nvPr/>
              </p:nvSpPr>
              <p:spPr>
                <a:xfrm rot="-2016193">
                  <a:off x="9501545" y="5847472"/>
                  <a:ext cx="775854" cy="66884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solidFill>
                  <a:srgbClr val="13B1B9">
                    <a:alpha val="35686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90" name="Google Shape;290;p6"/>
              <p:cNvSpPr/>
              <p:nvPr/>
            </p:nvSpPr>
            <p:spPr>
              <a:xfrm rot="-3245123">
                <a:off x="7756774" y="6430690"/>
                <a:ext cx="775854" cy="66884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rgbClr val="13B1B9">
                  <a:alpha val="35686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91" name="Google Shape;291;p6"/>
            <p:cNvSpPr/>
            <p:nvPr/>
          </p:nvSpPr>
          <p:spPr>
            <a:xfrm rot="-3245123">
              <a:off x="8315254" y="6831376"/>
              <a:ext cx="775854" cy="66884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13B1B9">
                <a:alpha val="3568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92" name="Google Shape;292;p6"/>
            <p:cNvGrpSpPr/>
            <p:nvPr/>
          </p:nvGrpSpPr>
          <p:grpSpPr>
            <a:xfrm>
              <a:off x="6860504" y="3508912"/>
              <a:ext cx="5943510" cy="3502576"/>
              <a:chOff x="8065409" y="3594960"/>
              <a:chExt cx="5943510" cy="3502576"/>
            </a:xfrm>
          </p:grpSpPr>
          <p:grpSp>
            <p:nvGrpSpPr>
              <p:cNvPr id="293" name="Google Shape;293;p6"/>
              <p:cNvGrpSpPr/>
              <p:nvPr/>
            </p:nvGrpSpPr>
            <p:grpSpPr>
              <a:xfrm rot="-1228930">
                <a:off x="8177184" y="5375326"/>
                <a:ext cx="3153730" cy="1208645"/>
                <a:chOff x="9381291" y="5466476"/>
                <a:chExt cx="3153730" cy="1208645"/>
              </a:xfrm>
            </p:grpSpPr>
            <p:sp>
              <p:nvSpPr>
                <p:cNvPr id="294" name="Google Shape;294;p6"/>
                <p:cNvSpPr/>
                <p:nvPr/>
              </p:nvSpPr>
              <p:spPr>
                <a:xfrm rot="-2016193">
                  <a:off x="11638912" y="5625285"/>
                  <a:ext cx="775854" cy="66884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solidFill>
                  <a:srgbClr val="13B1B9">
                    <a:alpha val="35686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5" name="Google Shape;295;p6"/>
                <p:cNvSpPr/>
                <p:nvPr/>
              </p:nvSpPr>
              <p:spPr>
                <a:xfrm rot="-2016193">
                  <a:off x="10927731" y="5713856"/>
                  <a:ext cx="775854" cy="66884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solidFill>
                  <a:srgbClr val="13B1B9">
                    <a:alpha val="35686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6" name="Google Shape;296;p6"/>
                <p:cNvSpPr/>
                <p:nvPr/>
              </p:nvSpPr>
              <p:spPr>
                <a:xfrm rot="-2016193">
                  <a:off x="9501545" y="5847472"/>
                  <a:ext cx="775854" cy="66884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solidFill>
                  <a:srgbClr val="13B1B9">
                    <a:alpha val="35686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97" name="Google Shape;297;p6"/>
              <p:cNvGrpSpPr/>
              <p:nvPr/>
            </p:nvGrpSpPr>
            <p:grpSpPr>
              <a:xfrm rot="-1228930">
                <a:off x="10743415" y="4108525"/>
                <a:ext cx="3153730" cy="1208645"/>
                <a:chOff x="9381291" y="5466476"/>
                <a:chExt cx="3153730" cy="1208645"/>
              </a:xfrm>
            </p:grpSpPr>
            <p:sp>
              <p:nvSpPr>
                <p:cNvPr id="298" name="Google Shape;298;p6"/>
                <p:cNvSpPr/>
                <p:nvPr/>
              </p:nvSpPr>
              <p:spPr>
                <a:xfrm rot="-2016193">
                  <a:off x="11638912" y="5625285"/>
                  <a:ext cx="775854" cy="66884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solidFill>
                  <a:srgbClr val="13B1B9">
                    <a:alpha val="35686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9" name="Google Shape;299;p6"/>
                <p:cNvSpPr/>
                <p:nvPr/>
              </p:nvSpPr>
              <p:spPr>
                <a:xfrm rot="-2016193">
                  <a:off x="10927731" y="5713856"/>
                  <a:ext cx="775854" cy="66884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solidFill>
                  <a:srgbClr val="13B1B9">
                    <a:alpha val="35686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0" name="Google Shape;300;p6"/>
                <p:cNvSpPr/>
                <p:nvPr/>
              </p:nvSpPr>
              <p:spPr>
                <a:xfrm rot="-2016193">
                  <a:off x="10214875" y="5785282"/>
                  <a:ext cx="775854" cy="66884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solidFill>
                  <a:srgbClr val="13B1B9">
                    <a:alpha val="64705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1" name="Google Shape;301;p6"/>
                <p:cNvSpPr/>
                <p:nvPr/>
              </p:nvSpPr>
              <p:spPr>
                <a:xfrm rot="-2016193">
                  <a:off x="9501545" y="5847472"/>
                  <a:ext cx="775854" cy="66884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solidFill>
                  <a:srgbClr val="13B1B9">
                    <a:alpha val="35686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302" name="Google Shape;302;p6"/>
            <p:cNvSpPr/>
            <p:nvPr/>
          </p:nvSpPr>
          <p:spPr>
            <a:xfrm rot="-3245123">
              <a:off x="7110013" y="6756557"/>
              <a:ext cx="775854" cy="66884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13B1B9">
                <a:alpha val="3568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6"/>
            <p:cNvSpPr/>
            <p:nvPr/>
          </p:nvSpPr>
          <p:spPr>
            <a:xfrm rot="-3245123">
              <a:off x="9848218" y="4055240"/>
              <a:ext cx="775854" cy="66884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13B1B9">
                <a:alpha val="3568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7"/>
          <p:cNvSpPr/>
          <p:nvPr/>
        </p:nvSpPr>
        <p:spPr>
          <a:xfrm>
            <a:off x="0" y="1427185"/>
            <a:ext cx="12192001" cy="543431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10" name="Google Shape;310;p7"/>
          <p:cNvCxnSpPr/>
          <p:nvPr/>
        </p:nvCxnSpPr>
        <p:spPr>
          <a:xfrm>
            <a:off x="803160" y="1284480"/>
            <a:ext cx="11020680" cy="36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round/>
            <a:headEnd len="sm" w="sm" type="none"/>
            <a:tailEnd len="sm" w="sm" type="none"/>
          </a:ln>
        </p:spPr>
      </p:cxnSp>
      <p:grpSp>
        <p:nvGrpSpPr>
          <p:cNvPr id="311" name="Google Shape;311;p7"/>
          <p:cNvGrpSpPr/>
          <p:nvPr/>
        </p:nvGrpSpPr>
        <p:grpSpPr>
          <a:xfrm>
            <a:off x="7084576" y="3912065"/>
            <a:ext cx="7148415" cy="4485150"/>
            <a:chOff x="6860504" y="3508912"/>
            <a:chExt cx="7148415" cy="4485150"/>
          </a:xfrm>
        </p:grpSpPr>
        <p:grpSp>
          <p:nvGrpSpPr>
            <p:cNvPr id="312" name="Google Shape;312;p7"/>
            <p:cNvGrpSpPr/>
            <p:nvPr/>
          </p:nvGrpSpPr>
          <p:grpSpPr>
            <a:xfrm rot="-1228930">
              <a:off x="9419267" y="5676674"/>
              <a:ext cx="2442549" cy="1120074"/>
              <a:chOff x="9381291" y="5555047"/>
              <a:chExt cx="2442549" cy="1120074"/>
            </a:xfrm>
          </p:grpSpPr>
          <p:sp>
            <p:nvSpPr>
              <p:cNvPr id="313" name="Google Shape;313;p7"/>
              <p:cNvSpPr/>
              <p:nvPr/>
            </p:nvSpPr>
            <p:spPr>
              <a:xfrm rot="-2016193">
                <a:off x="10927731" y="5713856"/>
                <a:ext cx="775854" cy="66884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rgbClr val="13B1B9">
                  <a:alpha val="64705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" name="Google Shape;314;p7"/>
              <p:cNvSpPr/>
              <p:nvPr/>
            </p:nvSpPr>
            <p:spPr>
              <a:xfrm rot="-2016193">
                <a:off x="10214875" y="5785282"/>
                <a:ext cx="775854" cy="66884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rgbClr val="13B1B9">
                  <a:alpha val="35686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" name="Google Shape;315;p7"/>
              <p:cNvSpPr/>
              <p:nvPr/>
            </p:nvSpPr>
            <p:spPr>
              <a:xfrm rot="-2016193">
                <a:off x="9501545" y="5847472"/>
                <a:ext cx="775854" cy="66884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rgbClr val="13B1B9">
                  <a:alpha val="64705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6" name="Google Shape;316;p7"/>
            <p:cNvGrpSpPr/>
            <p:nvPr/>
          </p:nvGrpSpPr>
          <p:grpSpPr>
            <a:xfrm rot="-1228930">
              <a:off x="9946503" y="5877988"/>
              <a:ext cx="3153730" cy="1208645"/>
              <a:chOff x="9381291" y="5466476"/>
              <a:chExt cx="3153730" cy="1208645"/>
            </a:xfrm>
          </p:grpSpPr>
          <p:sp>
            <p:nvSpPr>
              <p:cNvPr id="317" name="Google Shape;317;p7"/>
              <p:cNvSpPr/>
              <p:nvPr/>
            </p:nvSpPr>
            <p:spPr>
              <a:xfrm rot="-2016193">
                <a:off x="11638912" y="5625285"/>
                <a:ext cx="775854" cy="66884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rgbClr val="13B1B9">
                  <a:alpha val="64705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" name="Google Shape;318;p7"/>
              <p:cNvSpPr/>
              <p:nvPr/>
            </p:nvSpPr>
            <p:spPr>
              <a:xfrm rot="-2016193">
                <a:off x="10927731" y="5713856"/>
                <a:ext cx="775854" cy="66884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rgbClr val="13B1B9">
                  <a:alpha val="35686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" name="Google Shape;319;p7"/>
              <p:cNvSpPr/>
              <p:nvPr/>
            </p:nvSpPr>
            <p:spPr>
              <a:xfrm rot="-2016193">
                <a:off x="10214875" y="5785282"/>
                <a:ext cx="775854" cy="66884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rgbClr val="13B1B9">
                  <a:alpha val="64705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" name="Google Shape;320;p7"/>
              <p:cNvSpPr/>
              <p:nvPr/>
            </p:nvSpPr>
            <p:spPr>
              <a:xfrm rot="-2016193">
                <a:off x="9501545" y="5847472"/>
                <a:ext cx="775854" cy="66884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rgbClr val="13B1B9">
                  <a:alpha val="35686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1" name="Google Shape;321;p7"/>
            <p:cNvGrpSpPr/>
            <p:nvPr/>
          </p:nvGrpSpPr>
          <p:grpSpPr>
            <a:xfrm rot="-1228930">
              <a:off x="10519114" y="6271852"/>
              <a:ext cx="3153730" cy="1208645"/>
              <a:chOff x="9381291" y="5466476"/>
              <a:chExt cx="3153730" cy="1208645"/>
            </a:xfrm>
          </p:grpSpPr>
          <p:sp>
            <p:nvSpPr>
              <p:cNvPr id="322" name="Google Shape;322;p7"/>
              <p:cNvSpPr/>
              <p:nvPr/>
            </p:nvSpPr>
            <p:spPr>
              <a:xfrm rot="-2016193">
                <a:off x="11638912" y="5625285"/>
                <a:ext cx="775854" cy="66884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rgbClr val="13B1B9">
                  <a:alpha val="35686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" name="Google Shape;323;p7"/>
              <p:cNvSpPr/>
              <p:nvPr/>
            </p:nvSpPr>
            <p:spPr>
              <a:xfrm rot="-2016193">
                <a:off x="10927731" y="5713856"/>
                <a:ext cx="775854" cy="66884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rgbClr val="13B1B9">
                  <a:alpha val="35686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4" name="Google Shape;324;p7"/>
              <p:cNvSpPr/>
              <p:nvPr/>
            </p:nvSpPr>
            <p:spPr>
              <a:xfrm rot="-2016193">
                <a:off x="10214875" y="5785282"/>
                <a:ext cx="775854" cy="66884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rgbClr val="13B1B9">
                  <a:alpha val="35686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5" name="Google Shape;325;p7"/>
              <p:cNvSpPr/>
              <p:nvPr/>
            </p:nvSpPr>
            <p:spPr>
              <a:xfrm rot="-2016193">
                <a:off x="9501545" y="5847472"/>
                <a:ext cx="775854" cy="66884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rgbClr val="13B1B9">
                  <a:alpha val="35686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26" name="Google Shape;326;p7"/>
            <p:cNvSpPr/>
            <p:nvPr/>
          </p:nvSpPr>
          <p:spPr>
            <a:xfrm rot="-3245123">
              <a:off x="8962039" y="6531483"/>
              <a:ext cx="775854" cy="66884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13B1B9">
                <a:alpha val="3568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7"/>
            <p:cNvSpPr/>
            <p:nvPr/>
          </p:nvSpPr>
          <p:spPr>
            <a:xfrm rot="-3245123">
              <a:off x="12180029" y="4947206"/>
              <a:ext cx="775854" cy="66884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13B1B9">
                <a:alpha val="3568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28" name="Google Shape;328;p7"/>
            <p:cNvGrpSpPr/>
            <p:nvPr/>
          </p:nvGrpSpPr>
          <p:grpSpPr>
            <a:xfrm>
              <a:off x="7646307" y="3594960"/>
              <a:ext cx="6362612" cy="3680493"/>
              <a:chOff x="7646307" y="3594960"/>
              <a:chExt cx="6362612" cy="3680493"/>
            </a:xfrm>
          </p:grpSpPr>
          <p:grpSp>
            <p:nvGrpSpPr>
              <p:cNvPr id="329" name="Google Shape;329;p7"/>
              <p:cNvGrpSpPr/>
              <p:nvPr/>
            </p:nvGrpSpPr>
            <p:grpSpPr>
              <a:xfrm rot="-1228930">
                <a:off x="8177184" y="5375326"/>
                <a:ext cx="3153730" cy="1208645"/>
                <a:chOff x="9381291" y="5466476"/>
                <a:chExt cx="3153730" cy="1208645"/>
              </a:xfrm>
            </p:grpSpPr>
            <p:sp>
              <p:nvSpPr>
                <p:cNvPr id="330" name="Google Shape;330;p7"/>
                <p:cNvSpPr/>
                <p:nvPr/>
              </p:nvSpPr>
              <p:spPr>
                <a:xfrm rot="-2016193">
                  <a:off x="11638912" y="5625285"/>
                  <a:ext cx="775854" cy="66884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solidFill>
                  <a:srgbClr val="13B1B9">
                    <a:alpha val="35686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1" name="Google Shape;331;p7"/>
                <p:cNvSpPr/>
                <p:nvPr/>
              </p:nvSpPr>
              <p:spPr>
                <a:xfrm rot="-2016193">
                  <a:off x="10214875" y="5785282"/>
                  <a:ext cx="775854" cy="66884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solidFill>
                  <a:srgbClr val="13B1B9">
                    <a:alpha val="35686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2" name="Google Shape;332;p7"/>
                <p:cNvSpPr/>
                <p:nvPr/>
              </p:nvSpPr>
              <p:spPr>
                <a:xfrm rot="-2016193">
                  <a:off x="9501545" y="5847472"/>
                  <a:ext cx="775854" cy="66884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solidFill>
                  <a:srgbClr val="13B1B9">
                    <a:alpha val="64705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33" name="Google Shape;333;p7"/>
              <p:cNvGrpSpPr/>
              <p:nvPr/>
            </p:nvGrpSpPr>
            <p:grpSpPr>
              <a:xfrm rot="-1228930">
                <a:off x="10743415" y="4108525"/>
                <a:ext cx="3153730" cy="1208645"/>
                <a:chOff x="9381291" y="5466476"/>
                <a:chExt cx="3153730" cy="1208645"/>
              </a:xfrm>
            </p:grpSpPr>
            <p:sp>
              <p:nvSpPr>
                <p:cNvPr id="334" name="Google Shape;334;p7"/>
                <p:cNvSpPr/>
                <p:nvPr/>
              </p:nvSpPr>
              <p:spPr>
                <a:xfrm rot="-2016193">
                  <a:off x="11638912" y="5625285"/>
                  <a:ext cx="775854" cy="66884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solidFill>
                  <a:srgbClr val="13B1B9">
                    <a:alpha val="35686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5" name="Google Shape;335;p7"/>
                <p:cNvSpPr/>
                <p:nvPr/>
              </p:nvSpPr>
              <p:spPr>
                <a:xfrm rot="-2016193">
                  <a:off x="10927731" y="5713856"/>
                  <a:ext cx="775854" cy="66884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solidFill>
                  <a:srgbClr val="13B1B9">
                    <a:alpha val="64705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6" name="Google Shape;336;p7"/>
                <p:cNvSpPr/>
                <p:nvPr/>
              </p:nvSpPr>
              <p:spPr>
                <a:xfrm rot="-2016193">
                  <a:off x="10214875" y="5785282"/>
                  <a:ext cx="775854" cy="66884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solidFill>
                  <a:srgbClr val="13B1B9">
                    <a:alpha val="35686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7" name="Google Shape;337;p7"/>
                <p:cNvSpPr/>
                <p:nvPr/>
              </p:nvSpPr>
              <p:spPr>
                <a:xfrm rot="-2016193">
                  <a:off x="9501545" y="5847472"/>
                  <a:ext cx="775854" cy="66884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solidFill>
                  <a:srgbClr val="13B1B9">
                    <a:alpha val="35686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38" name="Google Shape;338;p7"/>
              <p:cNvSpPr/>
              <p:nvPr/>
            </p:nvSpPr>
            <p:spPr>
              <a:xfrm rot="-3245123">
                <a:off x="7756774" y="6430690"/>
                <a:ext cx="775854" cy="66884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rgbClr val="13B1B9">
                  <a:alpha val="35686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39" name="Google Shape;339;p7"/>
            <p:cNvSpPr/>
            <p:nvPr/>
          </p:nvSpPr>
          <p:spPr>
            <a:xfrm rot="-3245123">
              <a:off x="8315254" y="6831376"/>
              <a:ext cx="775854" cy="66884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13B1B9">
                <a:alpha val="3568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40" name="Google Shape;340;p7"/>
            <p:cNvGrpSpPr/>
            <p:nvPr/>
          </p:nvGrpSpPr>
          <p:grpSpPr>
            <a:xfrm>
              <a:off x="6860504" y="3508912"/>
              <a:ext cx="5943510" cy="3502576"/>
              <a:chOff x="8065409" y="3594960"/>
              <a:chExt cx="5943510" cy="3502576"/>
            </a:xfrm>
          </p:grpSpPr>
          <p:grpSp>
            <p:nvGrpSpPr>
              <p:cNvPr id="341" name="Google Shape;341;p7"/>
              <p:cNvGrpSpPr/>
              <p:nvPr/>
            </p:nvGrpSpPr>
            <p:grpSpPr>
              <a:xfrm rot="-1228930">
                <a:off x="8177184" y="5375326"/>
                <a:ext cx="3153730" cy="1208645"/>
                <a:chOff x="9381291" y="5466476"/>
                <a:chExt cx="3153730" cy="1208645"/>
              </a:xfrm>
            </p:grpSpPr>
            <p:sp>
              <p:nvSpPr>
                <p:cNvPr id="342" name="Google Shape;342;p7"/>
                <p:cNvSpPr/>
                <p:nvPr/>
              </p:nvSpPr>
              <p:spPr>
                <a:xfrm rot="-2016193">
                  <a:off x="11638912" y="5625285"/>
                  <a:ext cx="775854" cy="66884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solidFill>
                  <a:srgbClr val="13B1B9">
                    <a:alpha val="35686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3" name="Google Shape;343;p7"/>
                <p:cNvSpPr/>
                <p:nvPr/>
              </p:nvSpPr>
              <p:spPr>
                <a:xfrm rot="-2016193">
                  <a:off x="10927731" y="5713856"/>
                  <a:ext cx="775854" cy="66884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solidFill>
                  <a:srgbClr val="13B1B9">
                    <a:alpha val="35686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4" name="Google Shape;344;p7"/>
                <p:cNvSpPr/>
                <p:nvPr/>
              </p:nvSpPr>
              <p:spPr>
                <a:xfrm rot="-2016193">
                  <a:off x="9501545" y="5847472"/>
                  <a:ext cx="775854" cy="66884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solidFill>
                  <a:srgbClr val="13B1B9">
                    <a:alpha val="35686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5" name="Google Shape;345;p7"/>
              <p:cNvGrpSpPr/>
              <p:nvPr/>
            </p:nvGrpSpPr>
            <p:grpSpPr>
              <a:xfrm rot="-1228930">
                <a:off x="10743415" y="4108525"/>
                <a:ext cx="3153730" cy="1208645"/>
                <a:chOff x="9381291" y="5466476"/>
                <a:chExt cx="3153730" cy="1208645"/>
              </a:xfrm>
            </p:grpSpPr>
            <p:sp>
              <p:nvSpPr>
                <p:cNvPr id="346" name="Google Shape;346;p7"/>
                <p:cNvSpPr/>
                <p:nvPr/>
              </p:nvSpPr>
              <p:spPr>
                <a:xfrm rot="-2016193">
                  <a:off x="11638912" y="5625285"/>
                  <a:ext cx="775854" cy="66884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solidFill>
                  <a:srgbClr val="13B1B9">
                    <a:alpha val="35686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7" name="Google Shape;347;p7"/>
                <p:cNvSpPr/>
                <p:nvPr/>
              </p:nvSpPr>
              <p:spPr>
                <a:xfrm rot="-2016193">
                  <a:off x="10927731" y="5713856"/>
                  <a:ext cx="775854" cy="66884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solidFill>
                  <a:srgbClr val="13B1B9">
                    <a:alpha val="35686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8" name="Google Shape;348;p7"/>
                <p:cNvSpPr/>
                <p:nvPr/>
              </p:nvSpPr>
              <p:spPr>
                <a:xfrm rot="-2016193">
                  <a:off x="10214875" y="5785282"/>
                  <a:ext cx="775854" cy="66884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solidFill>
                  <a:srgbClr val="13B1B9">
                    <a:alpha val="64705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9" name="Google Shape;349;p7"/>
                <p:cNvSpPr/>
                <p:nvPr/>
              </p:nvSpPr>
              <p:spPr>
                <a:xfrm rot="-2016193">
                  <a:off x="9501545" y="5847472"/>
                  <a:ext cx="775854" cy="66884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solidFill>
                  <a:srgbClr val="13B1B9">
                    <a:alpha val="35686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350" name="Google Shape;350;p7"/>
            <p:cNvSpPr/>
            <p:nvPr/>
          </p:nvSpPr>
          <p:spPr>
            <a:xfrm rot="-3245123">
              <a:off x="7110013" y="6756557"/>
              <a:ext cx="775854" cy="66884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13B1B9">
                <a:alpha val="3568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7"/>
            <p:cNvSpPr/>
            <p:nvPr/>
          </p:nvSpPr>
          <p:spPr>
            <a:xfrm rot="-3245123">
              <a:off x="9848218" y="4055240"/>
              <a:ext cx="775854" cy="66884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13B1B9">
                <a:alpha val="3568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2" name="Google Shape;352;p7"/>
          <p:cNvSpPr/>
          <p:nvPr/>
        </p:nvSpPr>
        <p:spPr>
          <a:xfrm>
            <a:off x="990720" y="457200"/>
            <a:ext cx="10515240" cy="8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4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7"/>
          <p:cNvSpPr/>
          <p:nvPr/>
        </p:nvSpPr>
        <p:spPr>
          <a:xfrm>
            <a:off x="990720" y="1978200"/>
            <a:ext cx="10515240" cy="37396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1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Мобильное приложение для Android</a:t>
            </a:r>
            <a:endParaRPr sz="2401">
              <a:solidFill>
                <a:srgbClr val="41404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ru-RU" sz="2401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Используемые технологии: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1001"/>
              </a:spcBef>
              <a:spcAft>
                <a:spcPts val="0"/>
              </a:spcAft>
              <a:buClr>
                <a:srgbClr val="01BABD"/>
              </a:buClr>
              <a:buSzPts val="2401"/>
              <a:buFont typeface="Arial"/>
              <a:buChar char="•"/>
            </a:pPr>
            <a:r>
              <a:rPr lang="ru-RU" sz="2401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Технология OCR – распознавание текста с картинки</a:t>
            </a:r>
            <a:endParaRPr/>
          </a:p>
          <a:p>
            <a:pPr indent="-457200" lvl="0" marL="457200" marR="0" rtl="0" algn="l">
              <a:spcBef>
                <a:spcPts val="1200"/>
              </a:spcBef>
              <a:spcAft>
                <a:spcPts val="0"/>
              </a:spcAft>
              <a:buClr>
                <a:srgbClr val="01BABD"/>
              </a:buClr>
              <a:buSzPts val="2401"/>
              <a:buFont typeface="Arial"/>
              <a:buChar char="•"/>
            </a:pPr>
            <a:r>
              <a:rPr lang="ru-RU" sz="2401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Нейронная сеть модели GPT – автоматическое </a:t>
            </a:r>
            <a:br>
              <a:rPr lang="ru-RU" sz="2401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-RU" sz="2401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определение категории записи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t/>
            </a:r>
            <a:endParaRPr b="0" sz="2689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8"/>
          <p:cNvSpPr/>
          <p:nvPr/>
        </p:nvSpPr>
        <p:spPr>
          <a:xfrm>
            <a:off x="990720" y="457200"/>
            <a:ext cx="10515240" cy="8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ФИЧИ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0" name="Google Shape;360;p8"/>
          <p:cNvCxnSpPr/>
          <p:nvPr/>
        </p:nvCxnSpPr>
        <p:spPr>
          <a:xfrm>
            <a:off x="803160" y="1284480"/>
            <a:ext cx="11020680" cy="36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361" name="Google Shape;361;p8"/>
          <p:cNvSpPr/>
          <p:nvPr/>
        </p:nvSpPr>
        <p:spPr>
          <a:xfrm>
            <a:off x="990720" y="197820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2401" strike="noStrike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Пользователь ожидает:</a:t>
            </a:r>
            <a:endParaRPr/>
          </a:p>
          <a:p>
            <a:pPr indent="-343080" lvl="0" marL="343080" marR="0" rtl="0" algn="just">
              <a:spcBef>
                <a:spcPts val="1001"/>
              </a:spcBef>
              <a:spcAft>
                <a:spcPts val="0"/>
              </a:spcAft>
              <a:buClr>
                <a:srgbClr val="01BABD"/>
              </a:buClr>
              <a:buSzPts val="2401"/>
              <a:buFont typeface="Arial"/>
              <a:buChar char="•"/>
            </a:pPr>
            <a:r>
              <a:rPr lang="ru-RU" sz="2401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Сохранение записи о контенте</a:t>
            </a:r>
            <a:endParaRPr/>
          </a:p>
          <a:p>
            <a:pPr indent="-343080" lvl="0" marL="343080" marR="0" rtl="0" algn="just">
              <a:spcBef>
                <a:spcPts val="1001"/>
              </a:spcBef>
              <a:spcAft>
                <a:spcPts val="0"/>
              </a:spcAft>
              <a:buClr>
                <a:srgbClr val="01BABD"/>
              </a:buClr>
              <a:buSzPts val="2401"/>
              <a:buFont typeface="Arial"/>
              <a:buChar char="•"/>
            </a:pPr>
            <a:r>
              <a:rPr b="0" lang="ru-RU" sz="2401" strike="noStrike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Навигацию в своих записях</a:t>
            </a:r>
            <a:endParaRPr/>
          </a:p>
          <a:p>
            <a:pPr indent="-343080" lvl="0" marL="343080" marR="0" rtl="0" algn="just">
              <a:spcBef>
                <a:spcPts val="1001"/>
              </a:spcBef>
              <a:spcAft>
                <a:spcPts val="0"/>
              </a:spcAft>
              <a:buClr>
                <a:srgbClr val="01BABD"/>
              </a:buClr>
              <a:buSzPts val="2401"/>
              <a:buFont typeface="Arial"/>
              <a:buChar char="•"/>
            </a:pPr>
            <a:r>
              <a:rPr lang="ru-RU" sz="2401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Единое хранилище для записей из разных источников</a:t>
            </a:r>
            <a:endParaRPr/>
          </a:p>
          <a:p>
            <a:pPr indent="-190616" lvl="0" marL="343080" marR="0" rtl="0" algn="just">
              <a:lnSpc>
                <a:spcPct val="150000"/>
              </a:lnSpc>
              <a:spcBef>
                <a:spcPts val="1001"/>
              </a:spcBef>
              <a:spcAft>
                <a:spcPts val="0"/>
              </a:spcAft>
              <a:buClr>
                <a:srgbClr val="01BABD"/>
              </a:buClr>
              <a:buSzPts val="2401"/>
              <a:buFont typeface="Arial"/>
              <a:buNone/>
            </a:pPr>
            <a:r>
              <a:t/>
            </a:r>
            <a:endParaRPr b="0" sz="2401" strike="noStrike">
              <a:solidFill>
                <a:srgbClr val="41404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190616" lvl="0" marL="343080" marR="0" rtl="0" algn="just">
              <a:lnSpc>
                <a:spcPct val="150000"/>
              </a:lnSpc>
              <a:spcBef>
                <a:spcPts val="1001"/>
              </a:spcBef>
              <a:spcAft>
                <a:spcPts val="0"/>
              </a:spcAft>
              <a:buClr>
                <a:srgbClr val="01BABD"/>
              </a:buClr>
              <a:buSzPts val="2401"/>
              <a:buFont typeface="Arial"/>
              <a:buNone/>
            </a:pPr>
            <a:r>
              <a:t/>
            </a:r>
            <a:endParaRPr b="0" sz="2401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9"/>
          <p:cNvSpPr/>
          <p:nvPr/>
        </p:nvSpPr>
        <p:spPr>
          <a:xfrm>
            <a:off x="990720" y="457200"/>
            <a:ext cx="10515240" cy="8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4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ПРОТ</a:t>
            </a: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ОТИП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8" name="Google Shape;368;p9"/>
          <p:cNvCxnSpPr/>
          <p:nvPr/>
        </p:nvCxnSpPr>
        <p:spPr>
          <a:xfrm>
            <a:off x="803160" y="1284480"/>
            <a:ext cx="11020680" cy="36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round/>
            <a:headEnd len="sm" w="sm" type="none"/>
            <a:tailEnd len="sm" w="sm" type="none"/>
          </a:ln>
        </p:spPr>
      </p:cxnSp>
      <p:grpSp>
        <p:nvGrpSpPr>
          <p:cNvPr id="369" name="Google Shape;369;p9"/>
          <p:cNvGrpSpPr/>
          <p:nvPr/>
        </p:nvGrpSpPr>
        <p:grpSpPr>
          <a:xfrm>
            <a:off x="5287261" y="512541"/>
            <a:ext cx="5823440" cy="5685738"/>
            <a:chOff x="5287261" y="512541"/>
            <a:chExt cx="5823440" cy="5685738"/>
          </a:xfrm>
        </p:grpSpPr>
        <p:pic>
          <p:nvPicPr>
            <p:cNvPr id="370" name="Google Shape;370;p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287261" y="512541"/>
              <a:ext cx="2624386" cy="5679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1" name="Google Shape;371;p9"/>
            <p:cNvSpPr/>
            <p:nvPr/>
          </p:nvSpPr>
          <p:spPr>
            <a:xfrm>
              <a:off x="8489901" y="517479"/>
              <a:ext cx="2620800" cy="5680800"/>
            </a:xfrm>
            <a:prstGeom prst="roundRect">
              <a:avLst>
                <a:gd fmla="val 6951" name="adj"/>
              </a:avLst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72" name="Google Shape;372;p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930568" y="1729778"/>
              <a:ext cx="112386" cy="44954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73" name="Google Shape;373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5400000">
            <a:off x="6608784" y="1666717"/>
            <a:ext cx="6383034" cy="338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5400000">
            <a:off x="3407937" y="1666718"/>
            <a:ext cx="6383034" cy="338232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9"/>
          <p:cNvSpPr/>
          <p:nvPr/>
        </p:nvSpPr>
        <p:spPr>
          <a:xfrm>
            <a:off x="10530363" y="1439957"/>
            <a:ext cx="975597" cy="975597"/>
          </a:xfrm>
          <a:prstGeom prst="ellipse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9"/>
          <p:cNvSpPr txBox="1"/>
          <p:nvPr/>
        </p:nvSpPr>
        <p:spPr>
          <a:xfrm>
            <a:off x="990720" y="1439957"/>
            <a:ext cx="6341025" cy="496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Дизайн интерфейса</a:t>
            </a:r>
            <a:endParaRPr/>
          </a:p>
        </p:txBody>
      </p:sp>
      <p:pic>
        <p:nvPicPr>
          <p:cNvPr id="377" name="Google Shape;377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567" y="3429000"/>
            <a:ext cx="4497931" cy="2603718"/>
          </a:xfrm>
          <a:prstGeom prst="rect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78" name="Google Shape;378;p9"/>
          <p:cNvSpPr txBox="1"/>
          <p:nvPr/>
        </p:nvSpPr>
        <p:spPr>
          <a:xfrm>
            <a:off x="990720" y="2811648"/>
            <a:ext cx="376337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Сценарии использования: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0"/>
          <p:cNvSpPr/>
          <p:nvPr/>
        </p:nvSpPr>
        <p:spPr>
          <a:xfrm>
            <a:off x="990720" y="457200"/>
            <a:ext cx="10515240" cy="8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4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УТП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5" name="Google Shape;385;p10"/>
          <p:cNvCxnSpPr/>
          <p:nvPr/>
        </p:nvCxnSpPr>
        <p:spPr>
          <a:xfrm>
            <a:off x="803160" y="1284480"/>
            <a:ext cx="11020680" cy="36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386" name="Google Shape;386;p10"/>
          <p:cNvSpPr/>
          <p:nvPr/>
        </p:nvSpPr>
        <p:spPr>
          <a:xfrm>
            <a:off x="1327230" y="2342072"/>
            <a:ext cx="9537540" cy="28252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5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Обрети контроль над контентом, </a:t>
            </a:r>
            <a:br>
              <a:rPr lang="ru-RU" sz="2305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-RU" sz="2305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на который сейчас нет времени</a:t>
            </a:r>
            <a:endParaRPr/>
          </a:p>
          <a:p>
            <a:pPr indent="0" lvl="0" marL="0" marR="0" rtl="0" algn="ctr">
              <a:lnSpc>
                <a:spcPct val="15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t/>
            </a:r>
            <a:endParaRPr sz="1344">
              <a:solidFill>
                <a:srgbClr val="3F3F3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ru-RU" sz="2305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А мы позаботимся, чтобы ты к нему вернулся</a:t>
            </a:r>
            <a:endParaRPr sz="2305" strike="noStrike">
              <a:solidFill>
                <a:srgbClr val="3F3F3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1"/>
          <p:cNvSpPr/>
          <p:nvPr/>
        </p:nvSpPr>
        <p:spPr>
          <a:xfrm>
            <a:off x="-1" y="1423687"/>
            <a:ext cx="12192001" cy="543431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1"/>
          <p:cNvSpPr/>
          <p:nvPr/>
        </p:nvSpPr>
        <p:spPr>
          <a:xfrm>
            <a:off x="990720" y="457200"/>
            <a:ext cx="10515240" cy="8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4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4" name="Google Shape;394;p11"/>
          <p:cNvCxnSpPr/>
          <p:nvPr/>
        </p:nvCxnSpPr>
        <p:spPr>
          <a:xfrm>
            <a:off x="803160" y="1284480"/>
            <a:ext cx="11020680" cy="36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round/>
            <a:headEnd len="sm" w="sm" type="none"/>
            <a:tailEnd len="sm" w="sm" type="none"/>
          </a:ln>
        </p:spPr>
      </p:cxnSp>
      <p:graphicFrame>
        <p:nvGraphicFramePr>
          <p:cNvPr id="395" name="Google Shape;395;p11"/>
          <p:cNvGraphicFramePr/>
          <p:nvPr/>
        </p:nvGraphicFramePr>
        <p:xfrm>
          <a:off x="1088020" y="161088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{4DB8771E-B8A3-491B-BE36-D88E2D053E22}</a:tableStyleId>
              </a:tblPr>
              <a:tblGrid>
                <a:gridCol w="2421675"/>
                <a:gridCol w="944350"/>
                <a:gridCol w="5974750"/>
              </a:tblGrid>
              <a:tr h="1143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PAM</a:t>
                      </a:r>
                      <a:b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мировой рынок мобильных приложений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33,8 млрд долларов на покупки внутри приложений за 3 мес </a:t>
                      </a:r>
                      <a:endParaRPr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(Datareportal, 2023 июль)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111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TAM</a:t>
                      </a:r>
                      <a:b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Мировой рынок приложений для записей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8,34 млрд долларов на 2023 </a:t>
                      </a:r>
                      <a:endParaRPr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(The Business Research Company's Note Taking App Global Market Report 2023)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84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SAM</a:t>
                      </a:r>
                      <a:b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Российский рынок мобильных приложений для записей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37,5 млрд руб*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09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SOM</a:t>
                      </a:r>
                      <a:b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Первые пользователи в первые 2 года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1,5 млрд руб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96" name="Google Shape;396;p11"/>
          <p:cNvSpPr txBox="1"/>
          <p:nvPr/>
        </p:nvSpPr>
        <p:spPr>
          <a:xfrm>
            <a:off x="990720" y="6504972"/>
            <a:ext cx="8171727" cy="2539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*5% от общемирового, по словам Виктора Фролова, рук. Департамента развития бизнеса ГК Usetech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2"/>
          <p:cNvSpPr/>
          <p:nvPr/>
        </p:nvSpPr>
        <p:spPr>
          <a:xfrm>
            <a:off x="-1" y="1423687"/>
            <a:ext cx="12192001" cy="543431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12"/>
          <p:cNvSpPr/>
          <p:nvPr/>
        </p:nvSpPr>
        <p:spPr>
          <a:xfrm>
            <a:off x="990720" y="457200"/>
            <a:ext cx="10515240" cy="8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4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РЫНОК. </a:t>
            </a: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ЦА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4" name="Google Shape;404;p12"/>
          <p:cNvCxnSpPr/>
          <p:nvPr/>
        </p:nvCxnSpPr>
        <p:spPr>
          <a:xfrm>
            <a:off x="803160" y="1284480"/>
            <a:ext cx="11020680" cy="36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round/>
            <a:headEnd len="sm" w="sm" type="none"/>
            <a:tailEnd len="sm" w="sm" type="none"/>
          </a:ln>
        </p:spPr>
      </p:cxnSp>
      <p:grpSp>
        <p:nvGrpSpPr>
          <p:cNvPr id="405" name="Google Shape;405;p12"/>
          <p:cNvGrpSpPr/>
          <p:nvPr/>
        </p:nvGrpSpPr>
        <p:grpSpPr>
          <a:xfrm>
            <a:off x="990720" y="1550702"/>
            <a:ext cx="10893324" cy="5031245"/>
            <a:chOff x="983652" y="1423380"/>
            <a:chExt cx="10893324" cy="5031245"/>
          </a:xfrm>
        </p:grpSpPr>
        <p:sp>
          <p:nvSpPr>
            <p:cNvPr id="406" name="Google Shape;406;p12"/>
            <p:cNvSpPr/>
            <p:nvPr/>
          </p:nvSpPr>
          <p:spPr>
            <a:xfrm>
              <a:off x="2689571" y="5600622"/>
              <a:ext cx="8732393" cy="8540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rm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хотят следить за трендами в сфере развлечений и использовать их в социальной жизни</a:t>
              </a:r>
              <a:endParaRPr b="0" sz="1800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07" name="Google Shape;407;p12"/>
            <p:cNvSpPr txBox="1"/>
            <p:nvPr/>
          </p:nvSpPr>
          <p:spPr>
            <a:xfrm>
              <a:off x="2696639" y="1423380"/>
              <a:ext cx="8814139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часто находят новый контент в соц. сетях, владеют русским языком. решает проблему хранения и категоризации записей пользователя</a:t>
              </a: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08" name="Google Shape;408;p12"/>
            <p:cNvSpPr txBox="1"/>
            <p:nvPr/>
          </p:nvSpPr>
          <p:spPr>
            <a:xfrm>
              <a:off x="990720" y="1589845"/>
              <a:ext cx="1329217" cy="3686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800">
                  <a:solidFill>
                    <a:srgbClr val="13B1B9"/>
                  </a:solidFill>
                  <a:latin typeface="Verdana"/>
                  <a:ea typeface="Verdana"/>
                  <a:cs typeface="Verdana"/>
                  <a:sym typeface="Verdana"/>
                </a:rPr>
                <a:t>Ядро</a:t>
              </a:r>
              <a:endParaRPr b="1" sz="1800">
                <a:solidFill>
                  <a:srgbClr val="13B1B9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09" name="Google Shape;409;p12"/>
            <p:cNvSpPr txBox="1"/>
            <p:nvPr/>
          </p:nvSpPr>
          <p:spPr>
            <a:xfrm>
              <a:off x="2689571" y="2603577"/>
              <a:ext cx="918740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хотят сохранять полезные для работы материалы в одном месте</a:t>
              </a: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10" name="Google Shape;410;p12"/>
            <p:cNvSpPr txBox="1"/>
            <p:nvPr/>
          </p:nvSpPr>
          <p:spPr>
            <a:xfrm>
              <a:off x="990720" y="2631183"/>
              <a:ext cx="151911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Сегмент 1</a:t>
              </a:r>
              <a:endParaRPr b="1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11" name="Google Shape;411;p12"/>
            <p:cNvSpPr txBox="1"/>
            <p:nvPr/>
          </p:nvSpPr>
          <p:spPr>
            <a:xfrm>
              <a:off x="983652" y="3470177"/>
              <a:ext cx="1708169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Сегмент 2</a:t>
              </a:r>
              <a:endParaRPr b="1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12" name="Google Shape;412;p12"/>
            <p:cNvSpPr txBox="1"/>
            <p:nvPr/>
          </p:nvSpPr>
          <p:spPr>
            <a:xfrm>
              <a:off x="2689571" y="3395159"/>
              <a:ext cx="8516527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появляется тревожность, если они потеряют то, что хотели сохранить</a:t>
              </a: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13" name="Google Shape;413;p12"/>
            <p:cNvSpPr txBox="1"/>
            <p:nvPr/>
          </p:nvSpPr>
          <p:spPr>
            <a:xfrm>
              <a:off x="983652" y="4602818"/>
              <a:ext cx="1708169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Сегмент 3</a:t>
              </a:r>
              <a:endParaRPr b="1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14" name="Google Shape;414;p12"/>
            <p:cNvSpPr txBox="1"/>
            <p:nvPr/>
          </p:nvSpPr>
          <p:spPr>
            <a:xfrm>
              <a:off x="2689571" y="4341455"/>
              <a:ext cx="8516526" cy="9233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внезапно зацепил контент/возникло чувство дежавю при столкновении с контентом, просматриваемым с телефона, и он хочет в несколько кликов его сохранить, не отвлекаясь на это надолго</a:t>
              </a:r>
              <a:endParaRPr/>
            </a:p>
          </p:txBody>
        </p:sp>
        <p:sp>
          <p:nvSpPr>
            <p:cNvPr id="415" name="Google Shape;415;p12"/>
            <p:cNvSpPr txBox="1"/>
            <p:nvPr/>
          </p:nvSpPr>
          <p:spPr>
            <a:xfrm>
              <a:off x="983652" y="5790672"/>
              <a:ext cx="1708169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Сегмент 4</a:t>
              </a:r>
              <a:endParaRPr b="1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13"/>
          <p:cNvSpPr/>
          <p:nvPr/>
        </p:nvSpPr>
        <p:spPr>
          <a:xfrm>
            <a:off x="-1" y="1423687"/>
            <a:ext cx="4815069" cy="543431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13"/>
          <p:cNvSpPr/>
          <p:nvPr/>
        </p:nvSpPr>
        <p:spPr>
          <a:xfrm>
            <a:off x="990720" y="457200"/>
            <a:ext cx="10515240" cy="8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3" name="Google Shape;423;p13"/>
          <p:cNvCxnSpPr/>
          <p:nvPr/>
        </p:nvCxnSpPr>
        <p:spPr>
          <a:xfrm>
            <a:off x="803160" y="1284480"/>
            <a:ext cx="11020680" cy="36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round/>
            <a:headEnd len="sm" w="sm" type="none"/>
            <a:tailEnd len="sm" w="sm" type="none"/>
          </a:ln>
        </p:spPr>
      </p:cxnSp>
      <p:graphicFrame>
        <p:nvGraphicFramePr>
          <p:cNvPr id="424" name="Google Shape;424;p13"/>
          <p:cNvGraphicFramePr/>
          <p:nvPr/>
        </p:nvGraphicFramePr>
        <p:xfrm>
          <a:off x="990720" y="142368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{247A02D5-ED82-47AD-A2D4-E8176FFA16D0}</a:tableStyleId>
              </a:tblPr>
              <a:tblGrid>
                <a:gridCol w="2082900"/>
                <a:gridCol w="8246425"/>
              </a:tblGrid>
              <a:tr h="451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25" marB="45725" marR="91450" marL="91450"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Основные недостатки</a:t>
                      </a:r>
                      <a:endParaRPr b="1" sz="16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25" marB="45725" marR="91450" marL="91450"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30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Избранное </a:t>
                      </a:r>
                      <a:br>
                        <a:rPr b="1" lang="ru-RU" sz="16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</a:br>
                      <a:r>
                        <a:rPr b="1" lang="ru-RU" sz="16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в соцсетях</a:t>
                      </a:r>
                      <a:endParaRPr b="1" sz="16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25" marB="45725" marR="91450" marL="91450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-</a:t>
                      </a:r>
                      <a:r>
                        <a:rPr lang="ru-RU" sz="16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 </a:t>
                      </a:r>
                      <a:r>
                        <a:rPr lang="ru-RU" sz="16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долго искать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- есть вероятность, что запись удалят и информация потеряется</a:t>
                      </a:r>
                      <a:endParaRPr sz="16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25" marB="45725" marR="91450" marL="91450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74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Заметки </a:t>
                      </a:r>
                      <a:endParaRPr b="1" sz="16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25" marB="45725" marR="91450" marL="91450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1016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Char char="-"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 ручная категоризация</a:t>
                      </a:r>
                      <a:endParaRPr/>
                    </a:p>
                    <a:p>
                      <a:pPr indent="-1016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Char char="-"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 долгое</a:t>
                      </a:r>
                      <a:r>
                        <a:rPr lang="ru-RU" sz="16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 сохранение, т.к. вручную</a:t>
                      </a:r>
                      <a:endParaRPr sz="16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25" marB="45725" marR="91450" marL="91450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15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Notion </a:t>
                      </a:r>
                      <a:endParaRPr b="1" sz="16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25" marB="45725" marR="91450" marL="91450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1016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Char char="-"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 ручная структуризация</a:t>
                      </a:r>
                      <a:endParaRPr/>
                    </a:p>
                    <a:p>
                      <a:pPr indent="-1016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Char char="-"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 долгое сохранение</a:t>
                      </a:r>
                      <a:endParaRPr/>
                    </a:p>
                    <a:p>
                      <a:pPr indent="-1016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Char char="-"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 неудобная мобильная версия</a:t>
                      </a:r>
                      <a:endParaRPr sz="16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25" marB="45725" marR="91450" marL="91450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50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YesList </a:t>
                      </a:r>
                      <a:endParaRPr b="1" sz="16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25" marB="45725" marR="91450" marL="91450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1016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Char char="-"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 веб-приложение</a:t>
                      </a:r>
                      <a:endParaRPr/>
                    </a:p>
                    <a:p>
                      <a:pPr indent="-10160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Char char="-"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 запись могут удалить и информация потеряется</a:t>
                      </a:r>
                      <a:endParaRPr/>
                    </a:p>
                    <a:p>
                      <a:pPr indent="-1016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Char char="-"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 долгое </a:t>
                      </a:r>
                      <a:r>
                        <a:rPr lang="ru-RU" sz="16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сохранение</a:t>
                      </a:r>
                      <a:endParaRPr sz="16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25" marB="45725" marR="91450" marL="91450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50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Pocket</a:t>
                      </a:r>
                      <a:endParaRPr b="1" sz="16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25" marB="45725" marR="91450" marL="91450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-1016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Char char="-"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 неудобно для хранения графической информации</a:t>
                      </a:r>
                      <a:endParaRPr/>
                    </a:p>
                    <a:p>
                      <a:pPr indent="-1016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Char char="-"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 ручная структуризация </a:t>
                      </a:r>
                      <a:endParaRPr/>
                    </a:p>
                    <a:p>
                      <a:pPr indent="-1016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Char char="-"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 неудобная навигация</a:t>
                      </a:r>
                      <a:endParaRPr sz="16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25" marB="45725" marR="91450" marL="91450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0" name="Google Shape;430;p14"/>
          <p:cNvCxnSpPr/>
          <p:nvPr/>
        </p:nvCxnSpPr>
        <p:spPr>
          <a:xfrm>
            <a:off x="803160" y="1284480"/>
            <a:ext cx="11020680" cy="36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431" name="Google Shape;431;p14"/>
          <p:cNvSpPr/>
          <p:nvPr/>
        </p:nvSpPr>
        <p:spPr>
          <a:xfrm>
            <a:off x="990720" y="457200"/>
            <a:ext cx="10515240" cy="8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КОНКУРЕНТНОЕ ПРЕИМУЩЕСТВО</a:t>
            </a:r>
            <a:endParaRPr b="1" sz="36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2" name="Google Shape;432;p14"/>
          <p:cNvGrpSpPr/>
          <p:nvPr/>
        </p:nvGrpSpPr>
        <p:grpSpPr>
          <a:xfrm>
            <a:off x="1736685" y="1659219"/>
            <a:ext cx="8718630" cy="4060423"/>
            <a:chOff x="1736685" y="1659219"/>
            <a:chExt cx="8718630" cy="4060423"/>
          </a:xfrm>
        </p:grpSpPr>
        <p:sp>
          <p:nvSpPr>
            <p:cNvPr id="433" name="Google Shape;433;p14"/>
            <p:cNvSpPr/>
            <p:nvPr/>
          </p:nvSpPr>
          <p:spPr>
            <a:xfrm>
              <a:off x="1736685" y="1659219"/>
              <a:ext cx="3918030" cy="1878954"/>
            </a:xfrm>
            <a:prstGeom prst="roundRect">
              <a:avLst>
                <a:gd fmla="val 16667" name="adj"/>
              </a:avLst>
            </a:prstGeom>
            <a:solidFill>
              <a:srgbClr val="D8D8D8">
                <a:alpha val="5882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Гарантия сохранения информации за счет сохранения текста, </a:t>
              </a:r>
              <a:br>
                <a:rPr lang="ru-RU"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</a:br>
              <a:r>
                <a:rPr lang="ru-RU"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а не ссылки </a:t>
              </a: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34" name="Google Shape;434;p14"/>
            <p:cNvSpPr/>
            <p:nvPr/>
          </p:nvSpPr>
          <p:spPr>
            <a:xfrm>
              <a:off x="6537285" y="1659219"/>
              <a:ext cx="3918030" cy="1878954"/>
            </a:xfrm>
            <a:prstGeom prst="roundRect">
              <a:avLst>
                <a:gd fmla="val 16667" name="adj"/>
              </a:avLst>
            </a:prstGeom>
            <a:solidFill>
              <a:srgbClr val="D8D8D8">
                <a:alpha val="5882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Полуавтоматическое сохранение записи -&gt; экономия времени пользователя</a:t>
              </a:r>
              <a:endParaRPr/>
            </a:p>
          </p:txBody>
        </p:sp>
        <p:grpSp>
          <p:nvGrpSpPr>
            <p:cNvPr id="435" name="Google Shape;435;p14"/>
            <p:cNvGrpSpPr/>
            <p:nvPr/>
          </p:nvGrpSpPr>
          <p:grpSpPr>
            <a:xfrm>
              <a:off x="1736685" y="3840688"/>
              <a:ext cx="3918030" cy="1878954"/>
              <a:chOff x="990720" y="3300183"/>
              <a:chExt cx="3918030" cy="1878954"/>
            </a:xfrm>
          </p:grpSpPr>
          <p:sp>
            <p:nvSpPr>
              <p:cNvPr id="436" name="Google Shape;436;p14"/>
              <p:cNvSpPr/>
              <p:nvPr/>
            </p:nvSpPr>
            <p:spPr>
              <a:xfrm>
                <a:off x="990720" y="3300183"/>
                <a:ext cx="3918030" cy="1878954"/>
              </a:xfrm>
              <a:prstGeom prst="roundRect">
                <a:avLst>
                  <a:gd fmla="val 16667" name="adj"/>
                </a:avLst>
              </a:prstGeom>
              <a:solidFill>
                <a:srgbClr val="D8D8D8">
                  <a:alpha val="58823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800">
                    <a:solidFill>
                      <a:srgbClr val="E9E9E9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Гарантия сохранения информации за счет сохранения текста, а не ссылки </a:t>
                </a:r>
                <a:endParaRPr sz="1800">
                  <a:solidFill>
                    <a:srgbClr val="E9E9E9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37" name="Google Shape;437;p14"/>
              <p:cNvSpPr/>
              <p:nvPr/>
            </p:nvSpPr>
            <p:spPr>
              <a:xfrm>
                <a:off x="990720" y="3530032"/>
                <a:ext cx="3918030" cy="1419254"/>
              </a:xfrm>
              <a:prstGeom prst="roundRect">
                <a:avLst>
                  <a:gd fmla="val 16667" name="adj"/>
                </a:avLst>
              </a:prstGeom>
              <a:solidFill>
                <a:srgbClr val="D8D8D8">
                  <a:alpha val="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800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Автоматическое распознавание категории </a:t>
                </a:r>
                <a:br>
                  <a:rPr lang="ru-RU" sz="1800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rPr>
                </a:br>
                <a:r>
                  <a:rPr lang="ru-RU" sz="1800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по тексту</a:t>
                </a:r>
                <a:endParaRPr/>
              </a:p>
            </p:txBody>
          </p:sp>
        </p:grpSp>
        <p:sp>
          <p:nvSpPr>
            <p:cNvPr id="438" name="Google Shape;438;p14"/>
            <p:cNvSpPr/>
            <p:nvPr/>
          </p:nvSpPr>
          <p:spPr>
            <a:xfrm>
              <a:off x="6537285" y="3883392"/>
              <a:ext cx="3918030" cy="505103"/>
            </a:xfrm>
            <a:prstGeom prst="roundRect">
              <a:avLst>
                <a:gd fmla="val 28125" name="adj"/>
              </a:avLst>
            </a:prstGeom>
            <a:solidFill>
              <a:srgbClr val="D8D8D8">
                <a:alpha val="64705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Отдельная строка поиска</a:t>
              </a:r>
              <a:endParaRPr/>
            </a:p>
          </p:txBody>
        </p:sp>
      </p:grpSp>
      <p:sp>
        <p:nvSpPr>
          <p:cNvPr id="439" name="Google Shape;439;p14"/>
          <p:cNvSpPr/>
          <p:nvPr/>
        </p:nvSpPr>
        <p:spPr>
          <a:xfrm>
            <a:off x="6537285" y="4719004"/>
            <a:ext cx="3918030" cy="959553"/>
          </a:xfrm>
          <a:prstGeom prst="roundRect">
            <a:avLst>
              <a:gd fmla="val 19080" name="adj"/>
            </a:avLst>
          </a:prstGeom>
          <a:solidFill>
            <a:srgbClr val="D8D8D8">
              <a:alpha val="6470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Возможность сохранения метаданных о скриншоте</a:t>
            </a: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15"/>
          <p:cNvSpPr/>
          <p:nvPr/>
        </p:nvSpPr>
        <p:spPr>
          <a:xfrm>
            <a:off x="-1" y="1423687"/>
            <a:ext cx="12192001" cy="543431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46" name="Google Shape;446;p15"/>
          <p:cNvCxnSpPr/>
          <p:nvPr/>
        </p:nvCxnSpPr>
        <p:spPr>
          <a:xfrm>
            <a:off x="803160" y="1284480"/>
            <a:ext cx="11020680" cy="36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round/>
            <a:headEnd len="sm" w="sm" type="none"/>
            <a:tailEnd len="sm" w="sm" type="none"/>
          </a:ln>
        </p:spPr>
      </p:cxnSp>
      <p:pic>
        <p:nvPicPr>
          <p:cNvPr id="447" name="Google Shape;447;p15"/>
          <p:cNvPicPr preferRelativeResize="0"/>
          <p:nvPr/>
        </p:nvPicPr>
        <p:blipFill rotWithShape="1">
          <a:blip r:embed="rId4">
            <a:alphaModFix/>
          </a:blip>
          <a:srcRect b="0" l="2099" r="2640" t="1847"/>
          <a:stretch/>
        </p:blipFill>
        <p:spPr>
          <a:xfrm>
            <a:off x="1055880" y="1423687"/>
            <a:ext cx="7848885" cy="51868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8" name="Google Shape;448;p15"/>
          <p:cNvGrpSpPr/>
          <p:nvPr/>
        </p:nvGrpSpPr>
        <p:grpSpPr>
          <a:xfrm>
            <a:off x="1055880" y="246710"/>
            <a:ext cx="10547691" cy="1104234"/>
            <a:chOff x="1055880" y="246710"/>
            <a:chExt cx="10547691" cy="1104234"/>
          </a:xfrm>
        </p:grpSpPr>
        <p:sp>
          <p:nvSpPr>
            <p:cNvPr id="449" name="Google Shape;449;p15"/>
            <p:cNvSpPr/>
            <p:nvPr/>
          </p:nvSpPr>
          <p:spPr>
            <a:xfrm>
              <a:off x="1055880" y="246710"/>
              <a:ext cx="10515240" cy="85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4400" strike="noStrike">
                  <a:solidFill>
                    <a:srgbClr val="414042"/>
                  </a:solidFill>
                  <a:latin typeface="Arial"/>
                  <a:ea typeface="Arial"/>
                  <a:cs typeface="Arial"/>
                  <a:sym typeface="Arial"/>
                </a:rPr>
                <a:t>НЕЧИТАЕМЫЙ СЛАЙД</a:t>
              </a:r>
              <a:endParaRPr b="0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15"/>
            <p:cNvSpPr/>
            <p:nvPr/>
          </p:nvSpPr>
          <p:spPr>
            <a:xfrm>
              <a:off x="1088331" y="743039"/>
              <a:ext cx="10515240" cy="6079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750">
                  <a:solidFill>
                    <a:srgbClr val="414042"/>
                  </a:solidFill>
                  <a:latin typeface="Arial"/>
                  <a:ea typeface="Arial"/>
                  <a:cs typeface="Arial"/>
                  <a:sym typeface="Arial"/>
                </a:rPr>
                <a:t>БОЛЬШУЮ ЧАСТЬ КОТОРОГО МЫ УЖЕ </a:t>
              </a:r>
              <a:r>
                <a:rPr lang="ru-RU" sz="1729">
                  <a:solidFill>
                    <a:srgbClr val="414042"/>
                  </a:solidFill>
                  <a:latin typeface="Arial"/>
                  <a:ea typeface="Arial"/>
                  <a:cs typeface="Arial"/>
                  <a:sym typeface="Arial"/>
                </a:rPr>
                <a:t>РАССКАЗАЛИ</a:t>
              </a:r>
              <a:endParaRPr sz="1729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51" name="Google Shape;451;p15"/>
          <p:cNvPicPr preferRelativeResize="0"/>
          <p:nvPr/>
        </p:nvPicPr>
        <p:blipFill rotWithShape="1">
          <a:blip r:embed="rId5">
            <a:alphaModFix/>
          </a:blip>
          <a:srcRect b="-1061" l="28277" r="24215" t="33823"/>
          <a:stretch/>
        </p:blipFill>
        <p:spPr>
          <a:xfrm>
            <a:off x="5486400" y="3243805"/>
            <a:ext cx="2013995" cy="1779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16"/>
          <p:cNvSpPr/>
          <p:nvPr/>
        </p:nvSpPr>
        <p:spPr>
          <a:xfrm>
            <a:off x="-1" y="1423687"/>
            <a:ext cx="12192001" cy="543431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58" name="Google Shape;458;p16"/>
          <p:cNvCxnSpPr/>
          <p:nvPr/>
        </p:nvCxnSpPr>
        <p:spPr>
          <a:xfrm>
            <a:off x="803160" y="1284480"/>
            <a:ext cx="11020680" cy="36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round/>
            <a:headEnd len="sm" w="sm" type="none"/>
            <a:tailEnd len="sm" w="sm" type="none"/>
          </a:ln>
        </p:spPr>
      </p:cxnSp>
      <p:grpSp>
        <p:nvGrpSpPr>
          <p:cNvPr id="459" name="Google Shape;459;p16"/>
          <p:cNvGrpSpPr/>
          <p:nvPr/>
        </p:nvGrpSpPr>
        <p:grpSpPr>
          <a:xfrm>
            <a:off x="1055880" y="246710"/>
            <a:ext cx="10547691" cy="1104234"/>
            <a:chOff x="1055880" y="246710"/>
            <a:chExt cx="10547691" cy="1104234"/>
          </a:xfrm>
        </p:grpSpPr>
        <p:sp>
          <p:nvSpPr>
            <p:cNvPr id="460" name="Google Shape;460;p16"/>
            <p:cNvSpPr/>
            <p:nvPr/>
          </p:nvSpPr>
          <p:spPr>
            <a:xfrm>
              <a:off x="1055880" y="246710"/>
              <a:ext cx="10515240" cy="85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4400" strike="noStrike">
                  <a:solidFill>
                    <a:srgbClr val="414042"/>
                  </a:solidFill>
                  <a:latin typeface="Arial"/>
                  <a:ea typeface="Arial"/>
                  <a:cs typeface="Arial"/>
                  <a:sym typeface="Arial"/>
                </a:rPr>
                <a:t>НЕЧИТАЕМЫЙ СЛАЙД</a:t>
              </a:r>
              <a:endParaRPr b="0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16"/>
            <p:cNvSpPr/>
            <p:nvPr/>
          </p:nvSpPr>
          <p:spPr>
            <a:xfrm>
              <a:off x="1088331" y="743039"/>
              <a:ext cx="10515240" cy="6079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750">
                  <a:solidFill>
                    <a:srgbClr val="414042"/>
                  </a:solidFill>
                  <a:latin typeface="Arial"/>
                  <a:ea typeface="Arial"/>
                  <a:cs typeface="Arial"/>
                  <a:sym typeface="Arial"/>
                </a:rPr>
                <a:t>БОЛЬШУЮ ЧАСТЬ КОТОРОГО МЫ УЖЕ </a:t>
              </a:r>
              <a:r>
                <a:rPr lang="ru-RU" sz="1729">
                  <a:solidFill>
                    <a:srgbClr val="414042"/>
                  </a:solidFill>
                  <a:latin typeface="Arial"/>
                  <a:ea typeface="Arial"/>
                  <a:cs typeface="Arial"/>
                  <a:sym typeface="Arial"/>
                </a:rPr>
                <a:t>РАССКАЗАЛИ</a:t>
              </a:r>
              <a:endParaRPr sz="1729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62" name="Google Shape;462;p16"/>
          <p:cNvPicPr preferRelativeResize="0"/>
          <p:nvPr/>
        </p:nvPicPr>
        <p:blipFill rotWithShape="1">
          <a:blip r:embed="rId4">
            <a:alphaModFix/>
          </a:blip>
          <a:srcRect b="-1061" l="28277" r="24215" t="33823"/>
          <a:stretch/>
        </p:blipFill>
        <p:spPr>
          <a:xfrm>
            <a:off x="3809999" y="1826281"/>
            <a:ext cx="4572000" cy="40399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8" name="Google Shape;468;p17"/>
          <p:cNvCxnSpPr/>
          <p:nvPr/>
        </p:nvCxnSpPr>
        <p:spPr>
          <a:xfrm>
            <a:off x="803160" y="1284480"/>
            <a:ext cx="11020680" cy="36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469" name="Google Shape;469;p17"/>
          <p:cNvSpPr/>
          <p:nvPr/>
        </p:nvSpPr>
        <p:spPr>
          <a:xfrm>
            <a:off x="1088331" y="743039"/>
            <a:ext cx="10515240" cy="6079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29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17"/>
          <p:cNvSpPr/>
          <p:nvPr/>
        </p:nvSpPr>
        <p:spPr>
          <a:xfrm>
            <a:off x="990720" y="457200"/>
            <a:ext cx="10515240" cy="8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 И ПОДПИСКА</a:t>
            </a:r>
            <a:endParaRPr b="1" sz="36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17"/>
          <p:cNvSpPr/>
          <p:nvPr/>
        </p:nvSpPr>
        <p:spPr>
          <a:xfrm>
            <a:off x="958136" y="1831009"/>
            <a:ext cx="2449326" cy="10775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729">
                <a:solidFill>
                  <a:srgbClr val="13B1B9"/>
                </a:solidFill>
                <a:latin typeface="Verdana"/>
                <a:ea typeface="Verdana"/>
                <a:cs typeface="Verdana"/>
                <a:sym typeface="Verdana"/>
              </a:rPr>
              <a:t>Freemium</a:t>
            </a:r>
            <a:endParaRPr b="1" sz="2729" strike="noStrike">
              <a:solidFill>
                <a:srgbClr val="13B1B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72" name="Google Shape;472;p17"/>
          <p:cNvSpPr/>
          <p:nvPr/>
        </p:nvSpPr>
        <p:spPr>
          <a:xfrm>
            <a:off x="958136" y="2541408"/>
            <a:ext cx="6553834" cy="34069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75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Бесплатная: объём записей 99, </a:t>
            </a:r>
            <a:br>
              <a:rPr lang="ru-RU" sz="2375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-RU" sz="2375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кол-во пользовательских категорий 3</a:t>
            </a:r>
            <a:endParaRPr/>
          </a:p>
          <a:p>
            <a:pPr indent="0" lvl="0" marL="0" marR="0" rtl="0" algn="l">
              <a:lnSpc>
                <a:spcPct val="13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t/>
            </a:r>
            <a:endParaRPr sz="1812">
              <a:solidFill>
                <a:srgbClr val="41404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ru-RU" sz="2375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Уровень 1-3: увеличивается количество записей и категорий</a:t>
            </a:r>
            <a:endParaRPr/>
          </a:p>
          <a:p>
            <a:pPr indent="0" lvl="0" marL="0" marR="0" rtl="0" algn="l">
              <a:lnSpc>
                <a:spcPct val="13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t/>
            </a:r>
            <a:endParaRPr sz="175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8"/>
          <p:cNvSpPr/>
          <p:nvPr/>
        </p:nvSpPr>
        <p:spPr>
          <a:xfrm>
            <a:off x="0" y="1423326"/>
            <a:ext cx="12192001" cy="543431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18"/>
          <p:cNvSpPr/>
          <p:nvPr/>
        </p:nvSpPr>
        <p:spPr>
          <a:xfrm>
            <a:off x="990720" y="457200"/>
            <a:ext cx="10515240" cy="8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4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80" name="Google Shape;480;p18"/>
          <p:cNvCxnSpPr/>
          <p:nvPr/>
        </p:nvCxnSpPr>
        <p:spPr>
          <a:xfrm>
            <a:off x="803160" y="1284480"/>
            <a:ext cx="11020680" cy="36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round/>
            <a:headEnd len="sm" w="sm" type="none"/>
            <a:tailEnd len="sm" w="sm" type="none"/>
          </a:ln>
        </p:spPr>
      </p:cxnSp>
      <p:grpSp>
        <p:nvGrpSpPr>
          <p:cNvPr id="481" name="Google Shape;481;p18"/>
          <p:cNvGrpSpPr/>
          <p:nvPr/>
        </p:nvGrpSpPr>
        <p:grpSpPr>
          <a:xfrm>
            <a:off x="2322812" y="2696866"/>
            <a:ext cx="7546374" cy="2998907"/>
            <a:chOff x="2408662" y="2523245"/>
            <a:chExt cx="7546374" cy="2998907"/>
          </a:xfrm>
        </p:grpSpPr>
        <p:sp>
          <p:nvSpPr>
            <p:cNvPr id="482" name="Google Shape;482;p18"/>
            <p:cNvSpPr/>
            <p:nvPr/>
          </p:nvSpPr>
          <p:spPr>
            <a:xfrm>
              <a:off x="2894640" y="4444636"/>
              <a:ext cx="6574420" cy="10775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-RU" sz="2600" strike="noStrike">
                  <a:solidFill>
                    <a:srgbClr val="414042"/>
                  </a:solidFill>
                  <a:latin typeface="Verdana"/>
                  <a:ea typeface="Verdana"/>
                  <a:cs typeface="Verdana"/>
                  <a:sym typeface="Verdana"/>
                </a:rPr>
                <a:t>Кредит под 16% на 800 тыс. руб.</a:t>
              </a:r>
              <a:endParaRPr/>
            </a:p>
          </p:txBody>
        </p:sp>
        <p:grpSp>
          <p:nvGrpSpPr>
            <p:cNvPr id="483" name="Google Shape;483;p18"/>
            <p:cNvGrpSpPr/>
            <p:nvPr/>
          </p:nvGrpSpPr>
          <p:grpSpPr>
            <a:xfrm>
              <a:off x="2408662" y="2523245"/>
              <a:ext cx="7546374" cy="1077516"/>
              <a:chOff x="1331089" y="3901723"/>
              <a:chExt cx="7546374" cy="1098540"/>
            </a:xfrm>
          </p:grpSpPr>
          <p:sp>
            <p:nvSpPr>
              <p:cNvPr id="484" name="Google Shape;484;p18"/>
              <p:cNvSpPr/>
              <p:nvPr/>
            </p:nvSpPr>
            <p:spPr>
              <a:xfrm>
                <a:off x="1331089" y="4305782"/>
                <a:ext cx="5040000" cy="694481"/>
              </a:xfrm>
              <a:prstGeom prst="roundRect">
                <a:avLst>
                  <a:gd fmla="val 50000" name="adj"/>
                </a:avLst>
              </a:prstGeom>
              <a:solidFill>
                <a:srgbClr val="FFCF0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85" name="Google Shape;485;p18"/>
              <p:cNvSpPr/>
              <p:nvPr/>
            </p:nvSpPr>
            <p:spPr>
              <a:xfrm>
                <a:off x="5300069" y="4305781"/>
                <a:ext cx="1071020" cy="694481"/>
              </a:xfrm>
              <a:prstGeom prst="rect">
                <a:avLst/>
              </a:prstGeom>
              <a:solidFill>
                <a:srgbClr val="FFCF0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grpSp>
            <p:nvGrpSpPr>
              <p:cNvPr id="486" name="Google Shape;486;p18"/>
              <p:cNvGrpSpPr/>
              <p:nvPr/>
            </p:nvGrpSpPr>
            <p:grpSpPr>
              <a:xfrm>
                <a:off x="6456815" y="4305781"/>
                <a:ext cx="2160000" cy="694481"/>
                <a:chOff x="6456815" y="4305781"/>
                <a:chExt cx="2160000" cy="694481"/>
              </a:xfrm>
            </p:grpSpPr>
            <p:sp>
              <p:nvSpPr>
                <p:cNvPr id="487" name="Google Shape;487;p18"/>
                <p:cNvSpPr/>
                <p:nvPr/>
              </p:nvSpPr>
              <p:spPr>
                <a:xfrm>
                  <a:off x="6456815" y="4305781"/>
                  <a:ext cx="2160000" cy="694481"/>
                </a:xfrm>
                <a:prstGeom prst="roundRect">
                  <a:avLst>
                    <a:gd fmla="val 50000" name="adj"/>
                  </a:avLst>
                </a:prstGeom>
                <a:solidFill>
                  <a:srgbClr val="92D05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Verdana"/>
                    <a:ea typeface="Verdana"/>
                    <a:cs typeface="Verdana"/>
                    <a:sym typeface="Verdana"/>
                  </a:endParaRPr>
                </a:p>
              </p:txBody>
            </p:sp>
            <p:sp>
              <p:nvSpPr>
                <p:cNvPr id="488" name="Google Shape;488;p18"/>
                <p:cNvSpPr/>
                <p:nvPr/>
              </p:nvSpPr>
              <p:spPr>
                <a:xfrm>
                  <a:off x="6456815" y="4305781"/>
                  <a:ext cx="1071020" cy="694481"/>
                </a:xfrm>
                <a:prstGeom prst="rect">
                  <a:avLst/>
                </a:prstGeom>
                <a:solidFill>
                  <a:srgbClr val="92D05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Verdana"/>
                    <a:ea typeface="Verdana"/>
                    <a:cs typeface="Verdana"/>
                    <a:sym typeface="Verdana"/>
                  </a:endParaRPr>
                </a:p>
              </p:txBody>
            </p:sp>
          </p:grpSp>
          <p:sp>
            <p:nvSpPr>
              <p:cNvPr id="489" name="Google Shape;489;p18"/>
              <p:cNvSpPr txBox="1"/>
              <p:nvPr/>
            </p:nvSpPr>
            <p:spPr>
              <a:xfrm>
                <a:off x="6096000" y="3901723"/>
                <a:ext cx="2681296" cy="40791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ru-RU" sz="2000" strike="noStrike">
                    <a:solidFill>
                      <a:srgbClr val="414042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собственные</a:t>
                </a:r>
                <a:endParaRPr sz="20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90" name="Google Shape;490;p18"/>
              <p:cNvSpPr txBox="1"/>
              <p:nvPr/>
            </p:nvSpPr>
            <p:spPr>
              <a:xfrm>
                <a:off x="2510441" y="3901723"/>
                <a:ext cx="2681296" cy="40791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000">
                    <a:solidFill>
                      <a:srgbClr val="414042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заемные</a:t>
                </a:r>
                <a:endParaRPr sz="20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91" name="Google Shape;491;p18"/>
              <p:cNvSpPr txBox="1"/>
              <p:nvPr/>
            </p:nvSpPr>
            <p:spPr>
              <a:xfrm>
                <a:off x="2600931" y="4391411"/>
                <a:ext cx="2681296" cy="5334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-RU" sz="2800">
                    <a:solidFill>
                      <a:srgbClr val="414042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70%</a:t>
                </a:r>
                <a:endParaRPr b="1" sz="2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92" name="Google Shape;492;p18"/>
              <p:cNvSpPr txBox="1"/>
              <p:nvPr/>
            </p:nvSpPr>
            <p:spPr>
              <a:xfrm>
                <a:off x="6196167" y="4391411"/>
                <a:ext cx="2681296" cy="5334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-RU" sz="2800">
                    <a:solidFill>
                      <a:srgbClr val="414042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30%</a:t>
                </a:r>
                <a:endParaRPr b="1" sz="2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</p:grpSp>
      <p:cxnSp>
        <p:nvCxnSpPr>
          <p:cNvPr id="493" name="Google Shape;493;p18"/>
          <p:cNvCxnSpPr/>
          <p:nvPr/>
        </p:nvCxnSpPr>
        <p:spPr>
          <a:xfrm>
            <a:off x="4868448" y="4004840"/>
            <a:ext cx="0" cy="613417"/>
          </a:xfrm>
          <a:prstGeom prst="straightConnector1">
            <a:avLst/>
          </a:prstGeom>
          <a:noFill/>
          <a:ln cap="flat" cmpd="sng" w="508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19"/>
          <p:cNvSpPr/>
          <p:nvPr/>
        </p:nvSpPr>
        <p:spPr>
          <a:xfrm>
            <a:off x="0" y="1423687"/>
            <a:ext cx="4490978" cy="543431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19"/>
          <p:cNvSpPr/>
          <p:nvPr/>
        </p:nvSpPr>
        <p:spPr>
          <a:xfrm>
            <a:off x="990720" y="457200"/>
            <a:ext cx="10515240" cy="8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ФИНАНСЫ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1" name="Google Shape;501;p19"/>
          <p:cNvCxnSpPr/>
          <p:nvPr/>
        </p:nvCxnSpPr>
        <p:spPr>
          <a:xfrm>
            <a:off x="803160" y="1284480"/>
            <a:ext cx="11020680" cy="36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round/>
            <a:headEnd len="sm" w="sm" type="none"/>
            <a:tailEnd len="sm" w="sm" type="none"/>
          </a:ln>
        </p:spPr>
      </p:cxnSp>
      <p:graphicFrame>
        <p:nvGraphicFramePr>
          <p:cNvPr id="502" name="Google Shape;502;p19"/>
          <p:cNvGraphicFramePr/>
          <p:nvPr/>
        </p:nvGraphicFramePr>
        <p:xfrm>
          <a:off x="990720" y="193500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{4DB8771E-B8A3-491B-BE36-D88E2D053E22}</a:tableStyleId>
              </a:tblPr>
              <a:tblGrid>
                <a:gridCol w="4458825"/>
                <a:gridCol w="4458825"/>
              </a:tblGrid>
              <a:tr h="643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4042"/>
                        </a:buClr>
                        <a:buSzPts val="1800"/>
                        <a:buFont typeface="Arial"/>
                        <a:buNone/>
                      </a:pPr>
                      <a:r>
                        <a:rPr b="0" lang="ru-RU" sz="1800" strike="noStrike">
                          <a:solidFill>
                            <a:srgbClr val="41404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Капитальные вложения</a:t>
                      </a:r>
                      <a:endParaRPr sz="1800"/>
                    </a:p>
                  </a:txBody>
                  <a:tcPr marT="45725" marB="45725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strike="noStrike">
                          <a:solidFill>
                            <a:srgbClr val="41404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812 700 ₽</a:t>
                      </a:r>
                      <a:endParaRPr b="1" sz="1800"/>
                    </a:p>
                  </a:txBody>
                  <a:tcPr marT="45725" marB="45725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43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4042"/>
                        </a:buClr>
                        <a:buSzPts val="1800"/>
                        <a:buFont typeface="Arial"/>
                        <a:buNone/>
                      </a:pPr>
                      <a:r>
                        <a:rPr b="0" lang="ru-RU" sz="1800" strike="noStrike">
                          <a:solidFill>
                            <a:srgbClr val="41404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Ставка дисконтирования </a:t>
                      </a:r>
                      <a:endParaRPr sz="1800"/>
                    </a:p>
                  </a:txBody>
                  <a:tcPr marT="45725" marB="45725" marR="91450" marL="91450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4042"/>
                        </a:buClr>
                        <a:buSzPts val="1800"/>
                        <a:buFont typeface="Arial"/>
                        <a:buNone/>
                      </a:pPr>
                      <a:r>
                        <a:rPr b="1" lang="ru-RU" sz="1800" strike="noStrike">
                          <a:solidFill>
                            <a:srgbClr val="41404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17% </a:t>
                      </a:r>
                      <a:r>
                        <a:rPr b="0" lang="ru-RU" sz="1800" strike="noStrike">
                          <a:solidFill>
                            <a:srgbClr val="41404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(15 ключевая + ставка на риски)</a:t>
                      </a:r>
                      <a:endParaRPr/>
                    </a:p>
                  </a:txBody>
                  <a:tcPr marT="45725" marB="45725" marR="91450" marL="91450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43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 strike="noStrike">
                          <a:solidFill>
                            <a:srgbClr val="41404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NPV</a:t>
                      </a:r>
                      <a:endParaRPr sz="1800"/>
                    </a:p>
                  </a:txBody>
                  <a:tcPr marT="45725" marB="45725" marR="91450" marL="91450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4042"/>
                        </a:buClr>
                        <a:buSzPts val="1800"/>
                        <a:buFont typeface="Arial"/>
                        <a:buNone/>
                      </a:pPr>
                      <a:r>
                        <a:rPr b="1" lang="ru-RU" sz="1800" strike="noStrike">
                          <a:solidFill>
                            <a:srgbClr val="41404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1 291 620 ₽</a:t>
                      </a:r>
                      <a:endParaRPr/>
                    </a:p>
                  </a:txBody>
                  <a:tcPr marT="45725" marB="45725" marR="91450" marL="91450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43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4042"/>
                        </a:buClr>
                        <a:buSzPts val="1800"/>
                        <a:buFont typeface="Arial"/>
                        <a:buNone/>
                      </a:pPr>
                      <a:r>
                        <a:rPr b="0" lang="ru-RU" sz="1800" strike="noStrike">
                          <a:solidFill>
                            <a:srgbClr val="41404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IRR (внутренняя норма доходности) </a:t>
                      </a:r>
                      <a:endParaRPr/>
                    </a:p>
                  </a:txBody>
                  <a:tcPr marT="45725" marB="45725" marR="91450" marL="91450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4042"/>
                        </a:buClr>
                        <a:buSzPts val="1800"/>
                        <a:buFont typeface="Arial"/>
                        <a:buNone/>
                      </a:pPr>
                      <a:r>
                        <a:rPr b="1" lang="ru-RU" sz="1800" strike="noStrike">
                          <a:solidFill>
                            <a:srgbClr val="41404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14%</a:t>
                      </a:r>
                      <a:endParaRPr/>
                    </a:p>
                  </a:txBody>
                  <a:tcPr marT="45725" marB="45725" marR="91450" marL="91450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43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4042"/>
                        </a:buClr>
                        <a:buSzPts val="1800"/>
                        <a:buFont typeface="Arial"/>
                        <a:buNone/>
                      </a:pPr>
                      <a:r>
                        <a:rPr b="0" lang="ru-RU" sz="1800" strike="noStrike">
                          <a:solidFill>
                            <a:srgbClr val="41404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Индекс прибыльности (PI) </a:t>
                      </a:r>
                      <a:endParaRPr sz="1800"/>
                    </a:p>
                  </a:txBody>
                  <a:tcPr marT="45725" marB="45725" marR="91450" marL="91450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4042"/>
                        </a:buClr>
                        <a:buSzPts val="1800"/>
                        <a:buFont typeface="Arial"/>
                        <a:buNone/>
                      </a:pPr>
                      <a:r>
                        <a:rPr b="1" lang="ru-RU" sz="1800" strike="noStrike">
                          <a:solidFill>
                            <a:srgbClr val="41404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2,6</a:t>
                      </a:r>
                      <a:endParaRPr/>
                    </a:p>
                  </a:txBody>
                  <a:tcPr marT="45725" marB="45725" marR="91450" marL="91450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43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 strike="noStrike">
                          <a:solidFill>
                            <a:srgbClr val="41404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Срок окупаемости проекта </a:t>
                      </a:r>
                      <a:endParaRPr sz="1800"/>
                    </a:p>
                  </a:txBody>
                  <a:tcPr marT="45725" marB="45725" marR="91450" marL="91450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4042"/>
                        </a:buClr>
                        <a:buSzPts val="1800"/>
                        <a:buFont typeface="Arial"/>
                        <a:buNone/>
                      </a:pPr>
                      <a:r>
                        <a:rPr b="1" lang="ru-RU" sz="1800" strike="noStrike">
                          <a:solidFill>
                            <a:srgbClr val="41404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 мес</a:t>
                      </a:r>
                      <a:endParaRPr b="1" sz="1800" strike="noStrike">
                        <a:solidFill>
                          <a:srgbClr val="41404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  <p:sp>
        <p:nvSpPr>
          <p:cNvPr id="503" name="Google Shape;503;p19"/>
          <p:cNvSpPr txBox="1"/>
          <p:nvPr/>
        </p:nvSpPr>
        <p:spPr>
          <a:xfrm>
            <a:off x="107971" y="6962172"/>
            <a:ext cx="8283674" cy="8720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18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NPV за 12 месяцев &gt; 0 , срок окупаемости = 9 мес, PI&gt;1, </a:t>
            </a:r>
            <a:br>
              <a:rPr b="0" lang="ru-RU" sz="18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lang="ru-RU" sz="18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IRR&lt; ставки дисконтирования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20"/>
          <p:cNvSpPr/>
          <p:nvPr/>
        </p:nvSpPr>
        <p:spPr>
          <a:xfrm>
            <a:off x="-1" y="1423686"/>
            <a:ext cx="12192001" cy="543431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20"/>
          <p:cNvSpPr/>
          <p:nvPr/>
        </p:nvSpPr>
        <p:spPr>
          <a:xfrm>
            <a:off x="990720" y="457200"/>
            <a:ext cx="10515240" cy="8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4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CASHFLOW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11" name="Google Shape;511;p20"/>
          <p:cNvCxnSpPr/>
          <p:nvPr/>
        </p:nvCxnSpPr>
        <p:spPr>
          <a:xfrm>
            <a:off x="803160" y="1284480"/>
            <a:ext cx="11020680" cy="36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round/>
            <a:headEnd len="sm" w="sm" type="none"/>
            <a:tailEnd len="sm" w="sm" type="none"/>
          </a:ln>
        </p:spPr>
      </p:cxnSp>
      <p:pic>
        <p:nvPicPr>
          <p:cNvPr id="512" name="Google Shape;512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78325" y="1563708"/>
            <a:ext cx="7295285" cy="4837092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20"/>
          <p:cNvSpPr txBox="1"/>
          <p:nvPr/>
        </p:nvSpPr>
        <p:spPr>
          <a:xfrm>
            <a:off x="8915983" y="3397478"/>
            <a:ext cx="2786022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i="0" lang="ru-RU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График денежного</a:t>
            </a:r>
            <a:r>
              <a:rPr i="0" lang="ru-RU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потока</a:t>
            </a:r>
            <a:r>
              <a:rPr i="0" lang="ru-RU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при вложении 30% собственных средств и привлечении 70% заемных средств, руб./</a:t>
            </a:r>
            <a:r>
              <a:rPr lang="ru-RU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мес</a:t>
            </a:r>
            <a:endParaRPr i="0" sz="14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22"/>
          <p:cNvSpPr/>
          <p:nvPr/>
        </p:nvSpPr>
        <p:spPr>
          <a:xfrm>
            <a:off x="746280" y="728270"/>
            <a:ext cx="6335280" cy="14552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Спасибо за </a:t>
            </a:r>
            <a:r>
              <a:rPr lang="ru-RU"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в</a:t>
            </a:r>
            <a:r>
              <a:rPr lang="ru-RU" sz="3600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нимание!</a:t>
            </a:r>
            <a:endParaRPr/>
          </a:p>
        </p:txBody>
      </p:sp>
      <p:sp>
        <p:nvSpPr>
          <p:cNvPr id="520" name="Google Shape;520;p22"/>
          <p:cNvSpPr txBox="1"/>
          <p:nvPr>
            <p:ph idx="12"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</a:pPr>
            <a:fld id="{00000000-1234-1234-1234-123412341234}" type="slidenum">
              <a:rPr b="0" lang="ru-RU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sz="12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21" name="Google Shape;521;p22"/>
          <p:cNvPicPr preferRelativeResize="0"/>
          <p:nvPr/>
        </p:nvPicPr>
        <p:blipFill rotWithShape="1">
          <a:blip r:embed="rId4">
            <a:alphaModFix/>
          </a:blip>
          <a:srcRect b="0" l="0" r="0" t="35021"/>
          <a:stretch/>
        </p:blipFill>
        <p:spPr>
          <a:xfrm>
            <a:off x="-127279" y="2183503"/>
            <a:ext cx="4041199" cy="5687261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22"/>
          <p:cNvSpPr/>
          <p:nvPr/>
        </p:nvSpPr>
        <p:spPr>
          <a:xfrm>
            <a:off x="746280" y="5463250"/>
            <a:ext cx="5191533" cy="117692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Later</a:t>
            </a:r>
            <a:endParaRPr b="0" sz="2000" strike="noStrik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23"/>
          <p:cNvSpPr/>
          <p:nvPr/>
        </p:nvSpPr>
        <p:spPr>
          <a:xfrm>
            <a:off x="-1" y="1423687"/>
            <a:ext cx="12192001" cy="543431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23"/>
          <p:cNvSpPr/>
          <p:nvPr/>
        </p:nvSpPr>
        <p:spPr>
          <a:xfrm>
            <a:off x="990720" y="457200"/>
            <a:ext cx="10515240" cy="8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4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30" name="Google Shape;530;p23"/>
          <p:cNvCxnSpPr/>
          <p:nvPr/>
        </p:nvCxnSpPr>
        <p:spPr>
          <a:xfrm>
            <a:off x="803160" y="1284480"/>
            <a:ext cx="11020680" cy="36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round/>
            <a:headEnd len="sm" w="sm" type="none"/>
            <a:tailEnd len="sm" w="sm" type="none"/>
          </a:ln>
        </p:spPr>
      </p:cxnSp>
      <p:graphicFrame>
        <p:nvGraphicFramePr>
          <p:cNvPr id="531" name="Google Shape;531;p23"/>
          <p:cNvGraphicFramePr/>
          <p:nvPr/>
        </p:nvGraphicFramePr>
        <p:xfrm>
          <a:off x="803160" y="148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{4DB8771E-B8A3-491B-BE36-D88E2D053E22}</a:tableStyleId>
              </a:tblPr>
              <a:tblGrid>
                <a:gridCol w="871250"/>
                <a:gridCol w="4717500"/>
                <a:gridCol w="1935325"/>
                <a:gridCol w="3178700"/>
              </a:tblGrid>
              <a:tr h="696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№ этапа</a:t>
                      </a:r>
                      <a:endParaRPr b="1"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Название этапа календарного плана</a:t>
                      </a:r>
                      <a:endParaRPr b="1"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Длительность этапа, мес</a:t>
                      </a:r>
                      <a:endParaRPr b="1"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Результат</a:t>
                      </a:r>
                      <a:endParaRPr b="1"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699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Исследование рынка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Отчёт по кабинетному исследованию о состоянии рынка </a:t>
                      </a:r>
                      <a:endParaRPr/>
                    </a:p>
                  </a:txBody>
                  <a:tcPr marT="9525" marB="9525" marR="9525" marL="9525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99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Исследование целевой аудитории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Исследовательский отчёт по ЦА проекта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55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Анализ требований, составление бизнес-модели, определение модели монетизации приложения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Отчёт по пункту + составление модели Lean Canvas по проекту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70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Исследование технологий, описание архитектуры приложения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1,5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Принятие решения об используемых технологиях и архитектуре ПО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96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Создание и исследование макета интерфейса на пользователях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1,5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Макет интерфейса и отчёт о юзабилити-тестировании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24"/>
          <p:cNvSpPr/>
          <p:nvPr/>
        </p:nvSpPr>
        <p:spPr>
          <a:xfrm>
            <a:off x="-1" y="1423687"/>
            <a:ext cx="12192001" cy="543431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24"/>
          <p:cNvSpPr/>
          <p:nvPr/>
        </p:nvSpPr>
        <p:spPr>
          <a:xfrm>
            <a:off x="990720" y="457200"/>
            <a:ext cx="10515240" cy="8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400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39" name="Google Shape;539;p24"/>
          <p:cNvCxnSpPr/>
          <p:nvPr/>
        </p:nvCxnSpPr>
        <p:spPr>
          <a:xfrm>
            <a:off x="803160" y="1284480"/>
            <a:ext cx="11020680" cy="36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round/>
            <a:headEnd len="sm" w="sm" type="none"/>
            <a:tailEnd len="sm" w="sm" type="none"/>
          </a:ln>
        </p:spPr>
      </p:cxnSp>
      <p:graphicFrame>
        <p:nvGraphicFramePr>
          <p:cNvPr id="540" name="Google Shape;540;p24"/>
          <p:cNvGraphicFramePr/>
          <p:nvPr/>
        </p:nvGraphicFramePr>
        <p:xfrm>
          <a:off x="803160" y="148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{4DB8771E-B8A3-491B-BE36-D88E2D053E22}</a:tableStyleId>
              </a:tblPr>
              <a:tblGrid>
                <a:gridCol w="871250"/>
                <a:gridCol w="4717500"/>
                <a:gridCol w="1935325"/>
                <a:gridCol w="3178700"/>
              </a:tblGrid>
              <a:tr h="811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№ этапа</a:t>
                      </a:r>
                      <a:endParaRPr b="1"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Название этапа календарного плана</a:t>
                      </a:r>
                      <a:endParaRPr b="1"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Длительность этапа, мес</a:t>
                      </a:r>
                      <a:endParaRPr b="1"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Результат</a:t>
                      </a:r>
                      <a:endParaRPr b="1"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376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Разработка ТЗ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0,5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ТЗ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11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Разработка и тестирование MVP (фронт, аутсорс)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MVP и отчёт о тестировании, ТЗ для разработки бэкенда проекта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11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Разработка бэкенда MVP (серверная часть, настройка нейросети, OCR)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Готовая серверная часть 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11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Разработка лендинга (аутсорс)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1,5 (параллельно с п. 7)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Описание маркетинговой кампании, лендинг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11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Начало маркетинговой кампании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 (ч/з 2 месяца после старта п. 7)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Страницы приложения в магазинах приложений</a:t>
                      </a:r>
                      <a:endParaRPr/>
                    </a:p>
                  </a:txBody>
                  <a:tcPr marT="0" marB="0" marR="19050" marL="19050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6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Релиз и вывод на рынок MVP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0,5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5000</a:t>
                      </a:r>
                      <a:endParaRPr sz="14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11775" marL="11775" anchor="ctr">
                    <a:lnT cap="flat" cmpd="sng" w="9525">
                      <a:solidFill>
                        <a:schemeClr val="dk1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6" name="Google Shape;546;p25"/>
          <p:cNvCxnSpPr/>
          <p:nvPr/>
        </p:nvCxnSpPr>
        <p:spPr>
          <a:xfrm>
            <a:off x="803160" y="1284480"/>
            <a:ext cx="11020680" cy="36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round/>
            <a:headEnd len="sm" w="sm" type="none"/>
            <a:tailEnd len="sm" w="sm" type="none"/>
          </a:ln>
        </p:spPr>
      </p:cxnSp>
      <p:graphicFrame>
        <p:nvGraphicFramePr>
          <p:cNvPr id="547" name="Google Shape;547;p25"/>
          <p:cNvGraphicFramePr/>
          <p:nvPr/>
        </p:nvGraphicFramePr>
        <p:xfrm>
          <a:off x="282804" y="69758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{4DB8771E-B8A3-491B-BE36-D88E2D053E22}</a:tableStyleId>
              </a:tblPr>
              <a:tblGrid>
                <a:gridCol w="1175600"/>
                <a:gridCol w="3125175"/>
                <a:gridCol w="2257075"/>
                <a:gridCol w="2743200"/>
                <a:gridCol w="2331650"/>
              </a:tblGrid>
              <a:tr h="378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Название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37C9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Описание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Характеристики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Основные преимущества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Основные недостатки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FCF06"/>
                    </a:solidFill>
                  </a:tcPr>
                </a:tc>
              </a:tr>
              <a:tr h="813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Избранное в соцсетях</a:t>
                      </a:r>
                      <a:endParaRPr b="1" sz="14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EB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Сохранение</a:t>
                      </a: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понравившегося контента в избранное внутри соц. сети</a:t>
                      </a:r>
                      <a:endParaRPr sz="14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Базовая</a:t>
                      </a: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версия - б</a:t>
                      </a: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есплатно</a:t>
                      </a:r>
                      <a:endParaRPr/>
                    </a:p>
                  </a:txBody>
                  <a:tcPr marT="45725" marB="45725" marR="91450" marL="9145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Быстро сохранить</a:t>
                      </a:r>
                      <a:endParaRPr/>
                    </a:p>
                  </a:txBody>
                  <a:tcPr marT="45725" marB="45725" marR="91450" marL="9145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AEFC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Долго искать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Есть вероятность, что запись удалят и информация потеряется</a:t>
                      </a:r>
                      <a:endParaRPr/>
                    </a:p>
                  </a:txBody>
                  <a:tcPr marT="45725" marB="45725" marR="91450" marL="9145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3C1"/>
                    </a:solidFill>
                  </a:tcPr>
                </a:tc>
              </a:tr>
              <a:tr h="1174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Заметки </a:t>
                      </a:r>
                      <a:endParaRPr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EB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Отдельное</a:t>
                      </a: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приложение на телефоне для сохранения заметок</a:t>
                      </a:r>
                      <a:endParaRPr sz="14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Базовая</a:t>
                      </a: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версия - б</a:t>
                      </a: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есплатно</a:t>
                      </a:r>
                      <a:endParaRPr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889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-"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Можно вручную структурировать информацию</a:t>
                      </a:r>
                      <a:endParaRPr/>
                    </a:p>
                    <a:p>
                      <a:pPr indent="-889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-"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Пользователь сам выбирает какую доп. информацию записать</a:t>
                      </a:r>
                      <a:endParaRPr sz="14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AEFC3"/>
                    </a:solidFill>
                  </a:tcPr>
                </a:tc>
                <a:tc>
                  <a:txBody>
                    <a:bodyPr/>
                    <a:lstStyle/>
                    <a:p>
                      <a:pPr indent="-889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-"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Ручная категоризация</a:t>
                      </a:r>
                      <a:endParaRPr/>
                    </a:p>
                    <a:p>
                      <a:pPr indent="-889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-"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Долгое</a:t>
                      </a: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сохранение, т.к. вручную</a:t>
                      </a:r>
                      <a:endParaRPr sz="14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3C1"/>
                    </a:solidFill>
                  </a:tcPr>
                </a:tc>
              </a:tr>
              <a:tr h="1135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Notion </a:t>
                      </a:r>
                      <a:endParaRPr b="1" sz="14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EB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Предоставляет такие компоненты, как базы данных, доски канбан, вики, календари и напоминания. </a:t>
                      </a:r>
                      <a:endParaRPr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Типы заметок: текст, списки, таблицы, изображения, файлы. Цена: бесплатно + подписка (48$ в год)</a:t>
                      </a:r>
                      <a:endParaRPr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889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-"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Удобно структурировать</a:t>
                      </a:r>
                      <a:endParaRPr/>
                    </a:p>
                    <a:p>
                      <a:pPr indent="-889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-"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Широкий выбор дополнительных компонентов</a:t>
                      </a:r>
                      <a:endParaRPr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AEFC3"/>
                    </a:solidFill>
                  </a:tcPr>
                </a:tc>
                <a:tc>
                  <a:txBody>
                    <a:bodyPr/>
                    <a:lstStyle/>
                    <a:p>
                      <a:pPr indent="-889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-"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Ручная структуризация</a:t>
                      </a:r>
                      <a:endParaRPr/>
                    </a:p>
                    <a:p>
                      <a:pPr indent="-889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-"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Долгое сохранение</a:t>
                      </a:r>
                      <a:endParaRPr/>
                    </a:p>
                    <a:p>
                      <a:pPr indent="-889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-"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Неудобная мобильная версия</a:t>
                      </a:r>
                      <a:endParaRPr sz="14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3C1"/>
                    </a:solidFill>
                  </a:tcPr>
                </a:tc>
              </a:tr>
              <a:tr h="1174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YesList </a:t>
                      </a:r>
                      <a:endParaRPr b="1" sz="14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EB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Сервис совместной работы со списками материалов.</a:t>
                      </a:r>
                      <a:r>
                        <a:rPr b="0" i="0"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П</a:t>
                      </a:r>
                      <a:r>
                        <a:rPr b="0" i="0"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редлагает добавить новую карточку списка, просто вставив ссылку или фото и текст автоматически выгрузится</a:t>
                      </a:r>
                      <a:endParaRPr sz="14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Типы заметок: ссылки на посты, видео, товары и т.д.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Цена: бесплатно</a:t>
                      </a:r>
                      <a:endParaRPr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889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-"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Довольно</a:t>
                      </a: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б</a:t>
                      </a: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ыстрое сохранение</a:t>
                      </a:r>
                      <a:endParaRPr/>
                    </a:p>
                    <a:p>
                      <a:pPr indent="-889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-"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Структуризация</a:t>
                      </a:r>
                      <a:endParaRPr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AEFC3"/>
                    </a:solidFill>
                  </a:tcPr>
                </a:tc>
                <a:tc>
                  <a:txBody>
                    <a:bodyPr/>
                    <a:lstStyle/>
                    <a:p>
                      <a:pPr indent="-889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-"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Веб-приложение</a:t>
                      </a:r>
                      <a:endParaRPr/>
                    </a:p>
                    <a:p>
                      <a:pPr indent="-8890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-"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Запись могут удалить и инф-я потеряется</a:t>
                      </a:r>
                      <a:endParaRPr/>
                    </a:p>
                    <a:p>
                      <a:pPr indent="-889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-"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Долгое </a:t>
                      </a: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сохранение</a:t>
                      </a:r>
                      <a:endParaRPr sz="14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3C1"/>
                    </a:solidFill>
                  </a:tcPr>
                </a:tc>
              </a:tr>
              <a:tr h="1174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Pocket</a:t>
                      </a:r>
                      <a:endParaRPr b="1" sz="14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B6EB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Сохраняет на серверах статьи и части веб-страниц для последующего чтения. Страницы добавляются через расширение браузера или вручную.</a:t>
                      </a:r>
                      <a:endParaRPr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Типы заметок: ссылки на статьи, интернет-ресурсы. Цена: бесплатно (подписка недоступна в РФ)</a:t>
                      </a:r>
                      <a:endParaRPr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-889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-"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Удобное сохранение через расширение</a:t>
                      </a:r>
                      <a:endParaRPr/>
                    </a:p>
                    <a:p>
                      <a:pPr indent="-889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-"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Показывает время чтения статьи</a:t>
                      </a:r>
                      <a:endParaRPr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AEFC3"/>
                    </a:solidFill>
                  </a:tcPr>
                </a:tc>
                <a:tc>
                  <a:txBody>
                    <a:bodyPr/>
                    <a:lstStyle/>
                    <a:p>
                      <a:pPr indent="-889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-"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Неудобно для хранения графической информации</a:t>
                      </a:r>
                      <a:endParaRPr/>
                    </a:p>
                    <a:p>
                      <a:pPr indent="-889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-"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Ручная структуризация </a:t>
                      </a:r>
                      <a:endParaRPr/>
                    </a:p>
                    <a:p>
                      <a:pPr indent="-889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-"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Неудобная навигация</a:t>
                      </a:r>
                      <a:endParaRPr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3C1"/>
                    </a:solidFill>
                  </a:tcPr>
                </a:tc>
              </a:tr>
            </a:tbl>
          </a:graphicData>
        </a:graphic>
      </p:graphicFrame>
      <p:sp>
        <p:nvSpPr>
          <p:cNvPr id="548" name="Google Shape;548;p25"/>
          <p:cNvSpPr/>
          <p:nvPr/>
        </p:nvSpPr>
        <p:spPr>
          <a:xfrm>
            <a:off x="276520" y="0"/>
            <a:ext cx="10515240" cy="8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 b="0" sz="44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26"/>
          <p:cNvSpPr/>
          <p:nvPr/>
        </p:nvSpPr>
        <p:spPr>
          <a:xfrm>
            <a:off x="-1" y="1423687"/>
            <a:ext cx="12192001" cy="543431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55" name="Google Shape;555;p26"/>
          <p:cNvCxnSpPr/>
          <p:nvPr/>
        </p:nvCxnSpPr>
        <p:spPr>
          <a:xfrm>
            <a:off x="803160" y="1284480"/>
            <a:ext cx="11020680" cy="36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556" name="Google Shape;556;p26"/>
          <p:cNvSpPr/>
          <p:nvPr/>
        </p:nvSpPr>
        <p:spPr>
          <a:xfrm>
            <a:off x="1088331" y="743039"/>
            <a:ext cx="10515240" cy="6079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29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57" name="Google Shape;557;p26"/>
          <p:cNvCxnSpPr/>
          <p:nvPr/>
        </p:nvCxnSpPr>
        <p:spPr>
          <a:xfrm>
            <a:off x="6096000" y="2448523"/>
            <a:ext cx="0" cy="3992192"/>
          </a:xfrm>
          <a:prstGeom prst="straightConnector1">
            <a:avLst/>
          </a:prstGeom>
          <a:noFill/>
          <a:ln cap="flat" cmpd="sng" w="190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58" name="Google Shape;558;p26"/>
          <p:cNvSpPr/>
          <p:nvPr/>
        </p:nvSpPr>
        <p:spPr>
          <a:xfrm>
            <a:off x="990720" y="457200"/>
            <a:ext cx="10515240" cy="8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 И ПОДПИСКА</a:t>
            </a:r>
            <a:endParaRPr b="1" sz="36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p26"/>
          <p:cNvSpPr/>
          <p:nvPr/>
        </p:nvSpPr>
        <p:spPr>
          <a:xfrm>
            <a:off x="803160" y="1831009"/>
            <a:ext cx="2449326" cy="10775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29">
                <a:solidFill>
                  <a:srgbClr val="13B1B9"/>
                </a:solidFill>
                <a:latin typeface="Verdana"/>
                <a:ea typeface="Verdana"/>
                <a:cs typeface="Verdana"/>
                <a:sym typeface="Verdana"/>
              </a:rPr>
              <a:t>Freemium</a:t>
            </a:r>
            <a:endParaRPr sz="2729" strike="noStrike">
              <a:solidFill>
                <a:srgbClr val="13B1B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60" name="Google Shape;560;p26"/>
          <p:cNvSpPr/>
          <p:nvPr/>
        </p:nvSpPr>
        <p:spPr>
          <a:xfrm>
            <a:off x="6694674" y="1855441"/>
            <a:ext cx="2449326" cy="10775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29" strike="noStrike">
                <a:solidFill>
                  <a:srgbClr val="13B1B9"/>
                </a:solidFill>
                <a:latin typeface="Verdana"/>
                <a:ea typeface="Verdana"/>
                <a:cs typeface="Verdana"/>
                <a:sym typeface="Verdana"/>
              </a:rPr>
              <a:t>Подписка</a:t>
            </a:r>
            <a:endParaRPr/>
          </a:p>
        </p:txBody>
      </p:sp>
      <p:sp>
        <p:nvSpPr>
          <p:cNvPr id="561" name="Google Shape;561;p26"/>
          <p:cNvSpPr/>
          <p:nvPr/>
        </p:nvSpPr>
        <p:spPr>
          <a:xfrm>
            <a:off x="803160" y="2541408"/>
            <a:ext cx="4092932" cy="34069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20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Бесплатная: объём записей 99, кол-во пользовательских категорий 3</a:t>
            </a:r>
            <a:endParaRPr/>
          </a:p>
          <a:p>
            <a:pPr indent="0" lvl="0" marL="0" marR="0" rtl="0" algn="l">
              <a:lnSpc>
                <a:spcPct val="13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t/>
            </a:r>
            <a:endParaRPr sz="1820">
              <a:solidFill>
                <a:srgbClr val="41404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ru-RU" sz="1820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Уровень 1 - 3: увеличивается кол-во записей и категорий</a:t>
            </a:r>
            <a:endParaRPr/>
          </a:p>
          <a:p>
            <a:pPr indent="0" lvl="0" marL="0" marR="0" rtl="0" algn="l">
              <a:lnSpc>
                <a:spcPct val="13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t/>
            </a:r>
            <a:endParaRPr sz="91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26"/>
          <p:cNvSpPr/>
          <p:nvPr/>
        </p:nvSpPr>
        <p:spPr>
          <a:xfrm>
            <a:off x="6694674" y="2506683"/>
            <a:ext cx="4092932" cy="34069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Первые ~500 пользователей – бесплатно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Следующая ~1000 – подписка со скидкой по акции «Приведи друга»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414042"/>
                </a:solidFill>
                <a:latin typeface="Verdana"/>
                <a:ea typeface="Verdana"/>
                <a:cs typeface="Verdana"/>
                <a:sym typeface="Verdana"/>
              </a:rPr>
              <a:t>Следующие подписки – полная стоимость</a:t>
            </a:r>
            <a:endParaRPr/>
          </a:p>
        </p:txBody>
      </p:sp>
      <p:sp>
        <p:nvSpPr>
          <p:cNvPr id="563" name="Google Shape;563;p26"/>
          <p:cNvSpPr txBox="1"/>
          <p:nvPr/>
        </p:nvSpPr>
        <p:spPr>
          <a:xfrm>
            <a:off x="5854379" y="1501498"/>
            <a:ext cx="55269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>
                <a:solidFill>
                  <a:srgbClr val="13B1B9"/>
                </a:solidFill>
                <a:latin typeface="Verdana"/>
                <a:ea typeface="Verdana"/>
                <a:cs typeface="Verdana"/>
                <a:sym typeface="Verdana"/>
              </a:rPr>
              <a:t>?</a:t>
            </a:r>
            <a:endParaRPr b="1" sz="4000">
              <a:solidFill>
                <a:srgbClr val="13B1B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3</vt:i4>
  </property>
  <property fmtid="{D5CDD505-2E9C-101B-9397-08002B2CF9AE}" pid="3" name="Notes">
    <vt:i4>11</vt:i4>
  </property>
  <property fmtid="{D5CDD505-2E9C-101B-9397-08002B2CF9AE}" pid="4" name="PresentationFormat">
    <vt:lpwstr>Широкоэкранный</vt:lpwstr>
  </property>
  <property fmtid="{D5CDD505-2E9C-101B-9397-08002B2CF9AE}" pid="5" name="Slides">
    <vt:i4>14</vt:i4>
  </property>
</Properties>
</file>