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Qw5BhSG9KzL16nulZK1zD+n5q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Google Shape;23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59" name="Google Shape;25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90" name="Google Shape;29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jp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5.jpg"/><Relationship Id="rId5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4.jpg"/><Relationship Id="rId8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Миостимулятор спинальных мышц для профилактики искривления позвоночника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71" name="Google Shape;171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Борода эмоциональный мужчина в сутулой позе сидит в офисной комнате,  работая с ноутбуком | Премиум Фото" id="172" name="Google Shape;17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24179" y="1544668"/>
            <a:ext cx="4739592" cy="3164775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Нагрузка на позвоночник в различных позах. Как мы сами портим здоровье  позвоночника. | health and beauty | Дзен" id="173" name="Google Shape;17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371" y="2910526"/>
            <a:ext cx="5917496" cy="28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 txBox="1"/>
          <p:nvPr/>
        </p:nvSpPr>
        <p:spPr>
          <a:xfrm>
            <a:off x="803275" y="169883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культуры внимания к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здоровью спины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562337" y="15613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Потребности ЦА:</a:t>
            </a:r>
            <a:endParaRPr/>
          </a:p>
          <a:p>
            <a:pPr indent="-228600" lvl="0" marL="228600" marR="0" rtl="0" algn="just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контроль своего здоровья </a:t>
            </a:r>
            <a:endParaRPr/>
          </a:p>
          <a:p>
            <a:pPr indent="-228600" lvl="0" marL="228600" marR="0" rtl="0" algn="just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избавление от стресса из-за осознания собственной лени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Портативный миостимулятор для тела - купить с доставкой по выгодным ценам в  интернет-магазине OZON (820629779)" id="183" name="Google Shape;1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36307" y="1727522"/>
            <a:ext cx="3073078" cy="3073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упить миостимулятор для шеи и поясницы Yamaguchi Neck Trainer MIO (Black)  в Москве в каталоге миостимуляторов с доставкой. Характеристики, цены в  интернет-магазине iCover." id="184" name="Google Shape;18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79258" y="3933525"/>
            <a:ext cx="4622933" cy="24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"/>
          <p:cNvSpPr txBox="1"/>
          <p:nvPr/>
        </p:nvSpPr>
        <p:spPr>
          <a:xfrm>
            <a:off x="7920550" y="4433307"/>
            <a:ext cx="131951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Аналоги в других областях</a:t>
            </a:r>
            <a:endParaRPr/>
          </a:p>
        </p:txBody>
      </p:sp>
      <p:cxnSp>
        <p:nvCxnSpPr>
          <p:cNvPr id="186" name="Google Shape;186;p3"/>
          <p:cNvCxnSpPr/>
          <p:nvPr/>
        </p:nvCxnSpPr>
        <p:spPr>
          <a:xfrm flipH="1" rot="10800000">
            <a:off x="8836307" y="3429000"/>
            <a:ext cx="400290" cy="876782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87" name="Google Shape;187;p3"/>
          <p:cNvCxnSpPr/>
          <p:nvPr/>
        </p:nvCxnSpPr>
        <p:spPr>
          <a:xfrm flipH="1">
            <a:off x="7595434" y="5356637"/>
            <a:ext cx="444962" cy="73361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/>
          <p:nvPr/>
        </p:nvSpPr>
        <p:spPr>
          <a:xfrm>
            <a:off x="0" y="42726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ПРОДУКТ- миостимулятор</a:t>
            </a:r>
            <a:endParaRPr/>
          </a:p>
        </p:txBody>
      </p:sp>
      <p:sp>
        <p:nvSpPr>
          <p:cNvPr id="194" name="Google Shape;194;p4"/>
          <p:cNvSpPr txBox="1"/>
          <p:nvPr/>
        </p:nvSpPr>
        <p:spPr>
          <a:xfrm>
            <a:off x="1036637" y="1393598"/>
            <a:ext cx="10515600" cy="45023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Электрический миостимулятор, состоящий из нескольких частей, прикрепляемых к </a:t>
            </a:r>
            <a:r>
              <a:rPr lang="ru-RU" sz="20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полотну футболки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000">
                <a:solidFill>
                  <a:schemeClr val="dk1"/>
                </a:solidFill>
                <a:highlight>
                  <a:srgbClr val="C0C0C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блок питания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расположен </a:t>
            </a:r>
            <a:r>
              <a:rPr lang="ru-RU" sz="2000">
                <a:solidFill>
                  <a:schemeClr val="dk1"/>
                </a:solidFill>
                <a:highlight>
                  <a:srgbClr val="C0C0C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кармане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Всё устройство водонепроницаемо.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датчики помогают следить за состоянием спины и динамикой прогресса через специальное приложение, которое обрабатывает данные, полученные с датчиков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196" name="Google Shape;196;p4"/>
          <p:cNvGrpSpPr/>
          <p:nvPr/>
        </p:nvGrpSpPr>
        <p:grpSpPr>
          <a:xfrm>
            <a:off x="1377950" y="2102077"/>
            <a:ext cx="9436100" cy="3362324"/>
            <a:chOff x="0" y="0"/>
            <a:chExt cx="9436100" cy="3362324"/>
          </a:xfrm>
        </p:grpSpPr>
        <p:sp>
          <p:nvSpPr>
            <p:cNvPr id="197" name="Google Shape;197;p4"/>
            <p:cNvSpPr/>
            <p:nvPr/>
          </p:nvSpPr>
          <p:spPr>
            <a:xfrm>
              <a:off x="0" y="1008697"/>
              <a:ext cx="9436100" cy="1344930"/>
            </a:xfrm>
            <a:prstGeom prst="notchedRightArrow">
              <a:avLst>
                <a:gd fmla="val 50000" name="adj1"/>
                <a:gd fmla="val 50000" name="adj2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732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3732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Специальные датчики выявляют уровень тонуса мышц</a:t>
              </a: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651483" y="1513046"/>
              <a:ext cx="336232" cy="33623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1717054" y="2017394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 txBox="1"/>
            <p:nvPr/>
          </p:nvSpPr>
          <p:spPr>
            <a:xfrm>
              <a:off x="1717054" y="2017394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электрические импульсы подаются в мышцы</a:t>
              </a: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2364806" y="1513046"/>
              <a:ext cx="336232" cy="33623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3430377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3430377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Происходит стимуляция</a:t>
              </a: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078128" y="1513046"/>
              <a:ext cx="336232" cy="33623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5143699" y="2017394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4"/>
            <p:cNvSpPr txBox="1"/>
            <p:nvPr/>
          </p:nvSpPr>
          <p:spPr>
            <a:xfrm>
              <a:off x="5143699" y="2017394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Мышцы приходят в тонус</a:t>
              </a: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5791451" y="1513046"/>
              <a:ext cx="336232" cy="33623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6857022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4"/>
            <p:cNvSpPr txBox="1"/>
            <p:nvPr/>
          </p:nvSpPr>
          <p:spPr>
            <a:xfrm>
              <a:off x="6857022" y="0"/>
              <a:ext cx="1631735" cy="1344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Человек инстинктивно выпрямляет спину</a:t>
              </a: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7504773" y="1513046"/>
              <a:ext cx="336232" cy="33623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19" name="Google Shape;219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20" name="Google Shape;22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3327" y="1690358"/>
            <a:ext cx="4746585" cy="2669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к запустить продажи на маркетплейсах с помощью AdvantShop" id="221" name="Google Shape;22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4341" y="1171087"/>
            <a:ext cx="2543175" cy="19912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Боулинг – Бесплатные иконки: спорт и соревнования" id="222" name="Google Shape;22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30" y="4966349"/>
            <a:ext cx="1891651" cy="18916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стор для инвестиций: кому и зачем нужны этажи в бизнес-центрах Москвы ::  Отрасль :: РБК Недвижимость" id="223" name="Google Shape;223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98132" y="1349414"/>
            <a:ext cx="2936863" cy="20789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kona запустит гипермаркет, по концепту напоминающий IKEA – Новости  ритейла и розничной торговли | Retail.ru" id="224" name="Google Shape;224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05395" y="3536171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азработка антикризисных мер поддержки для турагентств" id="225" name="Google Shape;225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0600" y="3212478"/>
            <a:ext cx="2361504" cy="17775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еленый парк перед офисом builsings, шанхай китай. • наклейки на стену  городской пейзаж, аллея, тропинка | myloview.ru" id="226" name="Google Shape;226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10970" y="4768410"/>
            <a:ext cx="2936864" cy="1960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/>
          <p:nvPr/>
        </p:nvSpPr>
        <p:spPr>
          <a:xfrm>
            <a:off x="106563" y="774781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34" name="Google Shape;234;p6"/>
          <p:cNvGrpSpPr/>
          <p:nvPr/>
        </p:nvGrpSpPr>
        <p:grpSpPr>
          <a:xfrm>
            <a:off x="2959216" y="1505609"/>
            <a:ext cx="6273565" cy="4616309"/>
            <a:chOff x="2373429" y="0"/>
            <a:chExt cx="6273565" cy="4616309"/>
          </a:xfrm>
        </p:grpSpPr>
        <p:sp>
          <p:nvSpPr>
            <p:cNvPr id="235" name="Google Shape;235;p6"/>
            <p:cNvSpPr/>
            <p:nvPr/>
          </p:nvSpPr>
          <p:spPr>
            <a:xfrm>
              <a:off x="4757384" y="1175312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4647597" y="0"/>
              <a:ext cx="1725230" cy="923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6"/>
            <p:cNvSpPr txBox="1"/>
            <p:nvPr/>
          </p:nvSpPr>
          <p:spPr>
            <a:xfrm>
              <a:off x="4647597" y="0"/>
              <a:ext cx="1725230" cy="923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Мобильность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5199043" y="1387662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890396" y="877098"/>
              <a:ext cx="1631126" cy="101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6"/>
            <p:cNvSpPr txBox="1"/>
            <p:nvPr/>
          </p:nvSpPr>
          <p:spPr>
            <a:xfrm>
              <a:off x="6890396" y="877098"/>
              <a:ext cx="1631126" cy="101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Безопасность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5307576" y="1865450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7047235" y="2169665"/>
              <a:ext cx="1599759" cy="1084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6"/>
            <p:cNvSpPr txBox="1"/>
            <p:nvPr/>
          </p:nvSpPr>
          <p:spPr>
            <a:xfrm>
              <a:off x="7047235" y="2169665"/>
              <a:ext cx="1599759" cy="1084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Вариативность подачи напряжения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5002053" y="2248604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6357143" y="3623803"/>
              <a:ext cx="1725230" cy="992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6"/>
            <p:cNvSpPr txBox="1"/>
            <p:nvPr/>
          </p:nvSpPr>
          <p:spPr>
            <a:xfrm>
              <a:off x="6357143" y="3623803"/>
              <a:ext cx="1725230" cy="992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Отчётность и дистанционное управление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4512715" y="2248604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2938050" y="3623803"/>
              <a:ext cx="1725230" cy="992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6"/>
            <p:cNvSpPr txBox="1"/>
            <p:nvPr/>
          </p:nvSpPr>
          <p:spPr>
            <a:xfrm>
              <a:off x="2938050" y="3623803"/>
              <a:ext cx="1725230" cy="992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Уровень пользы – возникновение искривление сведено к 0,1%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4207192" y="1865450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2373429" y="2169665"/>
              <a:ext cx="1599759" cy="1084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6"/>
            <p:cNvSpPr txBox="1"/>
            <p:nvPr/>
          </p:nvSpPr>
          <p:spPr>
            <a:xfrm>
              <a:off x="2373429" y="2169665"/>
              <a:ext cx="1599759" cy="1084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Комфортное ношение без ограничений по времени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4315725" y="1387662"/>
              <a:ext cx="1505655" cy="150584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2498901" y="877098"/>
              <a:ext cx="1631126" cy="101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6"/>
            <p:cNvSpPr txBox="1"/>
            <p:nvPr/>
          </p:nvSpPr>
          <p:spPr>
            <a:xfrm>
              <a:off x="2498901" y="877098"/>
              <a:ext cx="1631126" cy="101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Водонепроницаемость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7"/>
          <p:cNvSpPr txBox="1"/>
          <p:nvPr/>
        </p:nvSpPr>
        <p:spPr>
          <a:xfrm>
            <a:off x="0" y="-4134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62" name="Google Shape;262;p7"/>
          <p:cNvSpPr txBox="1"/>
          <p:nvPr/>
        </p:nvSpPr>
        <p:spPr>
          <a:xfrm>
            <a:off x="1771088" y="256830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3" name="Google Shape;26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64" name="Google Shape;264;p7"/>
          <p:cNvGrpSpPr/>
          <p:nvPr/>
        </p:nvGrpSpPr>
        <p:grpSpPr>
          <a:xfrm>
            <a:off x="-3862103" y="767718"/>
            <a:ext cx="15375299" cy="5858998"/>
            <a:chOff x="-4917790" y="-753830"/>
            <a:chExt cx="15375299" cy="5858998"/>
          </a:xfrm>
        </p:grpSpPr>
        <p:sp>
          <p:nvSpPr>
            <p:cNvPr id="265" name="Google Shape;265;p7"/>
            <p:cNvSpPr/>
            <p:nvPr/>
          </p:nvSpPr>
          <p:spPr>
            <a:xfrm>
              <a:off x="-4917790" y="-753830"/>
              <a:ext cx="5858998" cy="5858998"/>
            </a:xfrm>
            <a:prstGeom prst="blockArc">
              <a:avLst>
                <a:gd fmla="val 18900000" name="adj1"/>
                <a:gd fmla="val 2700000" name="adj2"/>
                <a:gd fmla="val 369" name="adj3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305246" y="197811"/>
              <a:ext cx="10152263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7"/>
            <p:cNvSpPr txBox="1"/>
            <p:nvPr/>
          </p:nvSpPr>
          <p:spPr>
            <a:xfrm>
              <a:off x="305246" y="197811"/>
              <a:ext cx="10152263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Трудоспособное население от 35 лет</a:t>
              </a: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58090" y="148380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663361" y="791334"/>
              <a:ext cx="9794148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7"/>
            <p:cNvSpPr txBox="1"/>
            <p:nvPr/>
          </p:nvSpPr>
          <p:spPr>
            <a:xfrm>
              <a:off x="663361" y="791334"/>
              <a:ext cx="9794148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Эффект «волшебной таблетки». </a:t>
              </a: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416205" y="741903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859606" y="1384421"/>
              <a:ext cx="9597902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7"/>
            <p:cNvSpPr txBox="1"/>
            <p:nvPr/>
          </p:nvSpPr>
          <p:spPr>
            <a:xfrm>
              <a:off x="859606" y="1384421"/>
              <a:ext cx="9597902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Наше устройство – основа в формировании культуры здоровой осанки</a:t>
              </a: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612450" y="1334990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922266" y="1977944"/>
              <a:ext cx="9535243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7"/>
            <p:cNvSpPr txBox="1"/>
            <p:nvPr/>
          </p:nvSpPr>
          <p:spPr>
            <a:xfrm>
              <a:off x="922266" y="1977944"/>
              <a:ext cx="9535243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Бизнес-центры, места отдыха, частные клиники, маркетплейсы</a:t>
              </a: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675110" y="1928513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859606" y="2571466"/>
              <a:ext cx="9597902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7"/>
            <p:cNvSpPr txBox="1"/>
            <p:nvPr/>
          </p:nvSpPr>
          <p:spPr>
            <a:xfrm>
              <a:off x="859606" y="2571466"/>
              <a:ext cx="9597902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Продажи</a:t>
              </a: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12450" y="2522035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663361" y="3164554"/>
              <a:ext cx="9794148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7"/>
            <p:cNvSpPr txBox="1"/>
            <p:nvPr/>
          </p:nvSpPr>
          <p:spPr>
            <a:xfrm>
              <a:off x="663361" y="3164554"/>
              <a:ext cx="9794148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Производство, точки и маркетплейс, партнёры, ПО</a:t>
              </a: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416205" y="3115122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305246" y="3758076"/>
              <a:ext cx="10152263" cy="39544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7"/>
            <p:cNvSpPr txBox="1"/>
            <p:nvPr/>
          </p:nvSpPr>
          <p:spPr>
            <a:xfrm>
              <a:off x="305246" y="3758076"/>
              <a:ext cx="10152263" cy="395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138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ru-RU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Формирование культуры, сбыт продукта</a:t>
              </a: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58090" y="3708645"/>
              <a:ext cx="494311" cy="49431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93" name="Google Shape;293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Акселератор УрФУ грант – 1 000 000 рублей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Расходы ..</a:t>
            </a:r>
            <a:r>
              <a:rPr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14.500.000 руб в год</a:t>
            </a:r>
            <a:endParaRPr/>
          </a:p>
          <a:p>
            <a:pPr indent="-228600" lvl="0" marL="228600" marR="0" rtl="0" algn="l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Сборка устройства на предприятии - 1.000.000р /мес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программного обеспечения – 800.000 р</a:t>
            </a:r>
            <a:endParaRPr/>
          </a:p>
          <a:p>
            <a:pPr indent="-228600" lvl="0" marL="2286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отдела продаж – 150000 р/мес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команды инженеров – 300,000 р/мес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Содержание предприятия – 550,000 р/мес</a:t>
            </a:r>
            <a:endParaRPr sz="28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Доходы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16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1 устройства – 5.000 р. Предполагаемый тираж – 50.000 единиц в год</a:t>
            </a:r>
            <a:endParaRPr/>
          </a:p>
        </p:txBody>
      </p:sp>
      <p:cxnSp>
        <p:nvCxnSpPr>
          <p:cNvPr id="294" name="Google Shape;29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301" name="Google Shape;301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 на 1 год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Образ будущего проекта</a:t>
            </a:r>
            <a:endParaRPr/>
          </a:p>
        </p:txBody>
      </p:sp>
      <p:cxnSp>
        <p:nvCxnSpPr>
          <p:cNvPr id="302" name="Google Shape;302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03" name="Google Shape;30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314450"/>
            <a:ext cx="10217176" cy="4716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310" name="Google Shape;310;p10"/>
          <p:cNvSpPr txBox="1"/>
          <p:nvPr/>
        </p:nvSpPr>
        <p:spPr>
          <a:xfrm>
            <a:off x="990600" y="1577974"/>
            <a:ext cx="10515600" cy="4746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Планируемая организационно-правовая форма собственности проекта: Общество с ограниченной ответственностью (ООО)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команды: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проекта – инноватор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Технический специалист в сфере биотехнологий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Приглашенный эксперт – партнёр: мануальный терапевт, остеопат.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Маркетолог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Аналитик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Координатор рабочей группы</a:t>
            </a:r>
            <a:endParaRPr/>
          </a:p>
          <a:p>
            <a:pPr indent="-215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11" name="Google Shape;31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"/>
          <p:cNvSpPr txBox="1"/>
          <p:nvPr/>
        </p:nvSpPr>
        <p:spPr>
          <a:xfrm>
            <a:off x="718799" y="1220094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Благодарим</a:t>
            </a: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