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8"/>
  </p:notesMasterIdLst>
  <p:sldIdLst>
    <p:sldId id="256" r:id="rId3"/>
    <p:sldId id="257" r:id="rId4"/>
    <p:sldId id="258" r:id="rId5"/>
    <p:sldId id="259" r:id="rId6"/>
    <p:sldId id="260"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6548F1-385F-4F3F-8E45-EDAF8BDEEEA7}" v="342" dt="2022-04-04T12:10:12.918"/>
  </p1510:revLst>
</p1510:revInfo>
</file>

<file path=ppt/tableStyles.xml><?xml version="1.0" encoding="utf-8"?>
<a:tblStyleLst xmlns:a="http://schemas.openxmlformats.org/drawingml/2006/main" def="{00CF3C25-8D97-4A5D-BA4E-614908ECB60E}">
  <a:tblStyle styleId="{00CF3C25-8D97-4A5D-BA4E-614908ECB60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FB51892-50D1-48C7-AD3F-3D84E322EBEB}"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822"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905192fb10c3449fb11842d9131cd70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В презентации вы можете использовать любой дизайн, который вам нравится. Данный шаблон предназначен для копирования!</a:t>
            </a:r>
            <a:br>
              <a:rPr lang="ru"/>
            </a:br>
            <a:br>
              <a:rPr lang="ru"/>
            </a:br>
            <a:r>
              <a:rPr lang="ru"/>
              <a:t>На титульном слайде укажите: </a:t>
            </a:r>
            <a:br>
              <a:rPr lang="ru"/>
            </a:br>
            <a:r>
              <a:rPr lang="ru"/>
              <a:t>- название вашего проекта</a:t>
            </a:r>
            <a:br>
              <a:rPr lang="ru"/>
            </a:br>
            <a:r>
              <a:rPr lang="ru"/>
              <a:t>- ваш вуз</a:t>
            </a:r>
            <a:br>
              <a:rPr lang="ru"/>
            </a:br>
            <a:r>
              <a:rPr lang="ru"/>
              <a:t>- тип разработки (этот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f0867c94ef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f0867c94ef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dirty="0">
                <a:solidFill>
                  <a:schemeClr val="dk1"/>
                </a:solidFill>
              </a:rPr>
              <a:t>Заполните паспорт проекта для своей проектной идеи. Вы можете разбить его на несколько слайдов для удобство, отдельно описав проблему, решения, цели и команду проекта. Это хороший старт для работы над успешным проектом.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Также рекомендуем проверить, не содержит ли ваш паспорт ошибок. Об этом можно прочитать в следующей статье: </a:t>
            </a:r>
            <a:r>
              <a:rPr lang="ru" u="sng" dirty="0">
                <a:solidFill>
                  <a:srgbClr val="0097A7"/>
                </a:solidFill>
                <a:hlinkClick r:id="rId3">
                  <a:extLst>
                    <a:ext uri="{A12FA001-AC4F-418D-AE19-62706E023703}">
                      <ahyp:hlinkClr xmlns:ahyp="http://schemas.microsoft.com/office/drawing/2018/hyperlinkcolor" val="tx"/>
                    </a:ext>
                  </a:extLst>
                </a:hlinkClick>
              </a:rPr>
              <a:t>https://www.notion.so/905192fb10c3449fb11842d9131cd709</a:t>
            </a:r>
            <a:r>
              <a:rPr lang="ru" dirty="0">
                <a:solidFill>
                  <a:schemeClr val="dk1"/>
                </a:solidFill>
              </a:rPr>
              <a:t> </a:t>
            </a:r>
            <a:br>
              <a:rPr lang="ru" dirty="0">
                <a:solidFill>
                  <a:schemeClr val="dk1"/>
                </a:solidFill>
              </a:rPr>
            </a:br>
            <a:br>
              <a:rPr lang="ru" dirty="0">
                <a:solidFill>
                  <a:schemeClr val="dk1"/>
                </a:solidFill>
              </a:rPr>
            </a:br>
            <a:r>
              <a:rPr lang="ru" dirty="0">
                <a:solidFill>
                  <a:schemeClr val="dk1"/>
                </a:solidFill>
              </a:rPr>
              <a:t>Во время демонстрации шаблона необходимо ответить на следующие вопросы: </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чью проблему вы решаете (ваш пользователь</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почему проблема возникает, в чем состоит проблема</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какое решение вы собираетесь делать для вашего пользователя</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кто является вовлеченной стороной в ваш проект, то есть влияет на него </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какой прототип/MVP можно создать к концу интенсива за 2-3 месяца, чтобы он проверял основную продуктовую гипотезу и решал проблемы пользователя минимально необходимым для этого способом? </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ru" dirty="0">
                <a:solidFill>
                  <a:schemeClr val="dk1"/>
                </a:solidFill>
              </a:rPr>
              <a:t>команда: какими компетенциями обладает ваша команда - сильные стороны, ключевые компетенции </a:t>
            </a:r>
            <a:endParaRPr dirty="0">
              <a:solidFill>
                <a:schemeClr val="dk1"/>
              </a:solidFill>
            </a:endParaRPr>
          </a:p>
          <a:p>
            <a:pPr marL="0" lvl="0" indent="0" algn="l" rtl="0">
              <a:spcBef>
                <a:spcPts val="0"/>
              </a:spcBef>
              <a:spcAft>
                <a:spcPts val="0"/>
              </a:spcAft>
              <a:buClr>
                <a:schemeClr val="dk1"/>
              </a:buClr>
              <a:buSzPts val="1100"/>
              <a:buFont typeface="Arial"/>
              <a:buNone/>
            </a:pPr>
            <a:r>
              <a:rPr lang="ru" b="1" dirty="0">
                <a:solidFill>
                  <a:schemeClr val="dk1"/>
                </a:solidFill>
              </a:rPr>
              <a:t>(ответы на ↑↑↑эти↑↑↑ вопросы можно вынести на отдельные слайды) </a:t>
            </a:r>
            <a:endParaRPr b="1"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ca61cf8b11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ca61cf8b1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данном слайде вы можете задать экспертам, имеющим опыт в реализации различных проектов, интересующие вас вопросы по продукту.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ca61cf8b11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ca61cf8b1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chemeClr val="bg1">
                <a:lumMod val="90000"/>
              </a:schemeClr>
            </a:gs>
            <a:gs pos="60000">
              <a:schemeClr val="accent6">
                <a:alpha val="80000"/>
                <a:lumMod val="70000"/>
                <a:lumOff val="30000"/>
              </a:schemeClr>
            </a:gs>
            <a:gs pos="100000">
              <a:srgbClr val="00B050">
                <a:lumMod val="70000"/>
                <a:lumOff val="30000"/>
                <a:alpha val="70000"/>
              </a:srgbClr>
            </a:gs>
          </a:gsLst>
          <a:lin ang="54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chemeClr val="bg1">
                <a:lumMod val="90000"/>
              </a:schemeClr>
            </a:gs>
            <a:gs pos="60000">
              <a:schemeClr val="accent6">
                <a:alpha val="80000"/>
                <a:lumMod val="70000"/>
                <a:lumOff val="30000"/>
              </a:schemeClr>
            </a:gs>
            <a:gs pos="100000">
              <a:srgbClr val="00B050">
                <a:lumMod val="70000"/>
                <a:lumOff val="30000"/>
                <a:alpha val="70000"/>
              </a:srgbClr>
            </a:gs>
          </a:gsLst>
          <a:lin ang="5400000" scaled="1"/>
          <a:tileRect/>
        </a:gra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and.pro-solution.ru/nastolnye-odnokolonnye-ispytatelnye-test-mashiny-serii-stb/" TargetMode="External"/><Relationship Id="rId2" Type="http://schemas.openxmlformats.org/officeDocument/2006/relationships/hyperlink" Target="https://galdabini.ru/&#1084;&#1072;&#1096;&#1080;&#1085;&#1099;-&#1085;&#1072;&#1087;&#1086;&#1083;&#1100;&#1085;&#1086;&#1075;&#1086;-&#1080;&#1089;&#1087;&#1086;&#1083;&#1085;&#1077;&#1085;&#1080;&#1103;-quasar-2-5/" TargetMode="External"/><Relationship Id="rId1" Type="http://schemas.openxmlformats.org/officeDocument/2006/relationships/slideLayout" Target="../slideLayouts/slideLayout1.xml"/><Relationship Id="rId4" Type="http://schemas.openxmlformats.org/officeDocument/2006/relationships/hyperlink" Target="https://and.pro-solution.ru/wp-content/uploads/2020/12/MCT.pd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 dirty="0"/>
              <a:t>Цифровой стенд для исследования пластиков, используемых в 3D печати</a:t>
            </a:r>
            <a:endParaRPr dirty="0"/>
          </a:p>
        </p:txBody>
      </p:sp>
      <p:sp>
        <p:nvSpPr>
          <p:cNvPr id="100" name="Google Shape;100;p25"/>
          <p:cNvSpPr txBox="1">
            <a:spLocks noGrp="1"/>
          </p:cNvSpPr>
          <p:nvPr>
            <p:ph type="subTitle" idx="1"/>
          </p:nvPr>
        </p:nvSpPr>
        <p:spPr>
          <a:xfrm>
            <a:off x="311700" y="4012150"/>
            <a:ext cx="3703200" cy="8712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ru" dirty="0"/>
              <a:t>ФГБОУ ВО Вятский ГАТУ </a:t>
            </a:r>
            <a:br>
              <a:rPr lang="ru" dirty="0"/>
            </a:br>
            <a:r>
              <a:rPr lang="ru" dirty="0"/>
              <a:t>инициативная </a:t>
            </a:r>
            <a:br>
              <a:rPr lang="ru" dirty="0"/>
            </a:br>
            <a:r>
              <a:rPr lang="ru" dirty="0"/>
              <a:t>разработка</a:t>
            </a:r>
            <a:endParaRPr dirty="0"/>
          </a:p>
        </p:txBody>
      </p:sp>
      <p:pic>
        <p:nvPicPr>
          <p:cNvPr id="2" name="Рисунок 1">
            <a:extLst>
              <a:ext uri="{FF2B5EF4-FFF2-40B4-BE49-F238E27FC236}">
                <a16:creationId xmlns:a16="http://schemas.microsoft.com/office/drawing/2014/main" id="{699A1E56-0850-4F64-85B4-2DA9FDB6EC98}"/>
              </a:ext>
            </a:extLst>
          </p:cNvPr>
          <p:cNvPicPr>
            <a:picLocks noChangeAspect="1"/>
          </p:cNvPicPr>
          <p:nvPr/>
        </p:nvPicPr>
        <p:blipFill>
          <a:blip r:embed="rId3"/>
          <a:stretch>
            <a:fillRect/>
          </a:stretch>
        </p:blipFill>
        <p:spPr>
          <a:xfrm>
            <a:off x="6711835" y="2978350"/>
            <a:ext cx="1905000" cy="190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6"/>
          <p:cNvSpPr txBox="1"/>
          <p:nvPr/>
        </p:nvSpPr>
        <p:spPr>
          <a:xfrm>
            <a:off x="169775" y="268200"/>
            <a:ext cx="4806000" cy="1349400"/>
          </a:xfrm>
          <a:prstGeom prst="rect">
            <a:avLst/>
          </a:prstGeom>
          <a:noFill/>
          <a:ln>
            <a:noFill/>
          </a:ln>
        </p:spPr>
        <p:txBody>
          <a:bodyPr spcFirstLastPara="1" wrap="square" lIns="91425" tIns="91425" rIns="91425" bIns="91425" anchor="t" anchorCtr="0">
            <a:noAutofit/>
          </a:bodyPr>
          <a:lstStyle/>
          <a:p>
            <a:pPr>
              <a:buSzPts val="2400"/>
            </a:pPr>
            <a:r>
              <a:rPr lang="ru" sz="1200" b="1" dirty="0">
                <a:latin typeface="PT Sans"/>
                <a:ea typeface="PT Sans"/>
                <a:cs typeface="PT Sans"/>
                <a:sym typeface="PT Sans"/>
              </a:rPr>
              <a:t>Паспорт проекта «</a:t>
            </a:r>
            <a:r>
              <a:rPr lang="ru-RU" sz="1200" b="1" dirty="0">
                <a:latin typeface="PT Sans"/>
                <a:ea typeface="PT Sans"/>
                <a:cs typeface="PT Sans"/>
                <a:sym typeface="PT Sans"/>
              </a:rPr>
              <a:t>Цифровой стенд для исследования пластиков, используемых в 3D печати</a:t>
            </a:r>
            <a:r>
              <a:rPr lang="ru" sz="1200" b="1" dirty="0">
                <a:latin typeface="PT Sans"/>
                <a:ea typeface="PT Sans"/>
                <a:cs typeface="PT Sans"/>
                <a:sym typeface="PT Sans"/>
              </a:rPr>
              <a:t>»</a:t>
            </a:r>
            <a:endParaRPr sz="1200" b="1" i="0" u="none" strike="noStrike" cap="none" dirty="0">
              <a:solidFill>
                <a:srgbClr val="000000"/>
              </a:solidFill>
              <a:latin typeface="PT Sans"/>
              <a:ea typeface="PT Sans"/>
              <a:cs typeface="PT Sans"/>
              <a:sym typeface="PT Sans"/>
            </a:endParaRPr>
          </a:p>
        </p:txBody>
      </p:sp>
      <p:sp>
        <p:nvSpPr>
          <p:cNvPr id="106" name="Google Shape;106;p26"/>
          <p:cNvSpPr txBox="1"/>
          <p:nvPr/>
        </p:nvSpPr>
        <p:spPr>
          <a:xfrm>
            <a:off x="169775" y="1459675"/>
            <a:ext cx="2523600" cy="17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100" b="1" dirty="0">
                <a:latin typeface="PT Sans"/>
                <a:ea typeface="PT Sans"/>
                <a:cs typeface="PT Sans"/>
                <a:sym typeface="PT Sans"/>
              </a:rPr>
              <a:t>Какую п</a:t>
            </a:r>
            <a:r>
              <a:rPr lang="ru" sz="1100" b="1" dirty="0">
                <a:solidFill>
                  <a:srgbClr val="000000"/>
                </a:solidFill>
                <a:latin typeface="PT Sans"/>
                <a:ea typeface="PT Sans"/>
                <a:cs typeface="PT Sans"/>
                <a:sym typeface="PT Sans"/>
              </a:rPr>
              <a:t>роблем</a:t>
            </a:r>
            <a:r>
              <a:rPr lang="ru" sz="1100" b="1" dirty="0">
                <a:latin typeface="PT Sans"/>
                <a:ea typeface="PT Sans"/>
                <a:cs typeface="PT Sans"/>
                <a:sym typeface="PT Sans"/>
              </a:rPr>
              <a:t>у решаем</a:t>
            </a:r>
            <a:r>
              <a:rPr lang="ru" sz="1100" b="1" dirty="0">
                <a:solidFill>
                  <a:srgbClr val="000000"/>
                </a:solidFill>
                <a:latin typeface="PT Sans"/>
                <a:ea typeface="PT Sans"/>
                <a:cs typeface="PT Sans"/>
                <a:sym typeface="PT Sans"/>
              </a:rPr>
              <a:t>:</a:t>
            </a:r>
            <a:endParaRPr sz="1100" b="1" dirty="0">
              <a:solidFill>
                <a:srgbClr val="000000"/>
              </a:solidFill>
              <a:latin typeface="PT Sans"/>
              <a:ea typeface="PT Sans"/>
              <a:cs typeface="PT Sans"/>
              <a:sym typeface="PT Sans"/>
            </a:endParaRPr>
          </a:p>
          <a:p>
            <a:pPr marL="0" lvl="0" indent="0" algn="l" rtl="0">
              <a:spcBef>
                <a:spcPts val="0"/>
              </a:spcBef>
              <a:spcAft>
                <a:spcPts val="0"/>
              </a:spcAft>
              <a:buNone/>
            </a:pPr>
            <a:endParaRPr sz="1100" i="1" dirty="0">
              <a:solidFill>
                <a:srgbClr val="000000"/>
              </a:solidFill>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Наш [</a:t>
            </a:r>
            <a:r>
              <a:rPr lang="ru-RU" sz="900" b="1" dirty="0">
                <a:latin typeface="Courier New"/>
                <a:ea typeface="Courier New"/>
                <a:cs typeface="Courier New"/>
                <a:sym typeface="Courier New"/>
              </a:rPr>
              <a:t>потребитель - студенты</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RU" sz="900" dirty="0">
                <a:solidFill>
                  <a:srgbClr val="000000"/>
                </a:solidFill>
                <a:latin typeface="Courier New"/>
                <a:ea typeface="Courier New"/>
                <a:cs typeface="Courier New"/>
                <a:sym typeface="Courier New"/>
              </a:rPr>
              <a:t>хотят</a:t>
            </a:r>
            <a:r>
              <a:rPr lang="ru" sz="900" dirty="0">
                <a:solidFill>
                  <a:srgbClr val="000000"/>
                </a:solidFill>
                <a:latin typeface="Courier New"/>
                <a:ea typeface="Courier New"/>
                <a:cs typeface="Courier New"/>
                <a:sym typeface="Courier New"/>
              </a:rPr>
              <a:t> [</a:t>
            </a:r>
            <a:r>
              <a:rPr lang="ru" sz="900" b="1" dirty="0">
                <a:latin typeface="Courier New"/>
                <a:ea typeface="Courier New"/>
                <a:cs typeface="Courier New"/>
                <a:sym typeface="Courier New"/>
              </a:rPr>
              <a:t>использовать в обучении новым технологиям</a:t>
            </a:r>
            <a:r>
              <a:rPr lang="ru" sz="900" dirty="0">
                <a:solidFill>
                  <a:srgbClr val="000000"/>
                </a:solidFill>
                <a:latin typeface="Courier New"/>
                <a:ea typeface="Courier New"/>
                <a:cs typeface="Courier New"/>
                <a:sym typeface="Courier New"/>
              </a:rPr>
              <a:t>], </a:t>
            </a:r>
            <a:br>
              <a:rPr lang="ru" sz="900" dirty="0">
                <a:solidFill>
                  <a:srgbClr val="000000"/>
                </a:solidFill>
                <a:latin typeface="Courier New"/>
                <a:ea typeface="Courier New"/>
                <a:cs typeface="Courier New"/>
                <a:sym typeface="Courier New"/>
              </a:rPr>
            </a:br>
            <a:r>
              <a:rPr lang="ru" sz="900" dirty="0">
                <a:solidFill>
                  <a:srgbClr val="000000"/>
                </a:solidFill>
                <a:latin typeface="Courier New"/>
                <a:ea typeface="Courier New"/>
                <a:cs typeface="Courier New"/>
                <a:sym typeface="Courier New"/>
              </a:rPr>
              <a:t>но не могутт, потому что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 sz="900" dirty="0">
                <a:latin typeface="Courier New"/>
                <a:ea typeface="Courier New"/>
                <a:cs typeface="Courier New"/>
                <a:sym typeface="Courier New"/>
              </a:rPr>
              <a:t>им</a:t>
            </a:r>
            <a:r>
              <a:rPr lang="ru" sz="900" dirty="0">
                <a:solidFill>
                  <a:srgbClr val="000000"/>
                </a:solidFill>
                <a:latin typeface="Courier New"/>
                <a:ea typeface="Courier New"/>
                <a:cs typeface="Courier New"/>
                <a:sym typeface="Courier New"/>
              </a:rPr>
              <a:t> мешают </a:t>
            </a:r>
            <a:r>
              <a:rPr lang="ru" sz="900" dirty="0">
                <a:latin typeface="Courier New"/>
                <a:ea typeface="Courier New"/>
                <a:cs typeface="Courier New"/>
                <a:sym typeface="Courier New"/>
              </a:rPr>
              <a:t>	</a:t>
            </a:r>
            <a:r>
              <a:rPr lang="ru" sz="900" dirty="0">
                <a:solidFill>
                  <a:srgbClr val="000000"/>
                </a:solidFill>
                <a:latin typeface="Courier New"/>
                <a:ea typeface="Courier New"/>
                <a:cs typeface="Courier New"/>
                <a:sym typeface="Courier New"/>
              </a:rPr>
              <a:t>[</a:t>
            </a:r>
            <a:r>
              <a:rPr lang="ru" sz="900" b="1" dirty="0">
                <a:latin typeface="Courier New"/>
                <a:ea typeface="Courier New"/>
                <a:cs typeface="Courier New"/>
                <a:sym typeface="Courier New"/>
              </a:rPr>
              <a:t>финансовые возможности</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а существующие</a:t>
            </a:r>
            <a:r>
              <a:rPr lang="ru" sz="900" dirty="0">
                <a:latin typeface="Courier New"/>
                <a:ea typeface="Courier New"/>
                <a:cs typeface="Courier New"/>
                <a:sym typeface="Courier New"/>
              </a:rPr>
              <a:t>	[</a:t>
            </a:r>
            <a:r>
              <a:rPr lang="ru" sz="900" b="1" dirty="0">
                <a:solidFill>
                  <a:srgbClr val="000000"/>
                </a:solidFill>
                <a:latin typeface="Courier New"/>
                <a:ea typeface="Courier New"/>
                <a:cs typeface="Courier New"/>
                <a:sym typeface="Courier New"/>
              </a:rPr>
              <a:t>стенды для иследования свойств пластика</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обладают 	[</a:t>
            </a:r>
            <a:r>
              <a:rPr lang="ru" sz="900" b="1" dirty="0">
                <a:latin typeface="Courier New"/>
                <a:ea typeface="Courier New"/>
                <a:cs typeface="Courier New"/>
                <a:sym typeface="Courier New"/>
              </a:rPr>
              <a:t>большой стоимостью</a:t>
            </a:r>
            <a:r>
              <a:rPr lang="ru" sz="900" dirty="0">
                <a:solidFill>
                  <a:srgbClr val="000000"/>
                </a:solidFill>
                <a:latin typeface="Courier New"/>
                <a:ea typeface="Courier New"/>
                <a:cs typeface="Courier New"/>
                <a:sym typeface="Courier New"/>
              </a:rPr>
              <a:t>]</a:t>
            </a:r>
            <a:endParaRPr sz="900" dirty="0">
              <a:latin typeface="Courier New"/>
              <a:ea typeface="Courier New"/>
              <a:cs typeface="Courier New"/>
              <a:sym typeface="Courier New"/>
            </a:endParaRPr>
          </a:p>
          <a:p>
            <a:pPr marL="0" lvl="0" indent="0" algn="l" rtl="0">
              <a:spcBef>
                <a:spcPts val="0"/>
              </a:spcBef>
              <a:spcAft>
                <a:spcPts val="0"/>
              </a:spcAft>
              <a:buNone/>
            </a:pPr>
            <a:r>
              <a:rPr lang="ru" sz="900" dirty="0">
                <a:latin typeface="Courier New"/>
                <a:ea typeface="Courier New"/>
                <a:cs typeface="Courier New"/>
                <a:sym typeface="Courier New"/>
              </a:rPr>
              <a:t>и потому не позволяют эти барьеры преодолеть.</a:t>
            </a:r>
            <a:endParaRPr sz="900" dirty="0">
              <a:latin typeface="Courier New"/>
              <a:ea typeface="Courier New"/>
              <a:cs typeface="Courier New"/>
              <a:sym typeface="Courier New"/>
            </a:endParaRPr>
          </a:p>
          <a:p>
            <a:pPr marL="0" lvl="0" indent="0" algn="l" rtl="0">
              <a:spcBef>
                <a:spcPts val="0"/>
              </a:spcBef>
              <a:spcAft>
                <a:spcPts val="0"/>
              </a:spcAft>
              <a:buNone/>
            </a:pPr>
            <a:endParaRPr sz="900" dirty="0">
              <a:latin typeface="Courier New"/>
              <a:ea typeface="Courier New"/>
              <a:cs typeface="Courier New"/>
              <a:sym typeface="Courier New"/>
            </a:endParaRPr>
          </a:p>
          <a:p>
            <a:pPr marL="0" lvl="0" indent="0" algn="l" rtl="0">
              <a:spcBef>
                <a:spcPts val="0"/>
              </a:spcBef>
              <a:spcAft>
                <a:spcPts val="0"/>
              </a:spcAft>
              <a:buNone/>
            </a:pPr>
            <a:endParaRPr sz="900" dirty="0">
              <a:latin typeface="Courier New"/>
              <a:ea typeface="Courier New"/>
              <a:cs typeface="Courier New"/>
              <a:sym typeface="Courier New"/>
            </a:endParaRPr>
          </a:p>
          <a:p>
            <a:pPr marL="0" lvl="0" indent="0" algn="l" rtl="0">
              <a:spcBef>
                <a:spcPts val="0"/>
              </a:spcBef>
              <a:spcAft>
                <a:spcPts val="0"/>
              </a:spcAft>
              <a:buNone/>
            </a:pPr>
            <a:endParaRPr sz="900" dirty="0">
              <a:latin typeface="Courier New"/>
              <a:ea typeface="Courier New"/>
              <a:cs typeface="Courier New"/>
              <a:sym typeface="Courier New"/>
            </a:endParaRPr>
          </a:p>
          <a:p>
            <a:pPr marL="0" lvl="0" indent="0" algn="l" rtl="0">
              <a:spcBef>
                <a:spcPts val="0"/>
              </a:spcBef>
              <a:spcAft>
                <a:spcPts val="0"/>
              </a:spcAft>
              <a:buNone/>
            </a:pPr>
            <a:endParaRPr sz="900" dirty="0">
              <a:latin typeface="Courier New"/>
              <a:ea typeface="Courier New"/>
              <a:cs typeface="Courier New"/>
              <a:sym typeface="Courier New"/>
            </a:endParaRPr>
          </a:p>
        </p:txBody>
      </p:sp>
      <p:sp>
        <p:nvSpPr>
          <p:cNvPr id="107" name="Google Shape;107;p26"/>
          <p:cNvSpPr txBox="1"/>
          <p:nvPr/>
        </p:nvSpPr>
        <p:spPr>
          <a:xfrm>
            <a:off x="2655700" y="1459675"/>
            <a:ext cx="2523600" cy="17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100" b="1" dirty="0">
                <a:latin typeface="PT Sans"/>
                <a:ea typeface="PT Sans"/>
                <a:cs typeface="PT Sans"/>
                <a:sym typeface="PT Sans"/>
              </a:rPr>
              <a:t>Какое решение предлагаем</a:t>
            </a:r>
            <a:r>
              <a:rPr lang="ru" sz="1100" b="1" dirty="0">
                <a:solidFill>
                  <a:srgbClr val="000000"/>
                </a:solidFill>
                <a:latin typeface="PT Sans"/>
                <a:ea typeface="PT Sans"/>
                <a:cs typeface="PT Sans"/>
                <a:sym typeface="PT Sans"/>
              </a:rPr>
              <a:t>:</a:t>
            </a:r>
            <a:endParaRPr sz="1100" b="1" dirty="0">
              <a:solidFill>
                <a:srgbClr val="000000"/>
              </a:solidFill>
              <a:latin typeface="PT Sans"/>
              <a:ea typeface="PT Sans"/>
              <a:cs typeface="PT Sans"/>
              <a:sym typeface="PT Sans"/>
            </a:endParaRPr>
          </a:p>
          <a:p>
            <a:pPr marL="0" lvl="0" indent="0" algn="l" rtl="0">
              <a:spcBef>
                <a:spcPts val="0"/>
              </a:spcBef>
              <a:spcAft>
                <a:spcPts val="0"/>
              </a:spcAft>
              <a:buNone/>
            </a:pPr>
            <a:endParaRPr sz="1100" i="1" dirty="0">
              <a:solidFill>
                <a:srgbClr val="000000"/>
              </a:solidFill>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Для [</a:t>
            </a:r>
            <a:r>
              <a:rPr lang="ru" sz="900" b="1" dirty="0">
                <a:latin typeface="Courier New"/>
                <a:ea typeface="Courier New"/>
                <a:cs typeface="Courier New"/>
                <a:sym typeface="Courier New"/>
              </a:rPr>
              <a:t>обучающихся ВУЗа</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RU" sz="900" dirty="0">
                <a:solidFill>
                  <a:srgbClr val="000000"/>
                </a:solidFill>
                <a:latin typeface="Courier New"/>
                <a:ea typeface="Courier New"/>
                <a:cs typeface="Courier New"/>
                <a:sym typeface="Courier New"/>
              </a:rPr>
              <a:t>наш</a:t>
            </a:r>
            <a:r>
              <a:rPr lang="ru" sz="900" dirty="0">
                <a:solidFill>
                  <a:srgbClr val="000000"/>
                </a:solidFill>
                <a:latin typeface="Courier New"/>
                <a:ea typeface="Courier New"/>
                <a:cs typeface="Courier New"/>
                <a:sym typeface="Courier New"/>
              </a:rPr>
              <a:t> </a:t>
            </a:r>
            <a:r>
              <a:rPr lang="ru" sz="900" dirty="0">
                <a:latin typeface="Courier New"/>
                <a:ea typeface="Courier New"/>
                <a:cs typeface="Courier New"/>
                <a:sym typeface="Courier New"/>
              </a:rPr>
              <a:t>[</a:t>
            </a:r>
            <a:r>
              <a:rPr lang="ru" sz="900" b="1" dirty="0">
                <a:latin typeface="Courier New"/>
                <a:ea typeface="Courier New"/>
                <a:cs typeface="Courier New"/>
                <a:sym typeface="Courier New"/>
              </a:rPr>
              <a:t>учебный стенд</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RU" sz="900" dirty="0">
                <a:solidFill>
                  <a:srgbClr val="000000"/>
                </a:solidFill>
                <a:latin typeface="Courier New"/>
                <a:ea typeface="Courier New"/>
                <a:cs typeface="Courier New"/>
                <a:sym typeface="Courier New"/>
              </a:rPr>
              <a:t>будет</a:t>
            </a:r>
            <a:r>
              <a:rPr lang="ru" sz="900" dirty="0">
                <a:solidFill>
                  <a:srgbClr val="000000"/>
                </a:solidFill>
                <a:latin typeface="Courier New"/>
                <a:ea typeface="Courier New"/>
                <a:cs typeface="Courier New"/>
                <a:sym typeface="Courier New"/>
              </a:rPr>
              <a:t> [помогать выполнять </a:t>
            </a:r>
            <a:r>
              <a:rPr lang="ru" sz="900" b="1" dirty="0">
                <a:solidFill>
                  <a:srgbClr val="000000"/>
                </a:solidFill>
                <a:latin typeface="Courier New"/>
                <a:ea typeface="Courier New"/>
                <a:cs typeface="Courier New"/>
                <a:sym typeface="Courier New"/>
              </a:rPr>
              <a:t>иследования свойств пластика при растяжении</a:t>
            </a:r>
            <a:r>
              <a:rPr lang="ru" sz="900" dirty="0">
                <a:solidFill>
                  <a:srgbClr val="000000"/>
                </a:solidFill>
                <a:latin typeface="Courier New"/>
                <a:ea typeface="Courier New"/>
                <a:cs typeface="Courier New"/>
                <a:sym typeface="Courier New"/>
              </a:rPr>
              <a:t>], </a:t>
            </a:r>
            <a:endParaRPr sz="900" dirty="0">
              <a:solidFill>
                <a:srgbClr val="000000"/>
              </a:solidFill>
              <a:latin typeface="Courier New"/>
              <a:ea typeface="Courier New"/>
              <a:cs typeface="Courier New"/>
              <a:sym typeface="Courier New"/>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и в отличие от [</a:t>
            </a:r>
            <a:r>
              <a:rPr lang="ru" sz="900" b="1" dirty="0">
                <a:solidFill>
                  <a:srgbClr val="000000"/>
                </a:solidFill>
                <a:latin typeface="Courier New"/>
                <a:ea typeface="Courier New"/>
                <a:cs typeface="Courier New"/>
                <a:sym typeface="Courier New"/>
              </a:rPr>
              <a:t>других стендов</a:t>
            </a:r>
            <a:r>
              <a:rPr lang="ru" sz="900" dirty="0">
                <a:solidFill>
                  <a:srgbClr val="000000"/>
                </a:solidFill>
                <a:latin typeface="Courier New"/>
                <a:ea typeface="Courier New"/>
                <a:cs typeface="Courier New"/>
                <a:sym typeface="Courier New"/>
              </a:rPr>
              <a:t>]</a:t>
            </a:r>
            <a:endParaRPr sz="900" dirty="0">
              <a:latin typeface="Courier New"/>
              <a:ea typeface="Courier New"/>
              <a:cs typeface="Courier New"/>
              <a:sym typeface="Courier New"/>
            </a:endParaRPr>
          </a:p>
          <a:p>
            <a:pPr marL="0" lvl="0" indent="0" algn="l" rtl="0">
              <a:spcBef>
                <a:spcPts val="0"/>
              </a:spcBef>
              <a:spcAft>
                <a:spcPts val="0"/>
              </a:spcAft>
              <a:buNone/>
            </a:pPr>
            <a:r>
              <a:rPr lang="ru" sz="900" dirty="0">
                <a:solidFill>
                  <a:srgbClr val="000000"/>
                </a:solidFill>
                <a:latin typeface="Courier New"/>
                <a:ea typeface="Courier New"/>
                <a:cs typeface="Courier New"/>
                <a:sym typeface="Courier New"/>
              </a:rPr>
              <a:t>будет иметь</a:t>
            </a:r>
            <a:r>
              <a:rPr lang="ru" sz="900" dirty="0">
                <a:latin typeface="Courier New"/>
                <a:ea typeface="Courier New"/>
                <a:cs typeface="Courier New"/>
                <a:sym typeface="Courier New"/>
              </a:rPr>
              <a:t>	</a:t>
            </a:r>
            <a:r>
              <a:rPr lang="ru" sz="900" dirty="0">
                <a:solidFill>
                  <a:srgbClr val="000000"/>
                </a:solidFill>
                <a:latin typeface="Courier New"/>
                <a:ea typeface="Courier New"/>
                <a:cs typeface="Courier New"/>
                <a:sym typeface="Courier New"/>
              </a:rPr>
              <a:t>[</a:t>
            </a:r>
            <a:r>
              <a:rPr lang="ru" sz="900" b="1" dirty="0">
                <a:solidFill>
                  <a:srgbClr val="000000"/>
                </a:solidFill>
                <a:latin typeface="Courier New"/>
                <a:ea typeface="Courier New"/>
                <a:cs typeface="Courier New"/>
                <a:sym typeface="Courier New"/>
              </a:rPr>
              <a:t>меньшью мателлоёмкость и меньшую стоимость</a:t>
            </a:r>
            <a:r>
              <a:rPr lang="ru" sz="900" dirty="0">
                <a:solidFill>
                  <a:srgbClr val="000000"/>
                </a:solidFill>
                <a:latin typeface="Courier New"/>
                <a:ea typeface="Courier New"/>
                <a:cs typeface="Courier New"/>
                <a:sym typeface="Courier New"/>
              </a:rPr>
              <a:t>]</a:t>
            </a:r>
            <a:endParaRPr sz="900" dirty="0">
              <a:solidFill>
                <a:srgbClr val="595959"/>
              </a:solidFill>
            </a:endParaRPr>
          </a:p>
        </p:txBody>
      </p:sp>
      <p:cxnSp>
        <p:nvCxnSpPr>
          <p:cNvPr id="108" name="Google Shape;108;p26"/>
          <p:cNvCxnSpPr/>
          <p:nvPr/>
        </p:nvCxnSpPr>
        <p:spPr>
          <a:xfrm>
            <a:off x="5239025" y="-6425"/>
            <a:ext cx="0" cy="5150100"/>
          </a:xfrm>
          <a:prstGeom prst="straightConnector1">
            <a:avLst/>
          </a:prstGeom>
          <a:noFill/>
          <a:ln w="9525" cap="flat" cmpd="sng">
            <a:solidFill>
              <a:srgbClr val="000000"/>
            </a:solidFill>
            <a:prstDash val="dot"/>
            <a:round/>
            <a:headEnd type="none" w="sm" len="sm"/>
            <a:tailEnd type="none" w="sm" len="sm"/>
          </a:ln>
        </p:spPr>
      </p:cxnSp>
      <p:graphicFrame>
        <p:nvGraphicFramePr>
          <p:cNvPr id="109" name="Google Shape;109;p26"/>
          <p:cNvGraphicFramePr/>
          <p:nvPr>
            <p:extLst>
              <p:ext uri="{D42A27DB-BD31-4B8C-83A1-F6EECF244321}">
                <p14:modId xmlns:p14="http://schemas.microsoft.com/office/powerpoint/2010/main" val="4146747128"/>
              </p:ext>
            </p:extLst>
          </p:nvPr>
        </p:nvGraphicFramePr>
        <p:xfrm>
          <a:off x="5407625" y="620532"/>
          <a:ext cx="3553750" cy="1001625"/>
        </p:xfrm>
        <a:graphic>
          <a:graphicData uri="http://schemas.openxmlformats.org/drawingml/2006/table">
            <a:tbl>
              <a:tblPr>
                <a:noFill/>
                <a:tableStyleId>{00CF3C25-8D97-4A5D-BA4E-614908ECB60E}</a:tableStyleId>
              </a:tblPr>
              <a:tblGrid>
                <a:gridCol w="1540700">
                  <a:extLst>
                    <a:ext uri="{9D8B030D-6E8A-4147-A177-3AD203B41FA5}">
                      <a16:colId xmlns:a16="http://schemas.microsoft.com/office/drawing/2014/main" val="20000"/>
                    </a:ext>
                  </a:extLst>
                </a:gridCol>
                <a:gridCol w="2013050">
                  <a:extLst>
                    <a:ext uri="{9D8B030D-6E8A-4147-A177-3AD203B41FA5}">
                      <a16:colId xmlns:a16="http://schemas.microsoft.com/office/drawing/2014/main" val="20001"/>
                    </a:ext>
                  </a:extLst>
                </a:gridCol>
              </a:tblGrid>
              <a:tr h="320025">
                <a:tc>
                  <a:txBody>
                    <a:bodyPr/>
                    <a:lstStyle/>
                    <a:p>
                      <a:pPr marL="0" lvl="0" indent="0" algn="l" rtl="0">
                        <a:spcBef>
                          <a:spcPts val="0"/>
                        </a:spcBef>
                        <a:spcAft>
                          <a:spcPts val="0"/>
                        </a:spcAft>
                        <a:buNone/>
                      </a:pPr>
                      <a:r>
                        <a:rPr lang="ru" sz="900" b="1" dirty="0">
                          <a:latin typeface="PT Sans"/>
                          <a:ea typeface="PT Sans"/>
                          <a:cs typeface="PT Sans"/>
                          <a:sym typeface="PT Sans"/>
                        </a:rPr>
                        <a:t>Кто?</a:t>
                      </a:r>
                      <a:endParaRPr sz="900" b="1" dirty="0">
                        <a:latin typeface="PT Sans"/>
                        <a:ea typeface="PT Sans"/>
                        <a:cs typeface="PT Sans"/>
                        <a:sym typeface="PT Sans"/>
                      </a:endParaRPr>
                    </a:p>
                  </a:txBody>
                  <a:tcPr marL="91425" marR="9142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lvl="0" indent="0" algn="l" rtl="0">
                        <a:spcBef>
                          <a:spcPts val="0"/>
                        </a:spcBef>
                        <a:spcAft>
                          <a:spcPts val="0"/>
                        </a:spcAft>
                        <a:buNone/>
                      </a:pPr>
                      <a:r>
                        <a:rPr lang="ru" sz="900" b="1">
                          <a:latin typeface="PT Sans"/>
                          <a:ea typeface="PT Sans"/>
                          <a:cs typeface="PT Sans"/>
                          <a:sym typeface="PT Sans"/>
                        </a:rPr>
                        <a:t>Чего хочет?</a:t>
                      </a:r>
                      <a:endParaRPr sz="900" b="1">
                        <a:latin typeface="PT Sans"/>
                        <a:ea typeface="PT Sans"/>
                        <a:cs typeface="PT Sans"/>
                        <a:sym typeface="PT Sans"/>
                      </a:endParaRPr>
                    </a:p>
                  </a:txBody>
                  <a:tcPr marL="91425" marR="9142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157925">
                <a:tc>
                  <a:txBody>
                    <a:bodyPr/>
                    <a:lstStyle/>
                    <a:p>
                      <a:pPr marL="0" lvl="0" indent="0" algn="l" rtl="0">
                        <a:spcBef>
                          <a:spcPts val="0"/>
                        </a:spcBef>
                        <a:spcAft>
                          <a:spcPts val="0"/>
                        </a:spcAft>
                        <a:buNone/>
                      </a:pPr>
                      <a:r>
                        <a:rPr lang="ru-RU" sz="800" dirty="0">
                          <a:latin typeface="PT Sans"/>
                          <a:ea typeface="PT Sans"/>
                          <a:cs typeface="PT Sans"/>
                          <a:sym typeface="PT Sans"/>
                        </a:rPr>
                        <a:t>Студент</a:t>
                      </a:r>
                      <a:endParaRPr sz="800" dirty="0">
                        <a:latin typeface="PT Sans"/>
                        <a:ea typeface="PT Sans"/>
                        <a:cs typeface="PT Sans"/>
                        <a:sym typeface="PT Sans"/>
                      </a:endParaRPr>
                    </a:p>
                  </a:txBody>
                  <a:tcPr marL="36000" marR="36000" marT="18000" marB="18000">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lvl="0" indent="0" algn="l" rtl="0">
                        <a:spcBef>
                          <a:spcPts val="0"/>
                        </a:spcBef>
                        <a:spcAft>
                          <a:spcPts val="0"/>
                        </a:spcAft>
                        <a:buNone/>
                      </a:pPr>
                      <a:r>
                        <a:rPr lang="ru-RU" sz="800" dirty="0">
                          <a:latin typeface="PT Sans"/>
                          <a:ea typeface="PT Sans"/>
                          <a:cs typeface="PT Sans"/>
                          <a:sym typeface="PT Sans"/>
                        </a:rPr>
                        <a:t>Использовать</a:t>
                      </a:r>
                      <a:r>
                        <a:rPr lang="ru-RU" sz="800" baseline="0" dirty="0">
                          <a:latin typeface="PT Sans"/>
                          <a:ea typeface="PT Sans"/>
                          <a:cs typeface="PT Sans"/>
                          <a:sym typeface="PT Sans"/>
                        </a:rPr>
                        <a:t> в обучении новым технологиям.</a:t>
                      </a:r>
                      <a:endParaRPr sz="800" dirty="0">
                        <a:latin typeface="PT Sans"/>
                        <a:ea typeface="PT Sans"/>
                        <a:cs typeface="PT Sans"/>
                        <a:sym typeface="PT Sans"/>
                      </a:endParaRPr>
                    </a:p>
                  </a:txBody>
                  <a:tcPr marL="36000" marR="36000" marT="18000" marB="18000">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r h="157925">
                <a:tc>
                  <a:txBody>
                    <a:bodyPr/>
                    <a:lstStyle/>
                    <a:p>
                      <a:pPr marL="0" lvl="0" indent="0" algn="l" rtl="0">
                        <a:spcBef>
                          <a:spcPts val="0"/>
                        </a:spcBef>
                        <a:spcAft>
                          <a:spcPts val="0"/>
                        </a:spcAft>
                        <a:buNone/>
                      </a:pPr>
                      <a:r>
                        <a:rPr lang="ru-RU" sz="800" dirty="0">
                          <a:latin typeface="PT Sans"/>
                          <a:ea typeface="PT Sans"/>
                          <a:cs typeface="PT Sans"/>
                          <a:sym typeface="PT Sans"/>
                        </a:rPr>
                        <a:t>Преподаватель</a:t>
                      </a:r>
                      <a:endParaRPr sz="800" dirty="0">
                        <a:latin typeface="PT Sans"/>
                        <a:ea typeface="PT Sans"/>
                        <a:cs typeface="PT Sans"/>
                        <a:sym typeface="PT Sans"/>
                      </a:endParaRPr>
                    </a:p>
                  </a:txBody>
                  <a:tcPr marL="36000" marR="36000" marT="18000" marB="18000">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lvl="0" indent="0" algn="l" rtl="0">
                        <a:spcBef>
                          <a:spcPts val="0"/>
                        </a:spcBef>
                        <a:spcAft>
                          <a:spcPts val="0"/>
                        </a:spcAft>
                        <a:buNone/>
                      </a:pPr>
                      <a:r>
                        <a:rPr lang="ru-RU" sz="800" dirty="0">
                          <a:latin typeface="PT Sans"/>
                          <a:ea typeface="PT Sans"/>
                          <a:cs typeface="PT Sans"/>
                          <a:sym typeface="PT Sans"/>
                        </a:rPr>
                        <a:t>Давать качественное</a:t>
                      </a:r>
                      <a:r>
                        <a:rPr lang="ru-RU" sz="800" baseline="0" dirty="0">
                          <a:latin typeface="PT Sans"/>
                          <a:ea typeface="PT Sans"/>
                          <a:cs typeface="PT Sans"/>
                          <a:sym typeface="PT Sans"/>
                        </a:rPr>
                        <a:t> образование, которое соответствует европейским стандартам.</a:t>
                      </a:r>
                      <a:endParaRPr sz="800" dirty="0">
                        <a:latin typeface="PT Sans"/>
                        <a:ea typeface="PT Sans"/>
                        <a:cs typeface="PT Sans"/>
                        <a:sym typeface="PT Sans"/>
                      </a:endParaRPr>
                    </a:p>
                  </a:txBody>
                  <a:tcPr marL="36000" marR="36000" marT="18000" marB="18000">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10" name="Google Shape;110;p26"/>
          <p:cNvSpPr txBox="1"/>
          <p:nvPr/>
        </p:nvSpPr>
        <p:spPr>
          <a:xfrm>
            <a:off x="169775" y="3720148"/>
            <a:ext cx="4517700" cy="98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900" b="1" dirty="0">
                <a:latin typeface="PT Sans"/>
                <a:ea typeface="PT Sans"/>
                <a:cs typeface="PT Sans"/>
                <a:sym typeface="PT Sans"/>
              </a:rPr>
              <a:t>Цель</a:t>
            </a:r>
            <a:r>
              <a:rPr lang="en-US" sz="900" b="1" dirty="0">
                <a:latin typeface="PT Sans"/>
                <a:ea typeface="PT Sans"/>
                <a:cs typeface="PT Sans"/>
                <a:sym typeface="PT Sans"/>
              </a:rPr>
              <a:t>: </a:t>
            </a:r>
          </a:p>
          <a:p>
            <a:pPr lvl="0"/>
            <a:r>
              <a:rPr lang="ru-RU" sz="900" dirty="0"/>
              <a:t>Изготовить стенд разрывного действия с электромеханическим приводом, набором датчиков для построения диаграммы растяжения, определения предела прочности и деформации образцов пластмасс выполненных по ГОСТ 11262-2017</a:t>
            </a:r>
            <a:endParaRPr sz="900" b="1" dirty="0">
              <a:latin typeface="PT Sans"/>
              <a:ea typeface="PT Sans"/>
              <a:cs typeface="PT Sans"/>
              <a:sym typeface="PT Sans"/>
            </a:endParaRPr>
          </a:p>
        </p:txBody>
      </p:sp>
      <p:sp>
        <p:nvSpPr>
          <p:cNvPr id="111" name="Google Shape;111;p26"/>
          <p:cNvSpPr txBox="1"/>
          <p:nvPr/>
        </p:nvSpPr>
        <p:spPr>
          <a:xfrm>
            <a:off x="5356600" y="2935150"/>
            <a:ext cx="3717900" cy="95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26"/>
          <p:cNvSpPr txBox="1"/>
          <p:nvPr/>
        </p:nvSpPr>
        <p:spPr>
          <a:xfrm>
            <a:off x="169774" y="655274"/>
            <a:ext cx="4295347" cy="79351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b="1" dirty="0">
              <a:latin typeface="PT Sans"/>
              <a:ea typeface="PT Sans"/>
              <a:cs typeface="PT Sans"/>
              <a:sym typeface="PT Sans"/>
            </a:endParaRPr>
          </a:p>
          <a:p>
            <a:r>
              <a:rPr lang="ru" sz="1000" b="1" dirty="0">
                <a:latin typeface="PT Sans"/>
                <a:ea typeface="PT Sans"/>
                <a:cs typeface="PT Sans"/>
                <a:sym typeface="PT Sans"/>
              </a:rPr>
              <a:t>Трек</a:t>
            </a:r>
            <a:r>
              <a:rPr lang="en-US" sz="1000" b="1" dirty="0">
                <a:latin typeface="PT Sans"/>
                <a:ea typeface="PT Sans"/>
                <a:cs typeface="PT Sans"/>
                <a:sym typeface="PT Sans"/>
              </a:rPr>
              <a:t>: 43IncENGINEER</a:t>
            </a:r>
            <a:br>
              <a:rPr lang="ru" sz="1000" b="1" dirty="0">
                <a:latin typeface="PT Sans"/>
                <a:ea typeface="PT Sans"/>
                <a:cs typeface="PT Sans"/>
                <a:sym typeface="PT Sans"/>
              </a:rPr>
            </a:br>
            <a:endParaRPr sz="1000" b="1" dirty="0">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ru" sz="1000" b="1" dirty="0">
                <a:solidFill>
                  <a:schemeClr val="dk1"/>
                </a:solidFill>
                <a:latin typeface="PT Sans"/>
                <a:ea typeface="PT Sans"/>
                <a:cs typeface="PT Sans"/>
                <a:sym typeface="PT Sans"/>
              </a:rPr>
              <a:t>Дополнительная информация/ссылки : Вятский ГАТУ</a:t>
            </a:r>
            <a:endParaRPr sz="1000" b="1" dirty="0">
              <a:latin typeface="PT Sans"/>
              <a:ea typeface="PT Sans"/>
              <a:cs typeface="PT Sans"/>
              <a:sym typeface="PT Sans"/>
            </a:endParaRPr>
          </a:p>
        </p:txBody>
      </p:sp>
      <p:sp>
        <p:nvSpPr>
          <p:cNvPr id="113" name="Google Shape;113;p26"/>
          <p:cNvSpPr txBox="1"/>
          <p:nvPr/>
        </p:nvSpPr>
        <p:spPr>
          <a:xfrm>
            <a:off x="5407625" y="1538101"/>
            <a:ext cx="3845100" cy="219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900" b="1" dirty="0">
                <a:latin typeface="PT Sans"/>
                <a:ea typeface="PT Sans"/>
                <a:cs typeface="PT Sans"/>
                <a:sym typeface="PT Sans"/>
              </a:rPr>
              <a:t>Команда проекта: </a:t>
            </a:r>
            <a:endParaRPr sz="900" b="1" dirty="0">
              <a:latin typeface="PT Sans"/>
              <a:ea typeface="PT Sans"/>
              <a:cs typeface="PT Sans"/>
              <a:sym typeface="PT Sans"/>
            </a:endParaRPr>
          </a:p>
          <a:p>
            <a:pPr lvl="0"/>
            <a:r>
              <a:rPr lang="ru-RU" sz="900" b="1" dirty="0" err="1">
                <a:latin typeface="PT Sans"/>
                <a:ea typeface="PT Sans"/>
                <a:cs typeface="PT Sans"/>
                <a:sym typeface="PT Sans"/>
              </a:rPr>
              <a:t>Кузнецовский</a:t>
            </a:r>
            <a:r>
              <a:rPr lang="ru-RU" sz="900" b="1" dirty="0">
                <a:latin typeface="PT Sans"/>
                <a:ea typeface="PT Sans"/>
                <a:cs typeface="PT Sans"/>
                <a:sym typeface="PT Sans"/>
              </a:rPr>
              <a:t> Денис Владимирович- руководитель проекта, программист</a:t>
            </a:r>
            <a:r>
              <a:rPr lang="en-US" sz="900" b="1" dirty="0">
                <a:latin typeface="PT Sans"/>
                <a:ea typeface="PT Sans"/>
                <a:cs typeface="PT Sans"/>
                <a:sym typeface="PT Sans"/>
              </a:rPr>
              <a:t> (U560071)</a:t>
            </a:r>
            <a:endParaRPr lang="ru-RU" sz="900" b="1" dirty="0">
              <a:latin typeface="PT Sans"/>
              <a:ea typeface="PT Sans"/>
              <a:cs typeface="PT Sans"/>
              <a:sym typeface="PT Sans"/>
            </a:endParaRPr>
          </a:p>
          <a:p>
            <a:pPr lvl="0"/>
            <a:r>
              <a:rPr lang="ru-RU" sz="900" b="1" dirty="0" err="1">
                <a:latin typeface="PT Sans"/>
                <a:ea typeface="PT Sans"/>
                <a:cs typeface="PT Sans"/>
                <a:sym typeface="PT Sans"/>
              </a:rPr>
              <a:t>Вараксин</a:t>
            </a:r>
            <a:r>
              <a:rPr lang="ru-RU" sz="900" b="1" dirty="0">
                <a:latin typeface="PT Sans"/>
                <a:ea typeface="PT Sans"/>
                <a:cs typeface="PT Sans"/>
                <a:sym typeface="PT Sans"/>
              </a:rPr>
              <a:t> Дмитрий Александрович – инженер-конструктор</a:t>
            </a:r>
            <a:r>
              <a:rPr lang="en-US" sz="900" b="1" dirty="0">
                <a:latin typeface="PT Sans"/>
                <a:ea typeface="PT Sans"/>
                <a:cs typeface="PT Sans"/>
                <a:sym typeface="PT Sans"/>
              </a:rPr>
              <a:t> (U555974)</a:t>
            </a:r>
            <a:endParaRPr lang="ru-RU" sz="900" b="1" dirty="0">
              <a:latin typeface="PT Sans"/>
              <a:ea typeface="PT Sans"/>
              <a:cs typeface="PT Sans"/>
              <a:sym typeface="PT Sans"/>
            </a:endParaRPr>
          </a:p>
          <a:p>
            <a:pPr lvl="0"/>
            <a:r>
              <a:rPr lang="ru-RU" sz="900" b="1" dirty="0">
                <a:latin typeface="PT Sans"/>
                <a:ea typeface="PT Sans"/>
                <a:cs typeface="PT Sans"/>
                <a:sym typeface="PT Sans"/>
              </a:rPr>
              <a:t>Сироткин Егор Сергеевич – инженер-конструктор </a:t>
            </a:r>
            <a:r>
              <a:rPr lang="en-US" sz="900" b="1" dirty="0">
                <a:latin typeface="PT Sans"/>
                <a:ea typeface="PT Sans"/>
                <a:cs typeface="PT Sans"/>
                <a:sym typeface="PT Sans"/>
              </a:rPr>
              <a:t>(U492417)</a:t>
            </a:r>
            <a:endParaRPr lang="ru-RU" sz="900" b="1" dirty="0">
              <a:latin typeface="PT Sans"/>
              <a:ea typeface="PT Sans"/>
              <a:cs typeface="PT Sans"/>
              <a:sym typeface="PT Sans"/>
            </a:endParaRPr>
          </a:p>
          <a:p>
            <a:pPr marL="0" lvl="0" indent="0" algn="l" rtl="0">
              <a:spcBef>
                <a:spcPts val="0"/>
              </a:spcBef>
              <a:spcAft>
                <a:spcPts val="0"/>
              </a:spcAft>
              <a:buNone/>
            </a:pPr>
            <a:r>
              <a:rPr lang="ru" sz="900" b="1" dirty="0">
                <a:latin typeface="PT Sans"/>
                <a:ea typeface="PT Sans"/>
                <a:cs typeface="PT Sans"/>
                <a:sym typeface="PT Sans"/>
              </a:rPr>
              <a:t>Какие компетенции вашей команды помогут вам достигнуть цели? </a:t>
            </a:r>
            <a:endParaRPr lang="en-US" sz="900" b="1" dirty="0">
              <a:latin typeface="PT Sans"/>
              <a:ea typeface="PT Sans"/>
              <a:cs typeface="PT Sans"/>
              <a:sym typeface="PT Sans"/>
            </a:endParaRPr>
          </a:p>
          <a:p>
            <a:pPr marL="0" lvl="0" indent="0" algn="l" rtl="0">
              <a:spcBef>
                <a:spcPts val="0"/>
              </a:spcBef>
              <a:spcAft>
                <a:spcPts val="0"/>
              </a:spcAft>
              <a:buNone/>
            </a:pPr>
            <a:r>
              <a:rPr lang="ru-RU" sz="900" dirty="0">
                <a:latin typeface="PT Sans"/>
                <a:ea typeface="PT Sans"/>
                <a:cs typeface="PT Sans"/>
                <a:sym typeface="PT Sans"/>
              </a:rPr>
              <a:t>Умения конструкторской разработки, экономической грамотности, менеджмента, полученные в стенах нашего университета.</a:t>
            </a:r>
            <a:endParaRPr sz="900" dirty="0">
              <a:latin typeface="PT Sans"/>
              <a:ea typeface="PT Sans"/>
              <a:cs typeface="PT Sans"/>
              <a:sym typeface="PT Sans"/>
            </a:endParaRPr>
          </a:p>
          <a:p>
            <a:pPr marL="0" lvl="0" indent="0" algn="l" rtl="0">
              <a:spcBef>
                <a:spcPts val="0"/>
              </a:spcBef>
              <a:spcAft>
                <a:spcPts val="0"/>
              </a:spcAft>
              <a:buNone/>
            </a:pPr>
            <a:r>
              <a:rPr lang="ru" sz="900" b="1" dirty="0">
                <a:latin typeface="PT Sans"/>
                <a:ea typeface="PT Sans"/>
                <a:cs typeface="PT Sans"/>
                <a:sym typeface="PT Sans"/>
              </a:rPr>
              <a:t>Чему нужно научиться, чтобы достичь цели проекта / какие компетенции нужно привлечь со стороны?</a:t>
            </a:r>
          </a:p>
          <a:p>
            <a:pPr marL="0" lvl="0" indent="0" algn="l" rtl="0">
              <a:spcBef>
                <a:spcPts val="0"/>
              </a:spcBef>
              <a:spcAft>
                <a:spcPts val="0"/>
              </a:spcAft>
              <a:buNone/>
            </a:pPr>
            <a:r>
              <a:rPr lang="ru-RU" sz="900" dirty="0">
                <a:latin typeface="PT Sans"/>
                <a:ea typeface="PT Sans"/>
                <a:cs typeface="PT Sans"/>
                <a:sym typeface="PT Sans"/>
              </a:rPr>
              <a:t>Пройти дополнительное обучение по языку программирования </a:t>
            </a:r>
            <a:r>
              <a:rPr lang="en-US" sz="900" dirty="0">
                <a:latin typeface="PT Sans"/>
                <a:ea typeface="PT Sans"/>
                <a:cs typeface="PT Sans"/>
                <a:sym typeface="PT Sans"/>
              </a:rPr>
              <a:t>Python.</a:t>
            </a:r>
            <a:endParaRPr lang="ru-RU" sz="900" dirty="0">
              <a:latin typeface="PT Sans"/>
              <a:ea typeface="PT Sans"/>
              <a:cs typeface="PT Sans"/>
              <a:sym typeface="PT Sans"/>
            </a:endParaRPr>
          </a:p>
          <a:p>
            <a:pPr marL="0" lvl="0" indent="0" algn="l" rtl="0">
              <a:spcBef>
                <a:spcPts val="0"/>
              </a:spcBef>
              <a:spcAft>
                <a:spcPts val="0"/>
              </a:spcAft>
              <a:buNone/>
            </a:pPr>
            <a:r>
              <a:rPr lang="ru-RU" sz="900" dirty="0">
                <a:latin typeface="PT Sans"/>
                <a:ea typeface="PT Sans"/>
                <a:cs typeface="PT Sans"/>
                <a:sym typeface="PT Sans"/>
              </a:rPr>
              <a:t>Освоить новые библиотеки языка </a:t>
            </a:r>
            <a:r>
              <a:rPr lang="en-US" sz="900" dirty="0" err="1">
                <a:latin typeface="PT Sans"/>
                <a:ea typeface="PT Sans"/>
                <a:cs typeface="PT Sans"/>
                <a:sym typeface="PT Sans"/>
              </a:rPr>
              <a:t>MicroPython</a:t>
            </a:r>
            <a:r>
              <a:rPr lang="ru-RU" sz="900" dirty="0">
                <a:latin typeface="PT Sans"/>
                <a:ea typeface="PT Sans"/>
                <a:cs typeface="PT Sans"/>
                <a:sym typeface="PT Sans"/>
              </a:rPr>
              <a:t> для работы с датчиками и управления микроконтроллера.</a:t>
            </a:r>
          </a:p>
          <a:p>
            <a:pPr marL="0" lvl="0" indent="0" algn="l" rtl="0">
              <a:spcBef>
                <a:spcPts val="0"/>
              </a:spcBef>
              <a:spcAft>
                <a:spcPts val="0"/>
              </a:spcAft>
              <a:buNone/>
            </a:pPr>
            <a:r>
              <a:rPr lang="ru-RU" sz="900" dirty="0">
                <a:latin typeface="PT Sans"/>
                <a:ea typeface="PT Sans"/>
                <a:cs typeface="PT Sans"/>
                <a:sym typeface="PT Sans"/>
              </a:rPr>
              <a:t>Изучить новые методы конструирования и проектирования.</a:t>
            </a:r>
          </a:p>
          <a:p>
            <a:pPr marL="0" lvl="0" indent="0" algn="l" rtl="0">
              <a:spcBef>
                <a:spcPts val="0"/>
              </a:spcBef>
              <a:spcAft>
                <a:spcPts val="0"/>
              </a:spcAft>
              <a:buNone/>
            </a:pPr>
            <a:r>
              <a:rPr lang="ru-RU" sz="900" dirty="0">
                <a:latin typeface="PT Sans"/>
                <a:ea typeface="PT Sans"/>
                <a:cs typeface="PT Sans"/>
                <a:sym typeface="PT Sans"/>
              </a:rPr>
              <a:t>Изучить 3</a:t>
            </a:r>
            <a:r>
              <a:rPr lang="en-US" sz="900" dirty="0">
                <a:latin typeface="PT Sans"/>
                <a:ea typeface="PT Sans"/>
                <a:cs typeface="PT Sans"/>
                <a:sym typeface="PT Sans"/>
              </a:rPr>
              <a:t>D </a:t>
            </a:r>
            <a:r>
              <a:rPr lang="ru-RU" sz="900" dirty="0">
                <a:latin typeface="PT Sans"/>
                <a:ea typeface="PT Sans"/>
                <a:cs typeface="PT Sans"/>
                <a:sym typeface="PT Sans"/>
              </a:rPr>
              <a:t>моделирование.</a:t>
            </a:r>
            <a:endParaRPr lang="en-US" sz="900" dirty="0">
              <a:latin typeface="PT Sans"/>
              <a:ea typeface="PT Sans"/>
              <a:cs typeface="PT Sans"/>
              <a:sym typeface="PT Sans"/>
            </a:endParaRPr>
          </a:p>
          <a:p>
            <a:pPr marL="0" lvl="0" indent="0" algn="l" rtl="0">
              <a:spcBef>
                <a:spcPts val="0"/>
              </a:spcBef>
              <a:spcAft>
                <a:spcPts val="0"/>
              </a:spcAft>
              <a:buNone/>
            </a:pPr>
            <a:r>
              <a:rPr lang="ru-RU" sz="900" dirty="0">
                <a:latin typeface="PT Sans"/>
                <a:ea typeface="PT Sans"/>
                <a:cs typeface="PT Sans"/>
                <a:sym typeface="PT Sans"/>
              </a:rPr>
              <a:t>Усовершенствовать навыки кинематического и энергетического расчета.</a:t>
            </a:r>
            <a:endParaRPr sz="900" b="1" dirty="0">
              <a:latin typeface="PT Sans"/>
              <a:ea typeface="PT Sans"/>
              <a:cs typeface="PT Sans"/>
              <a:sym typeface="PT Sans"/>
            </a:endParaRPr>
          </a:p>
          <a:p>
            <a:pPr marL="457200" lvl="0" indent="0" algn="l" rtl="0">
              <a:spcBef>
                <a:spcPts val="0"/>
              </a:spcBef>
              <a:spcAft>
                <a:spcPts val="0"/>
              </a:spcAft>
              <a:buNone/>
            </a:pPr>
            <a:endParaRPr sz="900" b="1" dirty="0">
              <a:latin typeface="PT Sans"/>
              <a:ea typeface="PT Sans"/>
              <a:cs typeface="PT Sans"/>
              <a:sym typeface="PT Sans"/>
            </a:endParaRPr>
          </a:p>
        </p:txBody>
      </p:sp>
      <p:sp>
        <p:nvSpPr>
          <p:cNvPr id="114" name="Google Shape;114;p26"/>
          <p:cNvSpPr txBox="1"/>
          <p:nvPr/>
        </p:nvSpPr>
        <p:spPr>
          <a:xfrm>
            <a:off x="5357115" y="225699"/>
            <a:ext cx="4517700" cy="98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900" b="1" dirty="0">
                <a:latin typeface="PT Sans"/>
                <a:ea typeface="PT Sans"/>
                <a:cs typeface="PT Sans"/>
                <a:sym typeface="PT Sans"/>
              </a:rPr>
              <a:t>Стороны, вовлеченные в ваш проект</a:t>
            </a:r>
            <a:br>
              <a:rPr lang="ru" sz="900" b="1" dirty="0">
                <a:latin typeface="PT Sans"/>
                <a:ea typeface="PT Sans"/>
                <a:cs typeface="PT Sans"/>
                <a:sym typeface="PT Sans"/>
              </a:rPr>
            </a:br>
            <a:r>
              <a:rPr lang="ru" sz="900" b="1" dirty="0">
                <a:latin typeface="PT Sans"/>
                <a:ea typeface="PT Sans"/>
                <a:cs typeface="PT Sans"/>
                <a:sym typeface="PT Sans"/>
              </a:rPr>
              <a:t>(стейкхолдеров проекта):</a:t>
            </a:r>
            <a:endParaRPr sz="800" i="1" dirty="0">
              <a:latin typeface="PT Sans"/>
              <a:ea typeface="PT Sans"/>
              <a:cs typeface="PT Sans"/>
              <a:sym typeface="PT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472482756"/>
              </p:ext>
            </p:extLst>
          </p:nvPr>
        </p:nvGraphicFramePr>
        <p:xfrm>
          <a:off x="733475" y="558089"/>
          <a:ext cx="7639447" cy="3425448"/>
        </p:xfrm>
        <a:graphic>
          <a:graphicData uri="http://schemas.openxmlformats.org/drawingml/2006/table">
            <a:tbl>
              <a:tblPr/>
              <a:tblGrid>
                <a:gridCol w="1290537">
                  <a:extLst>
                    <a:ext uri="{9D8B030D-6E8A-4147-A177-3AD203B41FA5}">
                      <a16:colId xmlns:a16="http://schemas.microsoft.com/office/drawing/2014/main" val="20000"/>
                    </a:ext>
                  </a:extLst>
                </a:gridCol>
                <a:gridCol w="1549939">
                  <a:extLst>
                    <a:ext uri="{9D8B030D-6E8A-4147-A177-3AD203B41FA5}">
                      <a16:colId xmlns:a16="http://schemas.microsoft.com/office/drawing/2014/main" val="20001"/>
                    </a:ext>
                  </a:extLst>
                </a:gridCol>
                <a:gridCol w="1232296">
                  <a:extLst>
                    <a:ext uri="{9D8B030D-6E8A-4147-A177-3AD203B41FA5}">
                      <a16:colId xmlns:a16="http://schemas.microsoft.com/office/drawing/2014/main" val="20002"/>
                    </a:ext>
                  </a:extLst>
                </a:gridCol>
                <a:gridCol w="2117056">
                  <a:extLst>
                    <a:ext uri="{9D8B030D-6E8A-4147-A177-3AD203B41FA5}">
                      <a16:colId xmlns:a16="http://schemas.microsoft.com/office/drawing/2014/main" val="20003"/>
                    </a:ext>
                  </a:extLst>
                </a:gridCol>
                <a:gridCol w="1449619">
                  <a:extLst>
                    <a:ext uri="{9D8B030D-6E8A-4147-A177-3AD203B41FA5}">
                      <a16:colId xmlns:a16="http://schemas.microsoft.com/office/drawing/2014/main" val="20004"/>
                    </a:ext>
                  </a:extLst>
                </a:gridCol>
              </a:tblGrid>
              <a:tr h="560688">
                <a:tc>
                  <a:txBody>
                    <a:bodyPr/>
                    <a:lstStyle/>
                    <a:p>
                      <a:pPr rtl="0" fontAlgn="t">
                        <a:spcBef>
                          <a:spcPts val="0"/>
                        </a:spcBef>
                        <a:spcAft>
                          <a:spcPts val="0"/>
                        </a:spcAft>
                      </a:pPr>
                      <a:r>
                        <a:rPr lang="ru-RU" sz="1050" b="1" i="0" u="none" strike="noStrike" dirty="0">
                          <a:solidFill>
                            <a:srgbClr val="000000"/>
                          </a:solidFill>
                          <a:latin typeface="Arial"/>
                        </a:rPr>
                        <a:t>Название</a:t>
                      </a:r>
                      <a:endParaRPr lang="ru-RU" sz="16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ru-RU" sz="1050" b="1" i="0" u="none" strike="noStrike" dirty="0">
                          <a:solidFill>
                            <a:srgbClr val="000000"/>
                          </a:solidFill>
                          <a:latin typeface="Arial"/>
                        </a:rPr>
                        <a:t>Ссылка</a:t>
                      </a:r>
                      <a:endParaRPr lang="ru-RU" sz="16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ru-RU" sz="1050" b="1" i="0" u="none" strike="noStrike" dirty="0">
                          <a:solidFill>
                            <a:srgbClr val="000000"/>
                          </a:solidFill>
                          <a:latin typeface="Arial"/>
                        </a:rPr>
                        <a:t>Преимущества</a:t>
                      </a:r>
                      <a:endParaRPr lang="ru-RU" sz="1600" dirty="0"/>
                    </a:p>
                    <a:p>
                      <a:pPr rtl="0" fontAlgn="t">
                        <a:spcBef>
                          <a:spcPts val="0"/>
                        </a:spcBef>
                        <a:spcAft>
                          <a:spcPts val="0"/>
                        </a:spcAft>
                      </a:pPr>
                      <a:r>
                        <a:rPr lang="ru-RU" sz="800" b="0" i="0" u="none" strike="noStrike" dirty="0">
                          <a:solidFill>
                            <a:srgbClr val="000000"/>
                          </a:solidFill>
                          <a:latin typeface="Arial"/>
                        </a:rPr>
                        <a:t>(с точки зрения пользователя)</a:t>
                      </a:r>
                      <a:endParaRPr lang="ru-RU" sz="16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ru-RU" sz="1050" b="1" i="0" u="none" strike="noStrike" dirty="0">
                          <a:solidFill>
                            <a:srgbClr val="000000"/>
                          </a:solidFill>
                          <a:latin typeface="Arial"/>
                        </a:rPr>
                        <a:t>Недостатки</a:t>
                      </a:r>
                      <a:endParaRPr lang="ru-RU" sz="1600" dirty="0"/>
                    </a:p>
                    <a:p>
                      <a:pPr rtl="0" fontAlgn="t">
                        <a:spcBef>
                          <a:spcPts val="0"/>
                        </a:spcBef>
                        <a:spcAft>
                          <a:spcPts val="0"/>
                        </a:spcAft>
                      </a:pPr>
                      <a:r>
                        <a:rPr lang="ru-RU" sz="800" b="0" i="0" u="none" strike="noStrike" dirty="0">
                          <a:solidFill>
                            <a:srgbClr val="000000"/>
                          </a:solidFill>
                          <a:latin typeface="Arial"/>
                        </a:rPr>
                        <a:t>(с точки зрения пользователя)</a:t>
                      </a:r>
                      <a:endParaRPr lang="ru-RU" sz="16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ru-RU" sz="1050" b="1" i="0" u="none" strike="noStrike" dirty="0">
                          <a:solidFill>
                            <a:srgbClr val="000000"/>
                          </a:solidFill>
                          <a:latin typeface="Arial"/>
                        </a:rPr>
                        <a:t>Отличия</a:t>
                      </a:r>
                      <a:endParaRPr lang="ru-RU" sz="1600" dirty="0"/>
                    </a:p>
                    <a:p>
                      <a:pPr rtl="0" fontAlgn="t">
                        <a:spcBef>
                          <a:spcPts val="0"/>
                        </a:spcBef>
                        <a:spcAft>
                          <a:spcPts val="0"/>
                        </a:spcAft>
                      </a:pPr>
                      <a:r>
                        <a:rPr lang="ru-RU" sz="800" b="0" i="0" u="none" strike="noStrike" dirty="0">
                          <a:solidFill>
                            <a:srgbClr val="000000"/>
                          </a:solidFill>
                          <a:latin typeface="Arial"/>
                        </a:rPr>
                        <a:t>(от вашего решения)</a:t>
                      </a:r>
                      <a:endParaRPr lang="ru-RU" sz="16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6379">
                <a:tc>
                  <a:txBody>
                    <a:bodyPr/>
                    <a:lstStyle/>
                    <a:p>
                      <a:pPr lvl="0" algn="l">
                        <a:lnSpc>
                          <a:spcPct val="100000"/>
                        </a:lnSpc>
                        <a:spcBef>
                          <a:spcPts val="0"/>
                        </a:spcBef>
                        <a:spcAft>
                          <a:spcPts val="0"/>
                        </a:spcAft>
                        <a:buNone/>
                      </a:pPr>
                      <a:r>
                        <a:rPr lang="ru-RU" sz="800" b="0" i="0" u="none" strike="noStrike" noProof="0" dirty="0"/>
                        <a:t>Разрывные машины </a:t>
                      </a:r>
                      <a:r>
                        <a:rPr lang="ru-RU" sz="800" b="0" i="0" u="none" strike="noStrike" noProof="0" dirty="0" err="1"/>
                        <a:t>Quasar</a:t>
                      </a:r>
                      <a:r>
                        <a:rPr lang="ru-RU" sz="800" b="0" i="0" u="none" strike="noStrike" noProof="0" dirty="0"/>
                        <a:t> 2,5</a:t>
                      </a:r>
                      <a:endParaRPr lang="ru-RU" sz="800" dirty="0"/>
                    </a:p>
                    <a:p>
                      <a:pPr lvl="0">
                        <a:spcBef>
                          <a:spcPts val="0"/>
                        </a:spcBef>
                        <a:spcAft>
                          <a:spcPts val="0"/>
                        </a:spcAft>
                        <a:buNone/>
                      </a:pPr>
                      <a:endParaRPr lang="ru-RU" sz="800" b="0" i="0" u="none" strike="noStrike" dirty="0">
                        <a:solidFill>
                          <a:srgbClr val="000000"/>
                        </a:solidFill>
                        <a:latin typeface="Arial"/>
                      </a:endParaRP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lvl="0">
                        <a:buNone/>
                      </a:pPr>
                      <a:r>
                        <a:rPr lang="en-US" sz="800" b="0" i="0" u="none" strike="noStrike" noProof="0" dirty="0">
                          <a:latin typeface="Arial"/>
                          <a:hlinkClick r:id="rId2"/>
                        </a:rPr>
                        <a:t>https://galdabini.ru/машины-напольного-исполнения-quasar-2-5/</a:t>
                      </a:r>
                      <a:r>
                        <a:rPr lang="en-US" sz="800" b="0" i="0" u="none" strike="noStrike" noProof="0" dirty="0">
                          <a:latin typeface="Arial"/>
                        </a:rPr>
                        <a:t> </a:t>
                      </a:r>
                      <a:endParaRPr lang="ru-RU" sz="800" b="0" i="0" u="none" strike="noStrike" noProof="0">
                        <a:latin typeface="Arial"/>
                      </a:endParaRP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fontAlgn="t"/>
                      <a:r>
                        <a:rPr lang="ru-RU" sz="800" dirty="0"/>
                        <a:t>Простота конструкции.</a:t>
                      </a: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lvl="0">
                        <a:buNone/>
                      </a:pPr>
                      <a:r>
                        <a:rPr lang="ru-RU" sz="800" b="0" i="0" u="none" strike="noStrike" noProof="0" dirty="0" err="1">
                          <a:latin typeface="Arial"/>
                        </a:rPr>
                        <a:t>Quasar</a:t>
                      </a:r>
                      <a:r>
                        <a:rPr lang="ru-RU" sz="800" b="0" i="0" u="none" strike="noStrike" noProof="0" dirty="0">
                          <a:latin typeface="Arial"/>
                        </a:rPr>
                        <a:t> 2.5 (GALDABINI) имеет меньшие габариты (у аналога высота 1452 мм, ширина 595 мм, глубина 500 мм), меньшую потребляемую мощность (У </a:t>
                      </a:r>
                      <a:r>
                        <a:rPr lang="ru-RU" sz="800" b="0" i="0" u="none" strike="noStrike" noProof="0" dirty="0" err="1">
                          <a:latin typeface="Arial"/>
                        </a:rPr>
                        <a:t>Quasar</a:t>
                      </a:r>
                      <a:r>
                        <a:rPr lang="ru-RU" sz="800" b="0" i="0" u="none" strike="noStrike" noProof="0" dirty="0">
                          <a:latin typeface="Arial"/>
                        </a:rPr>
                        <a:t> 2.5 250 Ватт, а у предполагаемой разработки не более 50 Ватт), производство аналога Италия.</a:t>
                      </a: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lvl="0">
                        <a:buNone/>
                      </a:pPr>
                      <a:r>
                        <a:rPr lang="ru-RU" sz="800" b="0" i="0" u="none" strike="noStrike" noProof="0" dirty="0"/>
                        <a:t>Больший спектр применения.</a:t>
                      </a:r>
                      <a:endParaRPr lang="ru-RU" sz="800" b="0" i="0" u="none" strike="noStrike" noProof="0" dirty="0">
                        <a:latin typeface="Arial"/>
                      </a:endParaRP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6379">
                <a:tc>
                  <a:txBody>
                    <a:bodyPr/>
                    <a:lstStyle/>
                    <a:p>
                      <a:pPr lvl="0">
                        <a:spcBef>
                          <a:spcPts val="0"/>
                        </a:spcBef>
                        <a:spcAft>
                          <a:spcPts val="0"/>
                        </a:spcAft>
                        <a:buNone/>
                      </a:pPr>
                      <a:r>
                        <a:rPr lang="ru-RU" sz="800" b="0" i="0" u="none" strike="noStrike" noProof="0" dirty="0"/>
                        <a:t>Испытательные машины серии STB </a:t>
                      </a:r>
                      <a:endParaRPr lang="ru-RU" b="0" i="0" cap="all" dirty="0"/>
                    </a:p>
                    <a:p>
                      <a:pPr lvl="0">
                        <a:spcBef>
                          <a:spcPts val="0"/>
                        </a:spcBef>
                        <a:spcAft>
                          <a:spcPts val="0"/>
                        </a:spcAft>
                        <a:buNone/>
                      </a:pPr>
                      <a:endParaRPr lang="ru-RU" sz="800" b="0" i="0" u="none" strike="noStrike" noProof="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lvl="0">
                        <a:buNone/>
                      </a:pPr>
                      <a:r>
                        <a:rPr lang="en-US" sz="800" b="0" i="0" u="none" strike="noStrike" noProof="0" dirty="0">
                          <a:latin typeface="Arial"/>
                          <a:hlinkClick r:id="rId3"/>
                        </a:rPr>
                        <a:t>https://and.pro-solution.ru/nastolnye-odnokolonnye-ispytatelnye-test-mashiny-serii-stb/</a:t>
                      </a:r>
                      <a:r>
                        <a:rPr lang="en-US" sz="800" b="0" i="0" u="none" strike="noStrike" noProof="0" dirty="0">
                          <a:latin typeface="Arial"/>
                        </a:rPr>
                        <a:t> </a:t>
                      </a:r>
                      <a:endParaRPr lang="ru-RU" b="0" i="0" u="none" strike="noStrike" noProof="0" dirty="0">
                        <a:latin typeface="Arial"/>
                      </a:endParaRP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fontAlgn="t"/>
                      <a:r>
                        <a:rPr lang="ru-RU" sz="800" dirty="0"/>
                        <a:t>Универсальный захват.</a:t>
                      </a: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lvl="0">
                        <a:buNone/>
                      </a:pPr>
                      <a:r>
                        <a:rPr lang="ru-RU" sz="800" b="0" i="0" u="none" strike="noStrike" noProof="0" dirty="0">
                          <a:latin typeface="Arial"/>
                        </a:rPr>
                        <a:t> Наша разработка в отличии от настольной испытательной машины серии STB будет иметь меньшие габариты (у аналога высота 1450 мм, ширина 470 мм, глубина 335 мм), так же наш станок имеет меньшую массу (у аналога 56 кг), меньшую потребляемую мощность (у аналога мощность 100 Вт)</a:t>
                      </a:r>
                      <a:endParaRPr lang="ru-RU" sz="800" dirty="0"/>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tc>
                  <a:txBody>
                    <a:bodyPr/>
                    <a:lstStyle/>
                    <a:p>
                      <a:pPr fontAlgn="t"/>
                      <a:r>
                        <a:rPr lang="ru-RU" sz="800" dirty="0"/>
                        <a:t>Не мобильна.</a:t>
                      </a:r>
                    </a:p>
                  </a:txBody>
                  <a:tcPr marL="50740" marR="50740" marT="50740" marB="50740">
                    <a:lnL w="12697" cap="flat" cmpd="sng" algn="ctr">
                      <a:solidFill>
                        <a:srgbClr val="000000"/>
                      </a:solidFill>
                      <a:prstDash val="solid"/>
                      <a:round/>
                      <a:headEnd type="none" w="med" len="med"/>
                      <a:tailEnd type="none" w="med" len="med"/>
                    </a:lnL>
                    <a:lnR w="12697" cap="flat" cmpd="sng" algn="ctr">
                      <a:solidFill>
                        <a:srgbClr val="000000"/>
                      </a:solidFill>
                      <a:prstDash val="solid"/>
                      <a:round/>
                      <a:headEnd type="none" w="med" len="med"/>
                      <a:tailEnd type="none" w="med" len="med"/>
                    </a:lnR>
                    <a:lnT w="12697" cap="flat" cmpd="sng" algn="ctr">
                      <a:solidFill>
                        <a:srgbClr val="000000"/>
                      </a:solidFill>
                      <a:prstDash val="solid"/>
                      <a:round/>
                      <a:headEnd type="none" w="med" len="med"/>
                      <a:tailEnd type="none" w="med" len="med"/>
                    </a:lnT>
                    <a:lnB w="12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5707004"/>
                  </a:ext>
                </a:extLst>
              </a:tr>
              <a:tr h="486378">
                <a:tc>
                  <a:txBody>
                    <a:bodyPr/>
                    <a:lstStyle/>
                    <a:p>
                      <a:pPr lvl="0">
                        <a:spcBef>
                          <a:spcPts val="0"/>
                        </a:spcBef>
                        <a:spcAft>
                          <a:spcPts val="0"/>
                        </a:spcAft>
                        <a:buNone/>
                      </a:pPr>
                      <a:r>
                        <a:rPr lang="ru-RU" sz="800" b="0" i="0" u="none" strike="noStrike" noProof="0" dirty="0">
                          <a:latin typeface="Arial"/>
                        </a:rPr>
                        <a:t>Универсальная испытательная машина Удобство и простота испытаний МСТ-2150</a:t>
                      </a:r>
                      <a:endParaRPr lang="ru-RU" dirty="0"/>
                    </a:p>
                  </a:txBody>
                  <a:tcPr marL="50740" marR="50740" marT="50740" marB="50740">
                    <a:lnL w="12697">
                      <a:solidFill>
                        <a:srgbClr val="000000"/>
                      </a:solidFill>
                    </a:lnL>
                    <a:lnR w="12697">
                      <a:solidFill>
                        <a:srgbClr val="000000"/>
                      </a:solidFill>
                    </a:lnR>
                    <a:lnT w="12697">
                      <a:solidFill>
                        <a:srgbClr val="000000"/>
                      </a:solidFill>
                    </a:lnT>
                    <a:lnB w="12697">
                      <a:solidFill>
                        <a:srgbClr val="000000"/>
                      </a:solidFill>
                    </a:lnB>
                  </a:tcPr>
                </a:tc>
                <a:tc>
                  <a:txBody>
                    <a:bodyPr/>
                    <a:lstStyle/>
                    <a:p>
                      <a:pPr lvl="0">
                        <a:buNone/>
                      </a:pPr>
                      <a:r>
                        <a:rPr lang="en-US" sz="800" b="0" i="0" u="none" strike="noStrike" noProof="0" dirty="0">
                          <a:hlinkClick r:id="rId4"/>
                        </a:rPr>
                        <a:t>https://and.pro-solution.ru/wp-content/uploads/2020/12/MCT.pdf</a:t>
                      </a:r>
                      <a:r>
                        <a:rPr lang="en-US" sz="800" b="0" i="0" u="none" strike="noStrike" noProof="0" dirty="0"/>
                        <a:t> </a:t>
                      </a:r>
                      <a:endParaRPr lang="ru-RU" dirty="0"/>
                    </a:p>
                  </a:txBody>
                  <a:tcPr marL="50740" marR="50740" marT="50740" marB="50740">
                    <a:lnL w="12697">
                      <a:solidFill>
                        <a:srgbClr val="000000"/>
                      </a:solidFill>
                    </a:lnL>
                    <a:lnR w="12697">
                      <a:solidFill>
                        <a:srgbClr val="000000"/>
                      </a:solidFill>
                    </a:lnR>
                    <a:lnT w="12697">
                      <a:solidFill>
                        <a:srgbClr val="000000"/>
                      </a:solidFill>
                    </a:lnT>
                    <a:lnB w="12697">
                      <a:solidFill>
                        <a:srgbClr val="000000"/>
                      </a:solidFill>
                    </a:lnB>
                  </a:tcPr>
                </a:tc>
                <a:tc>
                  <a:txBody>
                    <a:bodyPr/>
                    <a:lstStyle/>
                    <a:p>
                      <a:pPr lvl="0">
                        <a:buNone/>
                      </a:pPr>
                      <a:r>
                        <a:rPr lang="ru-RU" sz="800" b="0" i="0" u="none" strike="noStrike" noProof="0" dirty="0"/>
                        <a:t>Универсальный захват.</a:t>
                      </a:r>
                      <a:endParaRPr lang="ru-RU" dirty="0"/>
                    </a:p>
                  </a:txBody>
                  <a:tcPr marL="50740" marR="50740" marT="50740" marB="50740">
                    <a:lnL w="12697">
                      <a:solidFill>
                        <a:srgbClr val="000000"/>
                      </a:solidFill>
                    </a:lnL>
                    <a:lnR w="12697">
                      <a:solidFill>
                        <a:srgbClr val="000000"/>
                      </a:solidFill>
                    </a:lnR>
                    <a:lnT w="12697">
                      <a:solidFill>
                        <a:srgbClr val="000000"/>
                      </a:solidFill>
                    </a:lnT>
                    <a:lnB w="12697">
                      <a:solidFill>
                        <a:srgbClr val="000000"/>
                      </a:solidFill>
                    </a:lnB>
                  </a:tcPr>
                </a:tc>
                <a:tc>
                  <a:txBody>
                    <a:bodyPr/>
                    <a:lstStyle/>
                    <a:p>
                      <a:pPr lvl="0">
                        <a:buNone/>
                      </a:pPr>
                      <a:r>
                        <a:rPr lang="ru-RU" sz="800" b="0" i="0" u="none" strike="noStrike" noProof="0" dirty="0"/>
                        <a:t>Наша разработка в отличии от МСТ-2150 имеет меньшую нагрузку (у аналога 500Н, а у предполагаемого станка 2 кН), так же наш станок имеет меньшую массу (у аналога 18 кг), меньшую потребляемую мощность (у аналога мощность 90 Вт)</a:t>
                      </a:r>
                      <a:endParaRPr lang="ru-RU" dirty="0"/>
                    </a:p>
                  </a:txBody>
                  <a:tcPr marL="50740" marR="50740" marT="50740" marB="50740">
                    <a:lnL w="12697">
                      <a:solidFill>
                        <a:srgbClr val="000000"/>
                      </a:solidFill>
                    </a:lnL>
                    <a:lnR w="12697">
                      <a:solidFill>
                        <a:srgbClr val="000000"/>
                      </a:solidFill>
                    </a:lnR>
                    <a:lnT w="12697">
                      <a:solidFill>
                        <a:srgbClr val="000000"/>
                      </a:solidFill>
                    </a:lnT>
                    <a:lnB w="12697">
                      <a:solidFill>
                        <a:srgbClr val="000000"/>
                      </a:solidFill>
                    </a:lnB>
                  </a:tcPr>
                </a:tc>
                <a:tc>
                  <a:txBody>
                    <a:bodyPr/>
                    <a:lstStyle/>
                    <a:p>
                      <a:pPr lvl="0">
                        <a:buNone/>
                      </a:pPr>
                      <a:r>
                        <a:rPr lang="ru-RU" sz="800" dirty="0"/>
                        <a:t>Высокая стоимость</a:t>
                      </a:r>
                    </a:p>
                  </a:txBody>
                  <a:tcPr marL="50740" marR="50740" marT="50740" marB="50740">
                    <a:lnL w="12697">
                      <a:solidFill>
                        <a:srgbClr val="000000"/>
                      </a:solidFill>
                    </a:lnL>
                    <a:lnR w="12697">
                      <a:solidFill>
                        <a:srgbClr val="000000"/>
                      </a:solidFill>
                    </a:lnR>
                    <a:lnT w="12697">
                      <a:solidFill>
                        <a:srgbClr val="000000"/>
                      </a:solidFill>
                    </a:lnT>
                    <a:lnB w="12697">
                      <a:solidFill>
                        <a:srgbClr val="000000"/>
                      </a:solidFill>
                    </a:lnB>
                  </a:tcPr>
                </a:tc>
                <a:extLst>
                  <a:ext uri="{0D108BD9-81ED-4DB2-BD59-A6C34878D82A}">
                    <a16:rowId xmlns:a16="http://schemas.microsoft.com/office/drawing/2014/main" val="4191507914"/>
                  </a:ext>
                </a:extLst>
              </a:tr>
            </a:tbl>
          </a:graphicData>
        </a:graphic>
      </p:graphicFrame>
      <p:sp>
        <p:nvSpPr>
          <p:cNvPr id="51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Прямоугольник 6"/>
          <p:cNvSpPr/>
          <p:nvPr/>
        </p:nvSpPr>
        <p:spPr>
          <a:xfrm>
            <a:off x="1209985" y="228052"/>
            <a:ext cx="4572000" cy="738664"/>
          </a:xfrm>
          <a:prstGeom prst="rect">
            <a:avLst/>
          </a:prstGeom>
        </p:spPr>
        <p:txBody>
          <a:bodyPr>
            <a:spAutoFit/>
          </a:bodyPr>
          <a:lstStyle/>
          <a:p>
            <a:r>
              <a:rPr lang="ru-RU" dirty="0"/>
              <a:t>Аналоги решения </a:t>
            </a:r>
          </a:p>
          <a:p>
            <a:br>
              <a:rPr lang="ru-RU" dirty="0"/>
            </a:b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Вопросы экспертам</a:t>
            </a:r>
            <a:endParaRPr/>
          </a:p>
        </p:txBody>
      </p:sp>
      <p:sp>
        <p:nvSpPr>
          <p:cNvPr id="127" name="Google Shape;127;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42900" lvl="0" algn="l" rtl="0">
              <a:spcBef>
                <a:spcPts val="0"/>
              </a:spcBef>
              <a:spcAft>
                <a:spcPts val="1200"/>
              </a:spcAft>
              <a:buFont typeface="+mj-lt"/>
              <a:buAutoNum type="arabicPeriod"/>
            </a:pPr>
            <a:r>
              <a:rPr lang="ru-RU" dirty="0">
                <a:solidFill>
                  <a:schemeClr val="tx1"/>
                </a:solidFill>
              </a:rPr>
              <a:t>Подскажите более простой способ передачи данных между устройствами в виде микроконтроллера </a:t>
            </a:r>
            <a:r>
              <a:rPr lang="en-US" dirty="0">
                <a:solidFill>
                  <a:schemeClr val="tx1"/>
                </a:solidFill>
              </a:rPr>
              <a:t>ESP8266</a:t>
            </a:r>
            <a:r>
              <a:rPr lang="ru-RU" dirty="0">
                <a:solidFill>
                  <a:schemeClr val="tx1"/>
                </a:solidFill>
              </a:rPr>
              <a:t>/</a:t>
            </a:r>
            <a:r>
              <a:rPr lang="en-US" dirty="0">
                <a:solidFill>
                  <a:schemeClr val="tx1"/>
                </a:solidFill>
              </a:rPr>
              <a:t>ESP32 </a:t>
            </a:r>
            <a:r>
              <a:rPr lang="ru-RU" dirty="0">
                <a:solidFill>
                  <a:schemeClr val="tx1"/>
                </a:solidFill>
              </a:rPr>
              <a:t>под управлением языка программирования </a:t>
            </a:r>
            <a:r>
              <a:rPr lang="en-US" dirty="0" err="1">
                <a:solidFill>
                  <a:schemeClr val="tx1"/>
                </a:solidFill>
              </a:rPr>
              <a:t>MicroPython</a:t>
            </a:r>
            <a:r>
              <a:rPr lang="en-US" dirty="0">
                <a:solidFill>
                  <a:schemeClr val="tx1"/>
                </a:solidFill>
              </a:rPr>
              <a:t> </a:t>
            </a:r>
            <a:r>
              <a:rPr lang="ru-RU" dirty="0">
                <a:solidFill>
                  <a:schemeClr val="tx1"/>
                </a:solidFill>
              </a:rPr>
              <a:t>и компьютером под управлением ОС </a:t>
            </a:r>
            <a:r>
              <a:rPr lang="en-US" dirty="0">
                <a:solidFill>
                  <a:schemeClr val="tx1"/>
                </a:solidFill>
              </a:rPr>
              <a:t>Windows?</a:t>
            </a:r>
            <a:endParaRPr lang="ru-RU" dirty="0">
              <a:solidFill>
                <a:schemeClr val="tx1"/>
              </a:solidFill>
            </a:endParaRPr>
          </a:p>
          <a:p>
            <a:pPr marL="342900">
              <a:spcAft>
                <a:spcPts val="1200"/>
              </a:spcAft>
              <a:buFont typeface="+mj-lt"/>
              <a:buAutoNum type="arabicPeriod"/>
            </a:pPr>
            <a:r>
              <a:rPr lang="ru-RU" dirty="0">
                <a:solidFill>
                  <a:schemeClr val="tx1"/>
                </a:solidFill>
              </a:rPr>
              <a:t>Есть ли похожие проекты направленные на образование?</a:t>
            </a:r>
            <a:endParaRPr lang="en-US" dirty="0">
              <a:solidFill>
                <a:schemeClr val="tx1"/>
              </a:solidFill>
            </a:endParaRPr>
          </a:p>
          <a:p>
            <a:pPr marL="342900" lvl="0" algn="l" rtl="0">
              <a:spcBef>
                <a:spcPts val="0"/>
              </a:spcBef>
              <a:spcAft>
                <a:spcPts val="1200"/>
              </a:spcAft>
              <a:buFont typeface="+mj-lt"/>
              <a:buAutoNum type="arabicPeriod"/>
            </a:pPr>
            <a:r>
              <a:rPr lang="ru-RU" dirty="0">
                <a:solidFill>
                  <a:schemeClr val="tx1"/>
                </a:solidFill>
              </a:rPr>
              <a:t>Какие экономические показали нужно учесть при разработке данного стенда?</a:t>
            </a:r>
            <a:endParaRPr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9"/>
          <p:cNvSpPr txBox="1">
            <a:spLocks noGrp="1"/>
          </p:cNvSpPr>
          <p:nvPr>
            <p:ph type="title"/>
          </p:nvPr>
        </p:nvSpPr>
        <p:spPr>
          <a:xfrm>
            <a:off x="311700" y="445025"/>
            <a:ext cx="8520600" cy="1113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Дальнейшие шаги в работе над проектом </a:t>
            </a:r>
            <a:r>
              <a:rPr lang="ru" sz="2577"/>
              <a:t>(заполняйте этот слайд после каждой встречи с экспертом )</a:t>
            </a:r>
            <a:endParaRPr sz="2577"/>
          </a:p>
        </p:txBody>
      </p:sp>
      <p:sp>
        <p:nvSpPr>
          <p:cNvPr id="133" name="Google Shape;133;p29"/>
          <p:cNvSpPr txBox="1">
            <a:spLocks noGrp="1"/>
          </p:cNvSpPr>
          <p:nvPr>
            <p:ph type="body" idx="1"/>
          </p:nvPr>
        </p:nvSpPr>
        <p:spPr>
          <a:xfrm>
            <a:off x="311700" y="134065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
        <p:nvSpPr>
          <p:cNvPr id="4" name="Прямоугольник 3"/>
          <p:cNvSpPr/>
          <p:nvPr/>
        </p:nvSpPr>
        <p:spPr>
          <a:xfrm>
            <a:off x="341523" y="1647018"/>
            <a:ext cx="8604174" cy="2954655"/>
          </a:xfrm>
          <a:prstGeom prst="rect">
            <a:avLst/>
          </a:prstGeom>
        </p:spPr>
        <p:txBody>
          <a:bodyPr wrap="square">
            <a:spAutoFit/>
          </a:bodyPr>
          <a:lstStyle/>
          <a:p>
            <a:pPr marL="342900" lvl="0" algn="just">
              <a:spcAft>
                <a:spcPts val="1200"/>
              </a:spcAft>
            </a:pPr>
            <a:r>
              <a:rPr lang="ru-RU" dirty="0">
                <a:solidFill>
                  <a:schemeClr val="tx1"/>
                </a:solidFill>
              </a:rPr>
              <a:t>1) Выполнить кинематический и энергетический расчет привода</a:t>
            </a:r>
          </a:p>
          <a:p>
            <a:pPr marL="342900" lvl="0" algn="just">
              <a:spcAft>
                <a:spcPts val="1200"/>
              </a:spcAft>
            </a:pPr>
            <a:r>
              <a:rPr lang="ru-RU" dirty="0">
                <a:solidFill>
                  <a:schemeClr val="tx1"/>
                </a:solidFill>
              </a:rPr>
              <a:t>2) Сконструировать основные узлы и элементы стенда</a:t>
            </a:r>
          </a:p>
          <a:p>
            <a:pPr marL="342900" lvl="0" algn="just">
              <a:spcAft>
                <a:spcPts val="1200"/>
              </a:spcAft>
            </a:pPr>
            <a:r>
              <a:rPr lang="ru-RU" dirty="0">
                <a:solidFill>
                  <a:schemeClr val="tx1"/>
                </a:solidFill>
              </a:rPr>
              <a:t>3) Выполнить чертежи установки и 3D модель стенда, изготовить детали.</a:t>
            </a:r>
          </a:p>
          <a:p>
            <a:pPr marL="342900" lvl="0" algn="just">
              <a:spcAft>
                <a:spcPts val="1200"/>
              </a:spcAft>
            </a:pPr>
            <a:r>
              <a:rPr lang="ru-RU" dirty="0">
                <a:solidFill>
                  <a:schemeClr val="tx1"/>
                </a:solidFill>
              </a:rPr>
              <a:t>4) Разработать универсальные захваты для крепления образцов пластмасс и их исследования на устойчивость, срез, сжатие-растяжение и изгиб.</a:t>
            </a:r>
          </a:p>
          <a:p>
            <a:pPr marL="342900" lvl="0" algn="just">
              <a:spcAft>
                <a:spcPts val="1200"/>
              </a:spcAft>
            </a:pPr>
            <a:r>
              <a:rPr lang="ru-RU" dirty="0">
                <a:solidFill>
                  <a:schemeClr val="tx1"/>
                </a:solidFill>
              </a:rPr>
              <a:t>5) Подобрать электронные компоненты </a:t>
            </a:r>
            <a:r>
              <a:rPr lang="ru-RU" dirty="0" err="1">
                <a:solidFill>
                  <a:schemeClr val="tx1"/>
                </a:solidFill>
              </a:rPr>
              <a:t>цифровизации</a:t>
            </a:r>
            <a:r>
              <a:rPr lang="ru-RU" dirty="0">
                <a:solidFill>
                  <a:schemeClr val="tx1"/>
                </a:solidFill>
              </a:rPr>
              <a:t> станка (подбор датчика давления и перемещения суппорта, драйвер управления двигателем, выбор платы контроллера)</a:t>
            </a:r>
          </a:p>
          <a:p>
            <a:pPr marL="342900" lvl="0" algn="just">
              <a:spcAft>
                <a:spcPts val="1200"/>
              </a:spcAft>
            </a:pPr>
            <a:r>
              <a:rPr lang="ru-RU" dirty="0">
                <a:solidFill>
                  <a:schemeClr val="tx1"/>
                </a:solidFill>
              </a:rPr>
              <a:t>6) Разработать программу управления контроллером и передачи данных для анализа</a:t>
            </a:r>
          </a:p>
          <a:p>
            <a:pPr marL="342900" lvl="0" algn="just">
              <a:spcAft>
                <a:spcPts val="1200"/>
              </a:spcAft>
            </a:pPr>
            <a:r>
              <a:rPr lang="ru-RU" dirty="0">
                <a:solidFill>
                  <a:schemeClr val="tx1"/>
                </a:solidFill>
              </a:rPr>
              <a:t>7) Проанализировать экономическую </a:t>
            </a:r>
            <a:r>
              <a:rPr lang="ru-RU">
                <a:solidFill>
                  <a:schemeClr val="tx1"/>
                </a:solidFill>
              </a:rPr>
              <a:t>часть проекта</a:t>
            </a:r>
            <a:endParaRPr lang="ru-RU" dirty="0">
              <a:solidFill>
                <a:schemeClr val="tx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TotalTime>
  <Words>584</Words>
  <Application>Microsoft Office PowerPoint</Application>
  <PresentationFormat>Экран (16:9)</PresentationFormat>
  <Paragraphs>89</Paragraphs>
  <Slides>5</Slides>
  <Notes>4</Notes>
  <HiddenSlides>0</HiddenSlides>
  <MMClips>0</MMClips>
  <ScaleCrop>false</ScaleCrop>
  <HeadingPairs>
    <vt:vector size="4" baseType="variant">
      <vt:variant>
        <vt:lpstr>Тема</vt:lpstr>
      </vt:variant>
      <vt:variant>
        <vt:i4>2</vt:i4>
      </vt:variant>
      <vt:variant>
        <vt:lpstr>Заголовки слайдов</vt:lpstr>
      </vt:variant>
      <vt:variant>
        <vt:i4>5</vt:i4>
      </vt:variant>
    </vt:vector>
  </HeadingPairs>
  <TitlesOfParts>
    <vt:vector size="7" baseType="lpstr">
      <vt:lpstr>Simple Light</vt:lpstr>
      <vt:lpstr>Simple Light</vt:lpstr>
      <vt:lpstr>Цифровой стенд для исследования пластиков, используемых в 3D печати</vt:lpstr>
      <vt:lpstr>Презентация PowerPoint</vt:lpstr>
      <vt:lpstr>Презентация PowerPoint</vt:lpstr>
      <vt:lpstr>Вопросы экспертам</vt:lpstr>
      <vt:lpstr>Дальнейшие шаги в работе над проектом (заполняйте этот слайд после каждой встречи с экспертом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Цифровой стенд для исследования пластиков, используемых в 3D печати</dc:title>
  <dc:creator>Пользователь</dc:creator>
  <cp:lastModifiedBy>Пользователь</cp:lastModifiedBy>
  <cp:revision>64</cp:revision>
  <dcterms:modified xsi:type="dcterms:W3CDTF">2022-04-04T12:10:13Z</dcterms:modified>
</cp:coreProperties>
</file>